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6" r:id="rId1"/>
    <p:sldMasterId id="2147484459" r:id="rId2"/>
    <p:sldMasterId id="2147484471" r:id="rId3"/>
  </p:sldMasterIdLst>
  <p:handoutMasterIdLst>
    <p:handoutMasterId r:id="rId10"/>
  </p:handoutMasterIdLst>
  <p:sldIdLst>
    <p:sldId id="258" r:id="rId4"/>
    <p:sldId id="264" r:id="rId5"/>
    <p:sldId id="266" r:id="rId6"/>
    <p:sldId id="267" r:id="rId7"/>
    <p:sldId id="268" r:id="rId8"/>
    <p:sldId id="265" r:id="rId9"/>
  </p:sldIdLst>
  <p:sldSz cx="9144000" cy="6858000" type="screen4x3"/>
  <p:notesSz cx="6858000" cy="9144000"/>
  <p:custDataLst>
    <p:tags r:id="rId11"/>
  </p:custDataLst>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ECF3"/>
    <a:srgbClr val="C2D1E2"/>
    <a:srgbClr val="E9F2F5"/>
    <a:srgbClr val="F3CC75"/>
    <a:srgbClr val="EBAD21"/>
    <a:srgbClr val="FAEBC7"/>
    <a:srgbClr val="D2C79C"/>
    <a:srgbClr val="E7D8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67" d="100"/>
          <a:sy n="67" d="100"/>
        </p:scale>
        <p:origin x="1604"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4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Header Placeholder 1"/>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39" name="Date Placeholder 2"/>
          <p:cNvSpPr>
            <a:spLocks noGrp="1"/>
          </p:cNvSpPr>
          <p:nvPr>
            <p:ph type="dt" sz="quarter"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ACAA2974-B8B3-4DFD-97D0-0F56117FC3FD}" type="datetimeFigureOut">
              <a:rPr lang="en-US" altLang="en-US"/>
              <a:pPr>
                <a:defRPr/>
              </a:pPr>
              <a:t>8/14/2016</a:t>
            </a:fld>
            <a:endParaRPr lang="en-US" altLang="en-US"/>
          </a:p>
        </p:txBody>
      </p:sp>
      <p:sp>
        <p:nvSpPr>
          <p:cNvPr id="14340" name="Footer Placeholder 3"/>
          <p:cNvSpPr>
            <a:spLocks noGrp="1"/>
          </p:cNvSpPr>
          <p:nvPr>
            <p:ph type="ftr" sz="quarter" idx="2"/>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41" name="Slide Number Placeholder 4"/>
          <p:cNvSpPr>
            <a:spLocks noGrp="1"/>
          </p:cNvSpPr>
          <p:nvPr>
            <p:ph type="sldNum" sz="quarter" idx="3"/>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8500BB91-4637-4970-8DCF-898FDD5DBAA5}" type="slidenum">
              <a:rPr lang="en-US" altLang="en-US"/>
              <a:pPr>
                <a:defRPr/>
              </a:pPr>
              <a:t>‹#›</a:t>
            </a:fld>
            <a:endParaRPr lang="en-US" altLang="en-US"/>
          </a:p>
        </p:txBody>
      </p:sp>
    </p:spTree>
    <p:extLst>
      <p:ext uri="{BB962C8B-B14F-4D97-AF65-F5344CB8AC3E}">
        <p14:creationId xmlns:p14="http://schemas.microsoft.com/office/powerpoint/2010/main" val="9228461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a:ln/>
        </p:spPr>
        <p:txBody>
          <a:bodyPr/>
          <a:lstStyle>
            <a:lvl1pPr>
              <a:defRPr/>
            </a:lvl1pPr>
          </a:lstStyle>
          <a:p>
            <a:pPr>
              <a:defRPr/>
            </a:pPr>
            <a:fld id="{9F500926-B983-4603-B78D-043346203126}" type="datetimeFigureOut">
              <a:rPr lang="en-US" altLang="en-US"/>
              <a:pPr>
                <a:defRPr/>
              </a:pPr>
              <a:t>8/14/2016</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A2D6EA2E-8BA2-43ED-AE8B-8619F5D5D21C}" type="slidenum">
              <a:rPr lang="en-US" altLang="en-US"/>
              <a:pPr>
                <a:defRPr/>
              </a:pPr>
              <a:t>‹#›</a:t>
            </a:fld>
            <a:endParaRPr lang="en-US" altLang="en-US"/>
          </a:p>
        </p:txBody>
      </p:sp>
    </p:spTree>
    <p:extLst>
      <p:ext uri="{BB962C8B-B14F-4D97-AF65-F5344CB8AC3E}">
        <p14:creationId xmlns:p14="http://schemas.microsoft.com/office/powerpoint/2010/main" val="239698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4FCE68E6-CF91-4716-9544-97C602D9A5E8}" type="datetimeFigureOut">
              <a:rPr lang="en-US" altLang="en-US"/>
              <a:pPr>
                <a:defRPr/>
              </a:pPr>
              <a:t>8/14/2016</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AADB62ED-51D9-4D1A-A777-8C21355B57EA}" type="slidenum">
              <a:rPr lang="en-US" altLang="en-US"/>
              <a:pPr>
                <a:defRPr/>
              </a:pPr>
              <a:t>‹#›</a:t>
            </a:fld>
            <a:endParaRPr lang="en-US" altLang="en-US"/>
          </a:p>
        </p:txBody>
      </p:sp>
    </p:spTree>
    <p:extLst>
      <p:ext uri="{BB962C8B-B14F-4D97-AF65-F5344CB8AC3E}">
        <p14:creationId xmlns:p14="http://schemas.microsoft.com/office/powerpoint/2010/main" val="134210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5A552551-145A-4EAB-9093-0C8F2A0FFC2E}" type="datetimeFigureOut">
              <a:rPr lang="en-US" altLang="en-US"/>
              <a:pPr>
                <a:defRPr/>
              </a:pPr>
              <a:t>8/14/2016</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6A6DF15A-5F74-40CE-91D0-092263D1272D}" type="slidenum">
              <a:rPr lang="en-US" altLang="en-US"/>
              <a:pPr>
                <a:defRPr/>
              </a:pPr>
              <a:t>‹#›</a:t>
            </a:fld>
            <a:endParaRPr lang="en-US" altLang="en-US"/>
          </a:p>
        </p:txBody>
      </p:sp>
    </p:spTree>
    <p:extLst>
      <p:ext uri="{BB962C8B-B14F-4D97-AF65-F5344CB8AC3E}">
        <p14:creationId xmlns:p14="http://schemas.microsoft.com/office/powerpoint/2010/main" val="383592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5998CFD5-3A61-4416-B6D6-C0900AD7C10C}" type="datetimeFigureOut">
              <a:rPr lang="en-US" altLang="en-US"/>
              <a:pPr>
                <a:defRPr/>
              </a:pPr>
              <a:t>8/14/2016</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B22BBBCC-EA15-4047-91DB-7B4CA17C7859}" type="slidenum">
              <a:rPr lang="en-US" altLang="en-US"/>
              <a:pPr>
                <a:defRPr/>
              </a:pPr>
              <a:t>‹#›</a:t>
            </a:fld>
            <a:endParaRPr lang="en-US" altLang="en-US"/>
          </a:p>
        </p:txBody>
      </p:sp>
    </p:spTree>
    <p:extLst>
      <p:ext uri="{BB962C8B-B14F-4D97-AF65-F5344CB8AC3E}">
        <p14:creationId xmlns:p14="http://schemas.microsoft.com/office/powerpoint/2010/main" val="260217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505F8DD-2019-451B-A9A9-DF878D617477}"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9797D5-3D20-437B-9BE8-65252944959A}" type="slidenum">
              <a:rPr lang="en-US"/>
              <a:pPr>
                <a:defRPr/>
              </a:pPr>
              <a:t>‹#›</a:t>
            </a:fld>
            <a:endParaRPr lang="en-US"/>
          </a:p>
        </p:txBody>
      </p:sp>
    </p:spTree>
    <p:extLst>
      <p:ext uri="{BB962C8B-B14F-4D97-AF65-F5344CB8AC3E}">
        <p14:creationId xmlns:p14="http://schemas.microsoft.com/office/powerpoint/2010/main" val="620807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0CCC040-FF0E-4440-AE51-6155E9A912FD}"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33F305-4E83-42DA-A096-AED281043BAC}" type="slidenum">
              <a:rPr lang="en-US"/>
              <a:pPr>
                <a:defRPr/>
              </a:pPr>
              <a:t>‹#›</a:t>
            </a:fld>
            <a:endParaRPr lang="en-US"/>
          </a:p>
        </p:txBody>
      </p:sp>
    </p:spTree>
    <p:extLst>
      <p:ext uri="{BB962C8B-B14F-4D97-AF65-F5344CB8AC3E}">
        <p14:creationId xmlns:p14="http://schemas.microsoft.com/office/powerpoint/2010/main" val="346575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33741CE-4194-4D10-B421-247943E43988}"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E6B645-1023-4B67-A0F6-FEBC428291D7}" type="slidenum">
              <a:rPr lang="en-US"/>
              <a:pPr>
                <a:defRPr/>
              </a:pPr>
              <a:t>‹#›</a:t>
            </a:fld>
            <a:endParaRPr lang="en-US"/>
          </a:p>
        </p:txBody>
      </p:sp>
    </p:spTree>
    <p:extLst>
      <p:ext uri="{BB962C8B-B14F-4D97-AF65-F5344CB8AC3E}">
        <p14:creationId xmlns:p14="http://schemas.microsoft.com/office/powerpoint/2010/main" val="428704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0F81595-DFF9-49D0-BE82-E778861C72F4}" type="datetimeFigureOut">
              <a:rPr lang="en-US"/>
              <a:pPr>
                <a:defRPr/>
              </a:pPr>
              <a:t>8/14/2016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7E94DC-F7D3-4F79-8237-EF611DD1542A}" type="slidenum">
              <a:rPr lang="en-US"/>
              <a:pPr>
                <a:defRPr/>
              </a:pPr>
              <a:t>‹#›</a:t>
            </a:fld>
            <a:endParaRPr lang="en-US"/>
          </a:p>
        </p:txBody>
      </p:sp>
    </p:spTree>
    <p:extLst>
      <p:ext uri="{BB962C8B-B14F-4D97-AF65-F5344CB8AC3E}">
        <p14:creationId xmlns:p14="http://schemas.microsoft.com/office/powerpoint/2010/main" val="409778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22BECF0-83DF-457F-AABF-46671E761E3D}" type="datetimeFigureOut">
              <a:rPr lang="en-US"/>
              <a:pPr>
                <a:defRPr/>
              </a:pPr>
              <a:t>8/14/2016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24A501-0125-4E13-BA76-B03B55015827}" type="slidenum">
              <a:rPr lang="en-US"/>
              <a:pPr>
                <a:defRPr/>
              </a:pPr>
              <a:t>‹#›</a:t>
            </a:fld>
            <a:endParaRPr lang="en-US"/>
          </a:p>
        </p:txBody>
      </p:sp>
    </p:spTree>
    <p:extLst>
      <p:ext uri="{BB962C8B-B14F-4D97-AF65-F5344CB8AC3E}">
        <p14:creationId xmlns:p14="http://schemas.microsoft.com/office/powerpoint/2010/main" val="395388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E59399C-CBDB-46E0-AE49-FA900086ED6C}" type="datetimeFigureOut">
              <a:rPr lang="en-US"/>
              <a:pPr>
                <a:defRPr/>
              </a:pPr>
              <a:t>8/14/2016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8B8C88-058B-4932-8EEA-54A2A060A1A8}" type="slidenum">
              <a:rPr lang="en-US"/>
              <a:pPr>
                <a:defRPr/>
              </a:pPr>
              <a:t>‹#›</a:t>
            </a:fld>
            <a:endParaRPr lang="en-US"/>
          </a:p>
        </p:txBody>
      </p:sp>
    </p:spTree>
    <p:extLst>
      <p:ext uri="{BB962C8B-B14F-4D97-AF65-F5344CB8AC3E}">
        <p14:creationId xmlns:p14="http://schemas.microsoft.com/office/powerpoint/2010/main" val="3444229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56FDB-4FE7-414A-AE74-ED25010F4F8D}" type="datetimeFigureOut">
              <a:rPr lang="en-US"/>
              <a:pPr>
                <a:defRPr/>
              </a:pPr>
              <a:t>8/14/2016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0C895BD-7C3B-4245-92DC-1732D7CF1C3F}" type="slidenum">
              <a:rPr lang="en-US"/>
              <a:pPr>
                <a:defRPr/>
              </a:pPr>
              <a:t>‹#›</a:t>
            </a:fld>
            <a:endParaRPr lang="en-US"/>
          </a:p>
        </p:txBody>
      </p:sp>
    </p:spTree>
    <p:extLst>
      <p:ext uri="{BB962C8B-B14F-4D97-AF65-F5344CB8AC3E}">
        <p14:creationId xmlns:p14="http://schemas.microsoft.com/office/powerpoint/2010/main" val="2490929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ln/>
        </p:spPr>
        <p:txBody>
          <a:bodyPr/>
          <a:lstStyle>
            <a:lvl1pPr>
              <a:defRPr/>
            </a:lvl1pPr>
          </a:lstStyle>
          <a:p>
            <a:pPr>
              <a:defRPr/>
            </a:pPr>
            <a:fld id="{A6056B06-A335-40C1-89B8-1D6EBA52563A}" type="datetimeFigureOut">
              <a:rPr lang="en-US" altLang="en-US"/>
              <a:pPr>
                <a:defRPr/>
              </a:pPr>
              <a:t>8/14/2016</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5173251B-D0D3-4AD3-8B38-970CDD9B5937}" type="slidenum">
              <a:rPr lang="en-US" altLang="en-US"/>
              <a:pPr>
                <a:defRPr/>
              </a:pPr>
              <a:t>‹#›</a:t>
            </a:fld>
            <a:endParaRPr lang="en-US" altLang="en-US"/>
          </a:p>
        </p:txBody>
      </p:sp>
    </p:spTree>
    <p:extLst>
      <p:ext uri="{BB962C8B-B14F-4D97-AF65-F5344CB8AC3E}">
        <p14:creationId xmlns:p14="http://schemas.microsoft.com/office/powerpoint/2010/main" val="3803332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63E535-FABF-4032-AD5F-006C6C19A84A}" type="datetimeFigureOut">
              <a:rPr lang="en-US"/>
              <a:pPr>
                <a:defRPr/>
              </a:pPr>
              <a:t>8/14/2016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BBE36A-9185-4BB8-8755-F96EA33217E2}" type="slidenum">
              <a:rPr lang="en-US"/>
              <a:pPr>
                <a:defRPr/>
              </a:pPr>
              <a:t>‹#›</a:t>
            </a:fld>
            <a:endParaRPr lang="en-US"/>
          </a:p>
        </p:txBody>
      </p:sp>
    </p:spTree>
    <p:extLst>
      <p:ext uri="{BB962C8B-B14F-4D97-AF65-F5344CB8AC3E}">
        <p14:creationId xmlns:p14="http://schemas.microsoft.com/office/powerpoint/2010/main" val="30303538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983E8C-9F4B-4A04-90F1-EBA2C495C2DB}" type="datetimeFigureOut">
              <a:rPr lang="en-US"/>
              <a:pPr>
                <a:defRPr/>
              </a:pPr>
              <a:t>8/14/2016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1B8B64-8481-4FFA-96B1-2923160A3B91}" type="slidenum">
              <a:rPr lang="en-US"/>
              <a:pPr>
                <a:defRPr/>
              </a:pPr>
              <a:t>‹#›</a:t>
            </a:fld>
            <a:endParaRPr lang="en-US"/>
          </a:p>
        </p:txBody>
      </p:sp>
    </p:spTree>
    <p:extLst>
      <p:ext uri="{BB962C8B-B14F-4D97-AF65-F5344CB8AC3E}">
        <p14:creationId xmlns:p14="http://schemas.microsoft.com/office/powerpoint/2010/main" val="160757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60BE671-F9A2-4D26-8967-F8DAF19AA4B2}"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A18F06-EF06-4875-90AA-EC7D1D01964B}" type="slidenum">
              <a:rPr lang="en-US"/>
              <a:pPr>
                <a:defRPr/>
              </a:pPr>
              <a:t>‹#›</a:t>
            </a:fld>
            <a:endParaRPr lang="en-US"/>
          </a:p>
        </p:txBody>
      </p:sp>
    </p:spTree>
    <p:extLst>
      <p:ext uri="{BB962C8B-B14F-4D97-AF65-F5344CB8AC3E}">
        <p14:creationId xmlns:p14="http://schemas.microsoft.com/office/powerpoint/2010/main" val="333510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7BC06DD-3895-4FBC-8FE2-D2AFB70FBB85}"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0BB842-578E-4355-8F6E-FEF52B5516B8}" type="slidenum">
              <a:rPr lang="en-US"/>
              <a:pPr>
                <a:defRPr/>
              </a:pPr>
              <a:t>‹#›</a:t>
            </a:fld>
            <a:endParaRPr lang="en-US"/>
          </a:p>
        </p:txBody>
      </p:sp>
    </p:spTree>
    <p:extLst>
      <p:ext uri="{BB962C8B-B14F-4D97-AF65-F5344CB8AC3E}">
        <p14:creationId xmlns:p14="http://schemas.microsoft.com/office/powerpoint/2010/main" val="1829117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CAA3F83-F954-42E1-9ECC-C013EB0835E7}"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3AB6BD-C193-4510-B3BD-21C229BEFCA4}" type="slidenum">
              <a:rPr lang="en-US"/>
              <a:pPr>
                <a:defRPr/>
              </a:pPr>
              <a:t>‹#›</a:t>
            </a:fld>
            <a:endParaRPr lang="en-US"/>
          </a:p>
        </p:txBody>
      </p:sp>
    </p:spTree>
    <p:extLst>
      <p:ext uri="{BB962C8B-B14F-4D97-AF65-F5344CB8AC3E}">
        <p14:creationId xmlns:p14="http://schemas.microsoft.com/office/powerpoint/2010/main" val="2955340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AB53AD7-51DF-4404-9804-16CE756646B9}"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A6CD45-B1CC-47E3-A233-24509A484544}" type="slidenum">
              <a:rPr lang="en-US"/>
              <a:pPr>
                <a:defRPr/>
              </a:pPr>
              <a:t>‹#›</a:t>
            </a:fld>
            <a:endParaRPr lang="en-US"/>
          </a:p>
        </p:txBody>
      </p:sp>
    </p:spTree>
    <p:extLst>
      <p:ext uri="{BB962C8B-B14F-4D97-AF65-F5344CB8AC3E}">
        <p14:creationId xmlns:p14="http://schemas.microsoft.com/office/powerpoint/2010/main" val="2733841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190360B-DFFA-452F-B430-00E623291F0B}"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3EB736-9FA2-4492-8611-7C411B22C542}" type="slidenum">
              <a:rPr lang="en-US"/>
              <a:pPr>
                <a:defRPr/>
              </a:pPr>
              <a:t>‹#›</a:t>
            </a:fld>
            <a:endParaRPr lang="en-US"/>
          </a:p>
        </p:txBody>
      </p:sp>
    </p:spTree>
    <p:extLst>
      <p:ext uri="{BB962C8B-B14F-4D97-AF65-F5344CB8AC3E}">
        <p14:creationId xmlns:p14="http://schemas.microsoft.com/office/powerpoint/2010/main" val="3117857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B9679F7-635E-40C6-8580-83FA6D960780}" type="datetimeFigureOut">
              <a:rPr lang="en-US"/>
              <a:pPr>
                <a:defRPr/>
              </a:pPr>
              <a:t>8/14/2016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1C2283-85F7-4631-B8A4-8A7C32026387}" type="slidenum">
              <a:rPr lang="en-US"/>
              <a:pPr>
                <a:defRPr/>
              </a:pPr>
              <a:t>‹#›</a:t>
            </a:fld>
            <a:endParaRPr lang="en-US"/>
          </a:p>
        </p:txBody>
      </p:sp>
    </p:spTree>
    <p:extLst>
      <p:ext uri="{BB962C8B-B14F-4D97-AF65-F5344CB8AC3E}">
        <p14:creationId xmlns:p14="http://schemas.microsoft.com/office/powerpoint/2010/main" val="1467306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C1A4A17-1C88-4D22-B1DE-B4260A7C1E21}" type="datetimeFigureOut">
              <a:rPr lang="en-US"/>
              <a:pPr>
                <a:defRPr/>
              </a:pPr>
              <a:t>8/14/2016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2930B4-5CA3-48E1-B000-EBC3633F8169}" type="slidenum">
              <a:rPr lang="en-US"/>
              <a:pPr>
                <a:defRPr/>
              </a:pPr>
              <a:t>‹#›</a:t>
            </a:fld>
            <a:endParaRPr lang="en-US"/>
          </a:p>
        </p:txBody>
      </p:sp>
    </p:spTree>
    <p:extLst>
      <p:ext uri="{BB962C8B-B14F-4D97-AF65-F5344CB8AC3E}">
        <p14:creationId xmlns:p14="http://schemas.microsoft.com/office/powerpoint/2010/main" val="4245273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F49D23B-DE3E-462B-8A31-391EE3E36F8F}" type="datetimeFigureOut">
              <a:rPr lang="en-US"/>
              <a:pPr>
                <a:defRPr/>
              </a:pPr>
              <a:t>8/14/2016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3795B83-0445-436F-A0D0-F37862840A56}" type="slidenum">
              <a:rPr lang="en-US"/>
              <a:pPr>
                <a:defRPr/>
              </a:pPr>
              <a:t>‹#›</a:t>
            </a:fld>
            <a:endParaRPr lang="en-US"/>
          </a:p>
        </p:txBody>
      </p:sp>
    </p:spTree>
    <p:extLst>
      <p:ext uri="{BB962C8B-B14F-4D97-AF65-F5344CB8AC3E}">
        <p14:creationId xmlns:p14="http://schemas.microsoft.com/office/powerpoint/2010/main" val="330702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F08713F8-108A-41FF-898D-2D82DD910C21}" type="datetimeFigureOut">
              <a:rPr lang="en-US" altLang="en-US"/>
              <a:pPr>
                <a:defRPr/>
              </a:pPr>
              <a:t>8/14/2016</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DFD706ED-E199-4B13-AC5E-044C30DB6B94}" type="slidenum">
              <a:rPr lang="en-US" altLang="en-US"/>
              <a:pPr>
                <a:defRPr/>
              </a:pPr>
              <a:t>‹#›</a:t>
            </a:fld>
            <a:endParaRPr lang="en-US" altLang="en-US"/>
          </a:p>
        </p:txBody>
      </p:sp>
    </p:spTree>
    <p:extLst>
      <p:ext uri="{BB962C8B-B14F-4D97-AF65-F5344CB8AC3E}">
        <p14:creationId xmlns:p14="http://schemas.microsoft.com/office/powerpoint/2010/main" val="477752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7A92729-E1BC-4600-B40B-D02E5394AF88}" type="datetimeFigureOut">
              <a:rPr lang="en-US"/>
              <a:pPr>
                <a:defRPr/>
              </a:pPr>
              <a:t>8/14/2016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A8E4BC7-BF84-48B7-8DA4-3F69E5E2F5E7}" type="slidenum">
              <a:rPr lang="en-US"/>
              <a:pPr>
                <a:defRPr/>
              </a:pPr>
              <a:t>‹#›</a:t>
            </a:fld>
            <a:endParaRPr lang="en-US"/>
          </a:p>
        </p:txBody>
      </p:sp>
    </p:spTree>
    <p:extLst>
      <p:ext uri="{BB962C8B-B14F-4D97-AF65-F5344CB8AC3E}">
        <p14:creationId xmlns:p14="http://schemas.microsoft.com/office/powerpoint/2010/main" val="4154672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D0157FA-589A-47FD-B048-E889BC47FE34}" type="datetimeFigureOut">
              <a:rPr lang="en-US"/>
              <a:pPr>
                <a:defRPr/>
              </a:pPr>
              <a:t>8/14/2016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A26BDC9-FF88-478C-A626-FE42A55033B4}" type="slidenum">
              <a:rPr lang="en-US"/>
              <a:pPr>
                <a:defRPr/>
              </a:pPr>
              <a:t>‹#›</a:t>
            </a:fld>
            <a:endParaRPr lang="en-US"/>
          </a:p>
        </p:txBody>
      </p:sp>
    </p:spTree>
    <p:extLst>
      <p:ext uri="{BB962C8B-B14F-4D97-AF65-F5344CB8AC3E}">
        <p14:creationId xmlns:p14="http://schemas.microsoft.com/office/powerpoint/2010/main" val="2688010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D1B7BDF-8624-4D54-BBED-CDEA6E71656E}" type="datetimeFigureOut">
              <a:rPr lang="en-US"/>
              <a:pPr>
                <a:defRPr/>
              </a:pPr>
              <a:t>8/14/2016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80B1DF-5490-4D08-835C-DBBAD046AE2C}" type="slidenum">
              <a:rPr lang="en-US"/>
              <a:pPr>
                <a:defRPr/>
              </a:pPr>
              <a:t>‹#›</a:t>
            </a:fld>
            <a:endParaRPr lang="en-US"/>
          </a:p>
        </p:txBody>
      </p:sp>
    </p:spTree>
    <p:extLst>
      <p:ext uri="{BB962C8B-B14F-4D97-AF65-F5344CB8AC3E}">
        <p14:creationId xmlns:p14="http://schemas.microsoft.com/office/powerpoint/2010/main" val="165182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883B96-FDB0-485C-9D2F-D2AF25CF35A5}"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55454D-E06F-462D-B3D6-01EA05348871}" type="slidenum">
              <a:rPr lang="en-US"/>
              <a:pPr>
                <a:defRPr/>
              </a:pPr>
              <a:t>‹#›</a:t>
            </a:fld>
            <a:endParaRPr lang="en-US"/>
          </a:p>
        </p:txBody>
      </p:sp>
    </p:spTree>
    <p:extLst>
      <p:ext uri="{BB962C8B-B14F-4D97-AF65-F5344CB8AC3E}">
        <p14:creationId xmlns:p14="http://schemas.microsoft.com/office/powerpoint/2010/main" val="3881238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B369F3-4DCB-4BA5-8CAF-F36C85987903}" type="datetimeFigureOut">
              <a:rPr lang="en-US"/>
              <a:pPr>
                <a:defRPr/>
              </a:pPr>
              <a:t>8/14/2016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21323-2D76-423A-8E4A-E4BBF240CD9F}" type="slidenum">
              <a:rPr lang="en-US"/>
              <a:pPr>
                <a:defRPr/>
              </a:pPr>
              <a:t>‹#›</a:t>
            </a:fld>
            <a:endParaRPr lang="en-US"/>
          </a:p>
        </p:txBody>
      </p:sp>
    </p:spTree>
    <p:extLst>
      <p:ext uri="{BB962C8B-B14F-4D97-AF65-F5344CB8AC3E}">
        <p14:creationId xmlns:p14="http://schemas.microsoft.com/office/powerpoint/2010/main" val="2710888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ln/>
        </p:spPr>
        <p:txBody>
          <a:bodyPr/>
          <a:lstStyle>
            <a:lvl1pPr>
              <a:defRPr/>
            </a:lvl1pPr>
          </a:lstStyle>
          <a:p>
            <a:pPr>
              <a:defRPr/>
            </a:pPr>
            <a:fld id="{CAB28F7E-AE42-40C5-A706-3971190238A9}" type="datetimeFigureOut">
              <a:rPr lang="en-US" altLang="en-US"/>
              <a:pPr>
                <a:defRPr/>
              </a:pPr>
              <a:t>8/14/2016</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7A07BF3D-17F2-4CB9-A9E4-96749444217D}" type="slidenum">
              <a:rPr lang="en-US" altLang="en-US"/>
              <a:pPr>
                <a:defRPr/>
              </a:pPr>
              <a:t>‹#›</a:t>
            </a:fld>
            <a:endParaRPr lang="en-US" altLang="en-US"/>
          </a:p>
        </p:txBody>
      </p:sp>
    </p:spTree>
    <p:extLst>
      <p:ext uri="{BB962C8B-B14F-4D97-AF65-F5344CB8AC3E}">
        <p14:creationId xmlns:p14="http://schemas.microsoft.com/office/powerpoint/2010/main" val="136941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ln/>
        </p:spPr>
        <p:txBody>
          <a:bodyPr/>
          <a:lstStyle>
            <a:lvl1pPr>
              <a:defRPr/>
            </a:lvl1pPr>
          </a:lstStyle>
          <a:p>
            <a:pPr>
              <a:defRPr/>
            </a:pPr>
            <a:fld id="{09DB359E-19EF-4F07-9356-99886EE4144C}" type="datetimeFigureOut">
              <a:rPr lang="en-US" altLang="en-US"/>
              <a:pPr>
                <a:defRPr/>
              </a:pPr>
              <a:t>8/14/2016</a:t>
            </a:fld>
            <a:endParaRPr lang="en-US" altLang="en-US"/>
          </a:p>
        </p:txBody>
      </p:sp>
      <p:sp>
        <p:nvSpPr>
          <p:cNvPr id="8" name="Footer Placeholder 4"/>
          <p:cNvSpPr>
            <a:spLocks noGrp="1"/>
          </p:cNvSpPr>
          <p:nvPr>
            <p:ph type="ftr" sz="quarter" idx="11"/>
          </p:nvPr>
        </p:nvSpPr>
        <p:spPr>
          <a:ln/>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a:ln/>
        </p:spPr>
        <p:txBody>
          <a:bodyPr/>
          <a:lstStyle>
            <a:lvl1pPr>
              <a:defRPr/>
            </a:lvl1pPr>
          </a:lstStyle>
          <a:p>
            <a:pPr>
              <a:defRPr/>
            </a:pPr>
            <a:fld id="{424AA2A8-C8A1-4DA3-9DE0-5A357E3DC29A}" type="slidenum">
              <a:rPr lang="en-US" altLang="en-US"/>
              <a:pPr>
                <a:defRPr/>
              </a:pPr>
              <a:t>‹#›</a:t>
            </a:fld>
            <a:endParaRPr lang="en-US" altLang="en-US"/>
          </a:p>
        </p:txBody>
      </p:sp>
    </p:spTree>
    <p:extLst>
      <p:ext uri="{BB962C8B-B14F-4D97-AF65-F5344CB8AC3E}">
        <p14:creationId xmlns:p14="http://schemas.microsoft.com/office/powerpoint/2010/main" val="392827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ln/>
        </p:spPr>
        <p:txBody>
          <a:bodyPr/>
          <a:lstStyle>
            <a:lvl1pPr>
              <a:defRPr/>
            </a:lvl1pPr>
          </a:lstStyle>
          <a:p>
            <a:pPr>
              <a:defRPr/>
            </a:pPr>
            <a:fld id="{27B9B600-FFF0-4F56-AB5A-A6B99E22E3E4}" type="datetimeFigureOut">
              <a:rPr lang="en-US" altLang="en-US"/>
              <a:pPr>
                <a:defRPr/>
              </a:pPr>
              <a:t>8/14/2016</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87C07130-DE73-4706-8EF2-9584D4427589}" type="slidenum">
              <a:rPr lang="en-US" altLang="en-US"/>
              <a:pPr>
                <a:defRPr/>
              </a:pPr>
              <a:t>‹#›</a:t>
            </a:fld>
            <a:endParaRPr lang="en-US" altLang="en-US"/>
          </a:p>
        </p:txBody>
      </p:sp>
    </p:spTree>
    <p:extLst>
      <p:ext uri="{BB962C8B-B14F-4D97-AF65-F5344CB8AC3E}">
        <p14:creationId xmlns:p14="http://schemas.microsoft.com/office/powerpoint/2010/main" val="206050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750B09B1-0483-4E75-A96E-8308B7D5BCC9}" type="datetimeFigureOut">
              <a:rPr lang="en-US" altLang="en-US"/>
              <a:pPr>
                <a:defRPr/>
              </a:pPr>
              <a:t>8/14/2016</a:t>
            </a:fld>
            <a:endParaRPr lang="en-US" altLang="en-US"/>
          </a:p>
        </p:txBody>
      </p:sp>
      <p:sp>
        <p:nvSpPr>
          <p:cNvPr id="3" name="Footer Placeholder 4"/>
          <p:cNvSpPr>
            <a:spLocks noGrp="1"/>
          </p:cNvSpPr>
          <p:nvPr>
            <p:ph type="ftr" sz="quarter" idx="11"/>
          </p:nvPr>
        </p:nvSpPr>
        <p:spPr>
          <a:ln/>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a:ln/>
        </p:spPr>
        <p:txBody>
          <a:bodyPr/>
          <a:lstStyle>
            <a:lvl1pPr>
              <a:defRPr/>
            </a:lvl1pPr>
          </a:lstStyle>
          <a:p>
            <a:pPr>
              <a:defRPr/>
            </a:pPr>
            <a:fld id="{032ED452-7DEA-48DB-81A8-2DE0794F84A0}" type="slidenum">
              <a:rPr lang="en-US" altLang="en-US"/>
              <a:pPr>
                <a:defRPr/>
              </a:pPr>
              <a:t>‹#›</a:t>
            </a:fld>
            <a:endParaRPr lang="en-US" altLang="en-US"/>
          </a:p>
        </p:txBody>
      </p:sp>
    </p:spTree>
    <p:extLst>
      <p:ext uri="{BB962C8B-B14F-4D97-AF65-F5344CB8AC3E}">
        <p14:creationId xmlns:p14="http://schemas.microsoft.com/office/powerpoint/2010/main" val="428366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a:ln/>
        </p:spPr>
        <p:txBody>
          <a:bodyPr/>
          <a:lstStyle>
            <a:lvl1pPr>
              <a:defRPr/>
            </a:lvl1pPr>
          </a:lstStyle>
          <a:p>
            <a:pPr>
              <a:defRPr/>
            </a:pPr>
            <a:fld id="{89BB4326-4EDE-45E5-8420-399F8AB93472}" type="datetimeFigureOut">
              <a:rPr lang="en-US" altLang="en-US"/>
              <a:pPr>
                <a:defRPr/>
              </a:pPr>
              <a:t>8/14/2016</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9ADFE2C2-AE53-47A3-B4B7-BEAF0DF88EEE}" type="slidenum">
              <a:rPr lang="en-US" altLang="en-US"/>
              <a:pPr>
                <a:defRPr/>
              </a:pPr>
              <a:t>‹#›</a:t>
            </a:fld>
            <a:endParaRPr lang="en-US" altLang="en-US"/>
          </a:p>
        </p:txBody>
      </p:sp>
    </p:spTree>
    <p:extLst>
      <p:ext uri="{BB962C8B-B14F-4D97-AF65-F5344CB8AC3E}">
        <p14:creationId xmlns:p14="http://schemas.microsoft.com/office/powerpoint/2010/main" val="1366376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D53D0AD7-1166-4719-B671-1DA1975660B8}" type="datetimeFigureOut">
              <a:rPr lang="en-US" altLang="en-US"/>
              <a:pPr>
                <a:defRPr/>
              </a:pPr>
              <a:t>8/14/2016</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FDE65496-A7E0-4B5B-93F7-20CB56ACA56C}" type="slidenum">
              <a:rPr lang="en-US" altLang="en-US"/>
              <a:pPr>
                <a:defRPr/>
              </a:pPr>
              <a:t>‹#›</a:t>
            </a:fld>
            <a:endParaRPr lang="en-US" altLang="en-US"/>
          </a:p>
        </p:txBody>
      </p:sp>
    </p:spTree>
    <p:extLst>
      <p:ext uri="{BB962C8B-B14F-4D97-AF65-F5344CB8AC3E}">
        <p14:creationId xmlns:p14="http://schemas.microsoft.com/office/powerpoint/2010/main" val="281366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Date Placeholder 3"/>
          <p:cNvSpPr txBox="1">
            <a:spLocks/>
          </p:cNvSpPr>
          <p:nvPr userDrawn="1"/>
        </p:nvSpPr>
        <p:spPr bwMode="auto">
          <a:xfrm>
            <a:off x="1905000" y="64008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sz="1200" smtClean="0">
              <a:solidFill>
                <a:srgbClr val="898989"/>
              </a:solidFill>
            </a:endParaRPr>
          </a:p>
        </p:txBody>
      </p:sp>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77" name="Date Placeholder 3"/>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050FC6B7-CD98-4CFF-824B-6F2461379FC2}" type="datetimeFigureOut">
              <a:rPr lang="en-US" altLang="en-US"/>
              <a:pPr>
                <a:defRPr/>
              </a:pPr>
              <a:t>8/14/2016</a:t>
            </a:fld>
            <a:endParaRPr lang="en-US" altLang="en-US"/>
          </a:p>
        </p:txBody>
      </p:sp>
      <p:sp>
        <p:nvSpPr>
          <p:cNvPr id="3078" name="Footer Placeholder 4"/>
          <p:cNvSpPr>
            <a:spLocks noGrp="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ltLang="en-US"/>
          </a:p>
        </p:txBody>
      </p:sp>
      <p:sp>
        <p:nvSpPr>
          <p:cNvPr id="3079" name="Slide Number Placeholder 5"/>
          <p:cNvSpPr>
            <a:spLocks noGrp="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34B7A24-3368-4EAE-A399-A836B169688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 id="2147484483"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2pPr>
      <a:lvl3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3pPr>
      <a:lvl4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4pPr>
      <a:lvl5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5pPr>
      <a:lvl6pPr marL="4572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6pPr>
      <a:lvl7pPr marL="9144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7pPr>
      <a:lvl8pPr marL="13716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8pPr>
      <a:lvl9pPr marL="18288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8AC2F23-DA1F-490E-B89F-716E3A9C71BD}" type="datetimeFigureOut">
              <a:rPr lang="en-US"/>
              <a:pPr>
                <a:defRPr/>
              </a:pPr>
              <a:t>8/14/2016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465F597-4073-4F80-81F2-F1BA18806A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84" r:id="rId1"/>
    <p:sldLayoutId id="2147484485" r:id="rId2"/>
    <p:sldLayoutId id="2147484486" r:id="rId3"/>
    <p:sldLayoutId id="2147484487" r:id="rId4"/>
    <p:sldLayoutId id="2147484488" r:id="rId5"/>
    <p:sldLayoutId id="2147484489" r:id="rId6"/>
    <p:sldLayoutId id="2147484490" r:id="rId7"/>
    <p:sldLayoutId id="2147484491" r:id="rId8"/>
    <p:sldLayoutId id="2147484492" r:id="rId9"/>
    <p:sldLayoutId id="2147484493" r:id="rId10"/>
    <p:sldLayoutId id="2147484494"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4EE7EC3-1DAC-4B8C-BBC4-4417CBD42DDB}" type="datetimeFigureOut">
              <a:rPr lang="en-US"/>
              <a:pPr>
                <a:defRPr/>
              </a:pPr>
              <a:t>8/14/2016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CEFFC1-DE4F-4407-9990-9DEEC7E8FB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a:t>
            </a:r>
            <a:r>
              <a:rPr lang="en-US" sz="1400" b="1" dirty="0" smtClean="0">
                <a:solidFill>
                  <a:srgbClr val="FF0000"/>
                </a:solidFill>
                <a:latin typeface="Arial Narrow" panose="020B0606020202030204" pitchFamily="34" charset="0"/>
              </a:rPr>
              <a:t>Cardiology   |   </a:t>
            </a:r>
            <a:r>
              <a:rPr lang="en-US" sz="1400" b="1" dirty="0">
                <a:solidFill>
                  <a:srgbClr val="FF0000"/>
                </a:solidFill>
                <a:latin typeface="Arial Narrow" panose="020B0606020202030204" pitchFamily="34" charset="0"/>
              </a:rPr>
              <a:t>Official Journal of the American Society of Nuclear Cardiology</a:t>
            </a:r>
          </a:p>
        </p:txBody>
      </p:sp>
      <p:sp>
        <p:nvSpPr>
          <p:cNvPr id="4102" name="Title 1"/>
          <p:cNvSpPr>
            <a:spLocks noGrp="1"/>
          </p:cNvSpPr>
          <p:nvPr>
            <p:ph type="ctrTitle"/>
          </p:nvPr>
        </p:nvSpPr>
        <p:spPr>
          <a:xfrm>
            <a:off x="609600" y="838200"/>
            <a:ext cx="7772400" cy="1524001"/>
          </a:xfrm>
          <a:ln>
            <a:solidFill>
              <a:schemeClr val="tx1"/>
            </a:solidFill>
            <a:miter lim="800000"/>
            <a:headEnd/>
            <a:tailEnd/>
          </a:ln>
        </p:spPr>
        <p:txBody>
          <a:bodyPr/>
          <a:lstStyle/>
          <a:p>
            <a:pPr marL="342900" indent="-342900"/>
            <a:r>
              <a:rPr lang="en-US" altLang="en-US" sz="2400" b="1" dirty="0">
                <a:latin typeface="Calibri" panose="020F0502020204030204" pitchFamily="34" charset="0"/>
              </a:rPr>
              <a:t>Functional compared to anatomical imaging in the initial evaluation of patients with suspected coronary artery disease: An international, multi-center, randomized controlled trial (IAEA-SPECT/CTA study)</a:t>
            </a:r>
            <a:endParaRPr lang="en-US" altLang="en-US" sz="2400" b="1" dirty="0" smtClean="0">
              <a:latin typeface="Calibri" panose="020F0502020204030204" pitchFamily="34" charset="0"/>
            </a:endParaRPr>
          </a:p>
        </p:txBody>
      </p:sp>
      <p:sp>
        <p:nvSpPr>
          <p:cNvPr id="4103" name="Subtitle 3"/>
          <p:cNvSpPr>
            <a:spLocks noGrp="1"/>
          </p:cNvSpPr>
          <p:nvPr>
            <p:ph type="subTitle" idx="1"/>
          </p:nvPr>
        </p:nvSpPr>
        <p:spPr>
          <a:xfrm>
            <a:off x="1219200" y="2362201"/>
            <a:ext cx="6629400" cy="1295399"/>
          </a:xfrm>
          <a:ln>
            <a:solidFill>
              <a:schemeClr val="tx1"/>
            </a:solidFill>
            <a:miter lim="800000"/>
            <a:headEnd/>
            <a:tailEnd/>
          </a:ln>
        </p:spPr>
        <p:txBody>
          <a:bodyPr/>
          <a:lstStyle/>
          <a:p>
            <a:pPr marL="0" lvl="1"/>
            <a:r>
              <a:rPr lang="en-US" sz="1600" dirty="0" smtClean="0"/>
              <a:t>Karthikeyan G, </a:t>
            </a:r>
            <a:r>
              <a:rPr lang="en-US" sz="1600" dirty="0" err="1" smtClean="0"/>
              <a:t>Guzic-Salobir</a:t>
            </a:r>
            <a:r>
              <a:rPr lang="en-US" sz="1600" dirty="0" smtClean="0"/>
              <a:t> B, Jug B, </a:t>
            </a:r>
            <a:r>
              <a:rPr lang="en-US" sz="1600" dirty="0" err="1" smtClean="0"/>
              <a:t>Devasenapathy</a:t>
            </a:r>
            <a:r>
              <a:rPr lang="en-US" sz="1600" dirty="0" smtClean="0"/>
              <a:t> N, Alexanderson E </a:t>
            </a:r>
            <a:r>
              <a:rPr lang="en-US" sz="1600" dirty="0" err="1" smtClean="0"/>
              <a:t>Vitola</a:t>
            </a:r>
            <a:r>
              <a:rPr lang="en-US" sz="1600" dirty="0" smtClean="0"/>
              <a:t> J, Kraft O, </a:t>
            </a:r>
            <a:r>
              <a:rPr lang="en-US" sz="1600" dirty="0" err="1" smtClean="0"/>
              <a:t>Ozkan</a:t>
            </a:r>
            <a:r>
              <a:rPr lang="en-US" sz="1600" dirty="0" smtClean="0"/>
              <a:t> E, Sharma S, </a:t>
            </a:r>
            <a:r>
              <a:rPr lang="en-US" sz="1600" dirty="0" err="1" smtClean="0"/>
              <a:t>Purohit</a:t>
            </a:r>
            <a:r>
              <a:rPr lang="en-US" sz="1600" dirty="0" smtClean="0"/>
              <a:t> G, </a:t>
            </a:r>
            <a:r>
              <a:rPr lang="en-US" sz="1600" dirty="0" err="1" smtClean="0"/>
              <a:t>Dolenc</a:t>
            </a:r>
            <a:r>
              <a:rPr lang="en-US" sz="1600" dirty="0" smtClean="0"/>
              <a:t>-Novak M, </a:t>
            </a:r>
            <a:r>
              <a:rPr lang="en-US" sz="1600" dirty="0" err="1" smtClean="0"/>
              <a:t>Meave</a:t>
            </a:r>
            <a:r>
              <a:rPr lang="en-US" sz="1600" dirty="0" smtClean="0"/>
              <a:t> A, </a:t>
            </a:r>
            <a:r>
              <a:rPr lang="en-US" sz="1600" dirty="0" err="1" smtClean="0"/>
              <a:t>Trevethan</a:t>
            </a:r>
            <a:r>
              <a:rPr lang="en-US" sz="1600" dirty="0" smtClean="0"/>
              <a:t> S, Cerci R, </a:t>
            </a:r>
            <a:r>
              <a:rPr lang="en-US" sz="1600" dirty="0" err="1" smtClean="0"/>
              <a:t>Zier</a:t>
            </a:r>
            <a:r>
              <a:rPr lang="en-US" sz="1600" dirty="0" smtClean="0"/>
              <a:t> S, </a:t>
            </a:r>
            <a:r>
              <a:rPr lang="en-US" sz="1600" dirty="0" err="1" smtClean="0"/>
              <a:t>Gotthardtová</a:t>
            </a:r>
            <a:r>
              <a:rPr lang="en-US" sz="1600" dirty="0" smtClean="0"/>
              <a:t> L, </a:t>
            </a:r>
            <a:r>
              <a:rPr lang="en-US" sz="1600" dirty="0" err="1" smtClean="0"/>
              <a:t>Jonszta</a:t>
            </a:r>
            <a:r>
              <a:rPr lang="en-US" sz="1600" dirty="0" smtClean="0"/>
              <a:t> T,</a:t>
            </a:r>
            <a:r>
              <a:rPr lang="en-US" sz="1600" baseline="30000" dirty="0" smtClean="0"/>
              <a:t> </a:t>
            </a:r>
            <a:r>
              <a:rPr lang="en-US" sz="1600" dirty="0" err="1" smtClean="0"/>
              <a:t>Altin</a:t>
            </a:r>
            <a:r>
              <a:rPr lang="en-US" sz="1600" dirty="0" smtClean="0"/>
              <a:t> T, </a:t>
            </a:r>
            <a:r>
              <a:rPr lang="en-US" sz="1600" dirty="0" err="1" smtClean="0"/>
              <a:t>Soydal</a:t>
            </a:r>
            <a:r>
              <a:rPr lang="en-US" sz="1600" dirty="0" smtClean="0"/>
              <a:t> C, Patel C, Gulati G, </a:t>
            </a:r>
            <a:r>
              <a:rPr lang="en-US" sz="1600" dirty="0" err="1" smtClean="0"/>
              <a:t>Paez</a:t>
            </a:r>
            <a:r>
              <a:rPr lang="en-US" sz="1600" dirty="0" smtClean="0"/>
              <a:t> D, </a:t>
            </a:r>
            <a:r>
              <a:rPr lang="en-US" sz="1600" dirty="0" err="1" smtClean="0"/>
              <a:t>Dondi</a:t>
            </a:r>
            <a:r>
              <a:rPr lang="en-US" sz="1600" dirty="0" smtClean="0"/>
              <a:t> M, </a:t>
            </a:r>
            <a:r>
              <a:rPr lang="en-US" sz="1600" dirty="0" err="1" smtClean="0"/>
              <a:t>Kashyap</a:t>
            </a:r>
            <a:r>
              <a:rPr lang="en-US" sz="1600" dirty="0" smtClean="0"/>
              <a:t> R</a:t>
            </a:r>
            <a:endParaRPr lang="en-US" altLang="en-US" sz="1600" dirty="0" smtClean="0">
              <a:latin typeface="Calibri" panose="020F0502020204030204" pitchFamily="34" charset="0"/>
            </a:endParaRPr>
          </a:p>
        </p:txBody>
      </p:sp>
      <p:sp>
        <p:nvSpPr>
          <p:cNvPr id="3" name="TextBox 2"/>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1026"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00" y="3837826"/>
            <a:ext cx="2280191" cy="2044954"/>
          </a:xfrm>
          <a:prstGeom prst="rect">
            <a:avLst/>
          </a:prstGeom>
        </p:spPr>
      </p:pic>
      <p:pic>
        <p:nvPicPr>
          <p:cNvPr id="12" name="Picture 2"/>
          <p:cNvPicPr>
            <a:picLocks noChangeAspect="1" noChangeArrowheads="1"/>
          </p:cNvPicPr>
          <p:nvPr/>
        </p:nvPicPr>
        <p:blipFill>
          <a:blip r:embed="rId5" cstate="print"/>
          <a:srcRect/>
          <a:stretch>
            <a:fillRect/>
          </a:stretch>
        </p:blipFill>
        <p:spPr bwMode="auto">
          <a:xfrm>
            <a:off x="6128657" y="3837826"/>
            <a:ext cx="1905000" cy="213745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latin typeface="Calibri" panose="020F0502020204030204" pitchFamily="34" charset="0"/>
              </a:rPr>
              <a:t>BACKGROUND</a:t>
            </a:r>
            <a:endParaRPr lang="en-US" sz="3600" dirty="0">
              <a:latin typeface="Calibri" panose="020F0502020204030204" pitchFamily="34" charset="0"/>
            </a:endParaRPr>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marL="0" indent="0">
              <a:buNone/>
            </a:pPr>
            <a:r>
              <a:rPr lang="en-US" altLang="en-US" sz="2400" dirty="0" smtClean="0">
                <a:latin typeface="Calibri" panose="020F0502020204030204" pitchFamily="34" charset="0"/>
              </a:rPr>
              <a:t>1- </a:t>
            </a:r>
            <a:r>
              <a:rPr lang="en-US" sz="2400" dirty="0"/>
              <a:t>Functional testing by stress myocardial perfusion imaging (MPI) and anatomical imaging by coronary computed tomography angiography (CCTA) are often used interchangeably in the initial evaluation of patients suspected to have coronary artery disease (CAD</a:t>
            </a:r>
            <a:r>
              <a:rPr lang="en-US" sz="2400" dirty="0" smtClean="0"/>
              <a:t>)</a:t>
            </a:r>
          </a:p>
          <a:p>
            <a:pPr marL="0" indent="0">
              <a:buNone/>
            </a:pPr>
            <a:endParaRPr lang="en-US" altLang="en-US" sz="2400" dirty="0" smtClean="0">
              <a:latin typeface="Calibri" panose="020F0502020204030204" pitchFamily="34" charset="0"/>
            </a:endParaRPr>
          </a:p>
          <a:p>
            <a:pPr marL="0" indent="0">
              <a:buNone/>
            </a:pPr>
            <a:r>
              <a:rPr lang="en-US" altLang="en-US" sz="2400" dirty="0" smtClean="0">
                <a:latin typeface="Calibri" panose="020F0502020204030204" pitchFamily="34" charset="0"/>
              </a:rPr>
              <a:t>2- </a:t>
            </a:r>
            <a:r>
              <a:rPr lang="en-US" sz="2400" dirty="0"/>
              <a:t>the hypothesis that, in the initial evaluation of patients with suspected coronary artery disease (CAD), stress myocardial perfusion imaging (MPI) would result in less downstream testing than coronary computed tomographic angiography (CCTA)</a:t>
            </a:r>
            <a:endParaRPr lang="en-US" altLang="en-US" sz="2400" dirty="0" smtClean="0">
              <a:latin typeface="Calibri" panose="020F0502020204030204" pitchFamily="34" charset="0"/>
            </a:endParaRPr>
          </a:p>
          <a:p>
            <a:pPr marL="0" indent="0">
              <a:buNone/>
            </a:pPr>
            <a:endParaRPr lang="en-US" altLang="en-US" sz="2400" dirty="0" smtClean="0">
              <a:latin typeface="Calibri" panose="020F0502020204030204" pitchFamily="34" charset="0"/>
            </a:endParaRP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t>METHODS</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marL="514350" indent="-514350">
              <a:buFont typeface="Times New Roman" pitchFamily="18" charset="0"/>
              <a:buAutoNum type="alphaUcPeriod"/>
            </a:pPr>
            <a:r>
              <a:rPr lang="en-US" altLang="en-US" sz="2000" dirty="0"/>
              <a:t>Study type:(Select all that apply)</a:t>
            </a:r>
          </a:p>
          <a:p>
            <a:pPr marL="400050" lvl="1" indent="0">
              <a:buNone/>
            </a:pPr>
            <a:r>
              <a:rPr lang="en-US" altLang="en-US" sz="2000" dirty="0" smtClean="0"/>
              <a:t>Prospective, diagnostic randomized controlled trial</a:t>
            </a:r>
          </a:p>
          <a:p>
            <a:pPr marL="400050" lvl="1" indent="0">
              <a:buNone/>
            </a:pPr>
            <a:endParaRPr lang="en-US" altLang="en-US" sz="2000" dirty="0"/>
          </a:p>
          <a:p>
            <a:pPr marL="514350" indent="-514350">
              <a:buFont typeface="Times New Roman" pitchFamily="18" charset="0"/>
              <a:buAutoNum type="alphaUcPeriod"/>
            </a:pPr>
            <a:r>
              <a:rPr lang="en-US" altLang="en-US" sz="2000" dirty="0"/>
              <a:t>Study subjects: </a:t>
            </a:r>
            <a:r>
              <a:rPr lang="en-US" altLang="en-US" sz="2000" dirty="0" smtClean="0">
                <a:latin typeface="Calibri" panose="020F0502020204030204" pitchFamily="34" charset="0"/>
                <a:cs typeface="Times New Roman" panose="02020603050405020304" pitchFamily="18" charset="0"/>
              </a:rPr>
              <a:t>M</a:t>
            </a:r>
            <a:r>
              <a:rPr lang="en-US" sz="2000" dirty="0" smtClean="0">
                <a:latin typeface="Calibri" panose="020F0502020204030204" pitchFamily="34" charset="0"/>
                <a:ea typeface="Calibri" panose="020F0502020204030204" pitchFamily="34" charset="0"/>
                <a:cs typeface="Times New Roman" panose="02020603050405020304" pitchFamily="18" charset="0"/>
              </a:rPr>
              <a:t>ildly </a:t>
            </a:r>
            <a:r>
              <a:rPr lang="en-US" sz="2000" dirty="0">
                <a:latin typeface="Calibri" panose="020F0502020204030204" pitchFamily="34" charset="0"/>
                <a:ea typeface="Calibri" panose="020F0502020204030204" pitchFamily="34" charset="0"/>
                <a:cs typeface="Times New Roman" panose="02020603050405020304" pitchFamily="18" charset="0"/>
              </a:rPr>
              <a:t>symptomatic patients with an intermediate likelihood of having CAD, and asymptomatic patients at intermediate risk of cardiac events, underwent either initial stress-rest MPI or </a:t>
            </a:r>
            <a:r>
              <a:rPr lang="en-US" sz="2000" dirty="0" smtClean="0">
                <a:latin typeface="Calibri" panose="020F0502020204030204" pitchFamily="34" charset="0"/>
                <a:ea typeface="Calibri" panose="020F0502020204030204" pitchFamily="34" charset="0"/>
                <a:cs typeface="Times New Roman" panose="02020603050405020304" pitchFamily="18" charset="0"/>
              </a:rPr>
              <a:t>CCTA</a:t>
            </a:r>
          </a:p>
          <a:p>
            <a:pPr marL="514350" indent="-514350">
              <a:buFont typeface="Times New Roman" pitchFamily="18" charset="0"/>
              <a:buAutoNum type="alphaUcPeriod"/>
            </a:pPr>
            <a:endParaRPr lang="en-US" sz="2000" dirty="0" smtClean="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Times New Roman" pitchFamily="18" charset="0"/>
              <a:buAutoNum type="alphaUcPeriod"/>
            </a:pPr>
            <a:r>
              <a:rPr lang="en-US" altLang="en-US" sz="2000" dirty="0" smtClean="0"/>
              <a:t>Study endpoints:</a:t>
            </a:r>
          </a:p>
          <a:p>
            <a:pPr marL="914400" lvl="1" indent="-514350">
              <a:buFont typeface="Times New Roman" pitchFamily="18" charset="0"/>
              <a:buAutoNum type="alphaUcPeriod"/>
            </a:pPr>
            <a:r>
              <a:rPr lang="en-US" altLang="en-US" sz="2000" dirty="0" smtClean="0"/>
              <a:t>Primary </a:t>
            </a:r>
            <a:r>
              <a:rPr lang="en-US" altLang="en-US" sz="2000" dirty="0"/>
              <a:t>end point(s</a:t>
            </a:r>
            <a:r>
              <a:rPr lang="en-US" altLang="en-US" sz="2000" dirty="0" smtClean="0"/>
              <a:t>): </a:t>
            </a:r>
            <a:r>
              <a:rPr lang="en-US" altLang="en-US" sz="2000" dirty="0"/>
              <a:t>D</a:t>
            </a:r>
            <a:r>
              <a:rPr lang="en-US" sz="2000" dirty="0" smtClean="0"/>
              <a:t>ownstream </a:t>
            </a:r>
            <a:r>
              <a:rPr lang="en-US" sz="2000" dirty="0"/>
              <a:t>noninvasive or invasive testing at 6 months</a:t>
            </a:r>
            <a:endParaRPr lang="en-US" altLang="en-US" sz="2000" dirty="0"/>
          </a:p>
          <a:p>
            <a:pPr marL="914400" lvl="1" indent="-514350">
              <a:buFont typeface="Times New Roman" pitchFamily="18" charset="0"/>
              <a:buAutoNum type="alphaUcPeriod"/>
            </a:pPr>
            <a:r>
              <a:rPr lang="en-US" altLang="en-US" sz="2000" dirty="0"/>
              <a:t>Secondary end point(s</a:t>
            </a:r>
            <a:r>
              <a:rPr lang="en-US" altLang="en-US" sz="2000" dirty="0" smtClean="0"/>
              <a:t>): </a:t>
            </a:r>
            <a:r>
              <a:rPr lang="en-US" altLang="en-US" sz="2000" dirty="0"/>
              <a:t>C</a:t>
            </a:r>
            <a:r>
              <a:rPr lang="en-US" sz="2000" dirty="0" smtClean="0"/>
              <a:t>umulative </a:t>
            </a:r>
            <a:r>
              <a:rPr lang="en-US" sz="2000" dirty="0"/>
              <a:t>effective radiation dose (ERD</a:t>
            </a:r>
            <a:r>
              <a:rPr lang="en-US" sz="2000" dirty="0" smtClean="0"/>
              <a:t>) and costs at 12 months</a:t>
            </a:r>
            <a:endParaRPr lang="en-US" altLang="en-US" sz="20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3786696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latin typeface="Calibri" panose="020F0502020204030204" pitchFamily="34" charset="0"/>
              </a:rPr>
              <a:t>RESULTS</a:t>
            </a:r>
            <a:endParaRPr lang="en-US" sz="3600" dirty="0">
              <a:latin typeface="Calibri" panose="020F0502020204030204" pitchFamily="34" charset="0"/>
            </a:endParaRP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graphicFrame>
        <p:nvGraphicFramePr>
          <p:cNvPr id="3" name="Table 2"/>
          <p:cNvGraphicFramePr>
            <a:graphicFrameLocks noGrp="1"/>
          </p:cNvGraphicFramePr>
          <p:nvPr>
            <p:extLst>
              <p:ext uri="{D42A27DB-BD31-4B8C-83A1-F6EECF244321}">
                <p14:modId xmlns:p14="http://schemas.microsoft.com/office/powerpoint/2010/main" val="2753964559"/>
              </p:ext>
            </p:extLst>
          </p:nvPr>
        </p:nvGraphicFramePr>
        <p:xfrm>
          <a:off x="1066799" y="1580230"/>
          <a:ext cx="7239000" cy="4537374"/>
        </p:xfrm>
        <a:graphic>
          <a:graphicData uri="http://schemas.openxmlformats.org/drawingml/2006/table">
            <a:tbl>
              <a:tblPr firstRow="1" firstCol="1" bandRow="1">
                <a:tableStyleId>{5C22544A-7EE6-4342-B048-85BDC9FD1C3A}</a:tableStyleId>
              </a:tblPr>
              <a:tblGrid>
                <a:gridCol w="1388311"/>
                <a:gridCol w="1009034"/>
                <a:gridCol w="806943"/>
                <a:gridCol w="1210414"/>
                <a:gridCol w="1310747"/>
                <a:gridCol w="1513551"/>
              </a:tblGrid>
              <a:tr h="484925">
                <a:tc>
                  <a:txBody>
                    <a:bodyPr/>
                    <a:lstStyle/>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MPI arm</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CCTA arm</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OR (95%CI)</a:t>
                      </a:r>
                      <a:endParaRPr lang="en-US" sz="900">
                        <a:effectLst/>
                      </a:endParaRPr>
                    </a:p>
                    <a:p>
                      <a:pPr marL="0" marR="0">
                        <a:lnSpc>
                          <a:spcPct val="107000"/>
                        </a:lnSpc>
                        <a:spcBef>
                          <a:spcPts val="0"/>
                        </a:spcBef>
                        <a:spcAft>
                          <a:spcPts val="0"/>
                        </a:spcAft>
                      </a:pPr>
                      <a:r>
                        <a:rPr lang="en-US" sz="1000">
                          <a:effectLst/>
                        </a:rPr>
                        <a:t>P value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Adjusted OR</a:t>
                      </a:r>
                      <a:r>
                        <a:rPr lang="en-US" sz="1000" baseline="30000">
                          <a:effectLst/>
                        </a:rPr>
                        <a:t>*</a:t>
                      </a:r>
                      <a:r>
                        <a:rPr lang="en-US" sz="1000">
                          <a:effectLst/>
                        </a:rPr>
                        <a:t> (95%CI)</a:t>
                      </a:r>
                      <a:endParaRPr lang="en-US" sz="900">
                        <a:effectLst/>
                      </a:endParaRPr>
                    </a:p>
                    <a:p>
                      <a:pPr marL="0" marR="0">
                        <a:lnSpc>
                          <a:spcPct val="107000"/>
                        </a:lnSpc>
                        <a:spcBef>
                          <a:spcPts val="0"/>
                        </a:spcBef>
                        <a:spcAft>
                          <a:spcPts val="0"/>
                        </a:spcAft>
                      </a:pPr>
                      <a:r>
                        <a:rPr lang="en-US" sz="1000">
                          <a:effectLst/>
                        </a:rPr>
                        <a:t>P value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Adjusted OR </a:t>
                      </a:r>
                      <a:r>
                        <a:rPr lang="en-US" sz="1000" baseline="30000">
                          <a:effectLst/>
                        </a:rPr>
                        <a:t>†</a:t>
                      </a:r>
                      <a:r>
                        <a:rPr lang="en-US" sz="1000">
                          <a:effectLst/>
                        </a:rPr>
                        <a:t> (95%CI)</a:t>
                      </a:r>
                      <a:endParaRPr lang="en-US" sz="900">
                        <a:effectLst/>
                      </a:endParaRPr>
                    </a:p>
                    <a:p>
                      <a:pPr marL="0" marR="0">
                        <a:lnSpc>
                          <a:spcPct val="107000"/>
                        </a:lnSpc>
                        <a:spcBef>
                          <a:spcPts val="0"/>
                        </a:spcBef>
                        <a:spcAft>
                          <a:spcPts val="0"/>
                        </a:spcAft>
                      </a:pPr>
                      <a:r>
                        <a:rPr lang="en-US" sz="1000">
                          <a:effectLst/>
                        </a:rPr>
                        <a:t>P value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r>
              <a:tr h="969849">
                <a:tc>
                  <a:txBody>
                    <a:bodyPr/>
                    <a:lstStyle/>
                    <a:p>
                      <a:pPr marL="0" marR="0">
                        <a:lnSpc>
                          <a:spcPct val="107000"/>
                        </a:lnSpc>
                        <a:spcBef>
                          <a:spcPts val="0"/>
                        </a:spcBef>
                        <a:spcAft>
                          <a:spcPts val="0"/>
                        </a:spcAft>
                      </a:pPr>
                      <a:r>
                        <a:rPr lang="en-US" sz="1000">
                          <a:effectLst/>
                        </a:rPr>
                        <a:t>Primary outcome (Intention-to-treat analysis)</a:t>
                      </a:r>
                      <a:r>
                        <a:rPr lang="en-US" sz="1000" baseline="30000">
                          <a:effectLst/>
                        </a:rPr>
                        <a:t>‡</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(n=149)</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25 (16.8)</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(n=148)</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41 (27.70)</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0.53 (0.30 – 0.92)</a:t>
                      </a:r>
                      <a:endParaRPr lang="en-US" sz="900">
                        <a:effectLst/>
                      </a:endParaRPr>
                    </a:p>
                    <a:p>
                      <a:pPr marL="0" marR="0">
                        <a:lnSpc>
                          <a:spcPct val="107000"/>
                        </a:lnSpc>
                        <a:spcBef>
                          <a:spcPts val="0"/>
                        </a:spcBef>
                        <a:spcAft>
                          <a:spcPts val="0"/>
                        </a:spcAft>
                      </a:pPr>
                      <a:r>
                        <a:rPr lang="en-US" sz="1000">
                          <a:effectLst/>
                        </a:rPr>
                        <a:t>0.025</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0.50 (0.28 – 0.89)</a:t>
                      </a:r>
                      <a:endParaRPr lang="en-US" sz="900">
                        <a:effectLst/>
                      </a:endParaRPr>
                    </a:p>
                    <a:p>
                      <a:pPr marL="0" marR="0">
                        <a:lnSpc>
                          <a:spcPct val="107000"/>
                        </a:lnSpc>
                        <a:spcBef>
                          <a:spcPts val="0"/>
                        </a:spcBef>
                        <a:spcAft>
                          <a:spcPts val="0"/>
                        </a:spcAft>
                      </a:pPr>
                      <a:r>
                        <a:rPr lang="en-US" sz="1000">
                          <a:effectLst/>
                        </a:rPr>
                        <a:t>0.019</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0.51 (0.28 – 0.91)</a:t>
                      </a:r>
                      <a:endParaRPr lang="en-US" sz="900">
                        <a:effectLst/>
                      </a:endParaRPr>
                    </a:p>
                    <a:p>
                      <a:pPr marL="0" marR="0">
                        <a:lnSpc>
                          <a:spcPct val="107000"/>
                        </a:lnSpc>
                        <a:spcBef>
                          <a:spcPts val="0"/>
                        </a:spcBef>
                        <a:spcAft>
                          <a:spcPts val="0"/>
                        </a:spcAft>
                      </a:pPr>
                      <a:r>
                        <a:rPr lang="en-US" sz="1000">
                          <a:effectLst/>
                        </a:rPr>
                        <a:t>0.023</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r>
              <a:tr h="646566">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Noninvasive testing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7 (4.7)</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26 (17.6)</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0.32 (0.10-0.55)</a:t>
                      </a:r>
                      <a:endParaRPr lang="en-US" sz="900">
                        <a:effectLst/>
                      </a:endParaRPr>
                    </a:p>
                    <a:p>
                      <a:pPr marL="0" marR="0">
                        <a:lnSpc>
                          <a:spcPct val="107000"/>
                        </a:lnSpc>
                        <a:spcBef>
                          <a:spcPts val="0"/>
                        </a:spcBef>
                        <a:spcAft>
                          <a:spcPts val="0"/>
                        </a:spcAft>
                      </a:pPr>
                      <a:r>
                        <a:rPr lang="en-US" sz="1000">
                          <a:effectLst/>
                        </a:rPr>
                        <a:t>0.001</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0.19 (0.08-0.48)</a:t>
                      </a:r>
                      <a:endParaRPr lang="en-US" sz="900">
                        <a:effectLst/>
                      </a:endParaRPr>
                    </a:p>
                    <a:p>
                      <a:pPr marL="0" marR="0">
                        <a:lnSpc>
                          <a:spcPct val="107000"/>
                        </a:lnSpc>
                        <a:spcBef>
                          <a:spcPts val="0"/>
                        </a:spcBef>
                        <a:spcAft>
                          <a:spcPts val="0"/>
                        </a:spcAft>
                      </a:pPr>
                      <a:r>
                        <a:rPr lang="en-US" sz="1000">
                          <a:effectLst/>
                        </a:rPr>
                        <a:t>&lt;0.001</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0.18 (0.07-0.46)</a:t>
                      </a:r>
                      <a:endParaRPr lang="en-US" sz="900">
                        <a:effectLst/>
                      </a:endParaRPr>
                    </a:p>
                    <a:p>
                      <a:pPr marL="0" marR="0">
                        <a:lnSpc>
                          <a:spcPct val="107000"/>
                        </a:lnSpc>
                        <a:spcBef>
                          <a:spcPts val="0"/>
                        </a:spcBef>
                        <a:spcAft>
                          <a:spcPts val="0"/>
                        </a:spcAft>
                      </a:pPr>
                      <a:r>
                        <a:rPr lang="en-US" sz="1000">
                          <a:effectLst/>
                        </a:rPr>
                        <a:t>&lt;0.001</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r>
              <a:tr h="646566">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Elective coronary angiography</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18 (12.1)</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21 (14.2)</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0.83 (0.42-1.60)</a:t>
                      </a:r>
                      <a:endParaRPr lang="en-US" sz="900">
                        <a:effectLst/>
                      </a:endParaRPr>
                    </a:p>
                    <a:p>
                      <a:pPr marL="0" marR="0">
                        <a:lnSpc>
                          <a:spcPct val="107000"/>
                        </a:lnSpc>
                        <a:spcBef>
                          <a:spcPts val="0"/>
                        </a:spcBef>
                        <a:spcAft>
                          <a:spcPts val="0"/>
                        </a:spcAft>
                      </a:pPr>
                      <a:r>
                        <a:rPr lang="en-US" sz="1000">
                          <a:effectLst/>
                        </a:rPr>
                        <a:t>0.59</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0.83 (0.42-1.60)</a:t>
                      </a:r>
                      <a:endParaRPr lang="en-US" sz="900">
                        <a:effectLst/>
                      </a:endParaRPr>
                    </a:p>
                    <a:p>
                      <a:pPr marL="0" marR="0">
                        <a:lnSpc>
                          <a:spcPct val="107000"/>
                        </a:lnSpc>
                        <a:spcBef>
                          <a:spcPts val="0"/>
                        </a:spcBef>
                        <a:spcAft>
                          <a:spcPts val="0"/>
                        </a:spcAft>
                      </a:pPr>
                      <a:r>
                        <a:rPr lang="en-US" sz="1000">
                          <a:effectLst/>
                        </a:rPr>
                        <a:t>0.60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0.86 (0.44-1.71)</a:t>
                      </a:r>
                      <a:endParaRPr lang="en-US" sz="900">
                        <a:effectLst/>
                      </a:endParaRPr>
                    </a:p>
                    <a:p>
                      <a:pPr marL="0" marR="0">
                        <a:lnSpc>
                          <a:spcPct val="107000"/>
                        </a:lnSpc>
                        <a:spcBef>
                          <a:spcPts val="0"/>
                        </a:spcBef>
                        <a:spcAft>
                          <a:spcPts val="0"/>
                        </a:spcAft>
                      </a:pPr>
                      <a:r>
                        <a:rPr lang="en-US" sz="1000">
                          <a:effectLst/>
                        </a:rPr>
                        <a:t>0.67</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r>
              <a:tr h="808208">
                <a:tc>
                  <a:txBody>
                    <a:bodyPr/>
                    <a:lstStyle/>
                    <a:p>
                      <a:pPr marL="0" marR="0">
                        <a:lnSpc>
                          <a:spcPct val="107000"/>
                        </a:lnSpc>
                        <a:spcBef>
                          <a:spcPts val="0"/>
                        </a:spcBef>
                        <a:spcAft>
                          <a:spcPts val="0"/>
                        </a:spcAft>
                      </a:pPr>
                      <a:r>
                        <a:rPr lang="en-US" sz="1000">
                          <a:effectLst/>
                        </a:rPr>
                        <a:t>Primary outcome (Per-protocol analysis)</a:t>
                      </a:r>
                      <a:r>
                        <a:rPr lang="en-US" sz="1000" baseline="30000">
                          <a:effectLst/>
                        </a:rPr>
                        <a:t>§</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(n=138)</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25 (18.1)</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(n=143)</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41(28.7)</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0.55 (0.31, 0.96)</a:t>
                      </a:r>
                      <a:endParaRPr lang="en-US" sz="900">
                        <a:effectLst/>
                      </a:endParaRPr>
                    </a:p>
                    <a:p>
                      <a:pPr marL="0" marR="0">
                        <a:lnSpc>
                          <a:spcPct val="107000"/>
                        </a:lnSpc>
                        <a:spcBef>
                          <a:spcPts val="0"/>
                        </a:spcBef>
                        <a:spcAft>
                          <a:spcPts val="0"/>
                        </a:spcAft>
                      </a:pPr>
                      <a:r>
                        <a:rPr lang="en-US" sz="1000">
                          <a:effectLst/>
                        </a:rPr>
                        <a:t>0.038</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0.55 (0.31, 0.99)</a:t>
                      </a:r>
                      <a:endParaRPr lang="en-US" sz="900">
                        <a:effectLst/>
                      </a:endParaRPr>
                    </a:p>
                    <a:p>
                      <a:pPr marL="0" marR="0">
                        <a:lnSpc>
                          <a:spcPct val="107000"/>
                        </a:lnSpc>
                        <a:spcBef>
                          <a:spcPts val="0"/>
                        </a:spcBef>
                        <a:spcAft>
                          <a:spcPts val="0"/>
                        </a:spcAft>
                      </a:pPr>
                      <a:r>
                        <a:rPr lang="en-US" sz="1000">
                          <a:effectLst/>
                        </a:rPr>
                        <a:t>0.045</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0.55 (0.30, 0.98)</a:t>
                      </a:r>
                      <a:endParaRPr lang="en-US" sz="900">
                        <a:effectLst/>
                      </a:endParaRPr>
                    </a:p>
                    <a:p>
                      <a:pPr marL="0" marR="0">
                        <a:lnSpc>
                          <a:spcPct val="107000"/>
                        </a:lnSpc>
                        <a:spcBef>
                          <a:spcPts val="0"/>
                        </a:spcBef>
                        <a:spcAft>
                          <a:spcPts val="0"/>
                        </a:spcAft>
                      </a:pPr>
                      <a:r>
                        <a:rPr lang="en-US" sz="1000">
                          <a:effectLst/>
                        </a:rPr>
                        <a:t>0.046</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r>
              <a:tr h="969849">
                <a:tc>
                  <a:txBody>
                    <a:bodyPr/>
                    <a:lstStyle/>
                    <a:p>
                      <a:pPr marL="0" marR="0">
                        <a:lnSpc>
                          <a:spcPct val="107000"/>
                        </a:lnSpc>
                        <a:spcBef>
                          <a:spcPts val="0"/>
                        </a:spcBef>
                        <a:spcAft>
                          <a:spcPts val="0"/>
                        </a:spcAft>
                      </a:pPr>
                      <a:r>
                        <a:rPr lang="en-US" sz="1000">
                          <a:effectLst/>
                        </a:rPr>
                        <a:t>Planned coronary revascularization (CABG/PCI) at 12 months (Intention-to-treat analysis)</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(n=129)</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10 (7.8)</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(n=124)</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8 (6.5)</a:t>
                      </a:r>
                      <a:endParaRPr lang="en-US" sz="900">
                        <a:effectLst/>
                      </a:endParaRPr>
                    </a:p>
                    <a:p>
                      <a:pPr marL="0" marR="0">
                        <a:lnSpc>
                          <a:spcPct val="107000"/>
                        </a:lnSpc>
                        <a:spcBef>
                          <a:spcPts val="0"/>
                        </a:spcBef>
                        <a:spcAft>
                          <a:spcPts val="0"/>
                        </a:spcAft>
                      </a:pPr>
                      <a:r>
                        <a:rPr lang="en-US" sz="10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1.22 (0.46, 3.20)</a:t>
                      </a:r>
                      <a:endParaRPr lang="en-US" sz="900">
                        <a:effectLst/>
                      </a:endParaRPr>
                    </a:p>
                    <a:p>
                      <a:pPr marL="0" marR="0">
                        <a:lnSpc>
                          <a:spcPct val="107000"/>
                        </a:lnSpc>
                        <a:spcBef>
                          <a:spcPts val="0"/>
                        </a:spcBef>
                        <a:spcAft>
                          <a:spcPts val="0"/>
                        </a:spcAft>
                      </a:pPr>
                      <a:r>
                        <a:rPr lang="en-US" sz="1000">
                          <a:effectLst/>
                        </a:rPr>
                        <a:t>0.69</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 </a:t>
                      </a:r>
                      <a:endParaRPr lang="en-US" sz="900">
                        <a:effectLst/>
                      </a:endParaRPr>
                    </a:p>
                    <a:p>
                      <a:pPr marL="0" marR="0">
                        <a:lnSpc>
                          <a:spcPct val="107000"/>
                        </a:lnSpc>
                        <a:spcBef>
                          <a:spcPts val="0"/>
                        </a:spcBef>
                        <a:spcAft>
                          <a:spcPts val="0"/>
                        </a:spcAft>
                      </a:pPr>
                      <a:r>
                        <a:rPr lang="en-US" sz="1000">
                          <a:effectLst/>
                        </a:rPr>
                        <a:t>1.29 (0.48, 3.42)</a:t>
                      </a:r>
                      <a:endParaRPr lang="en-US" sz="900">
                        <a:effectLst/>
                      </a:endParaRPr>
                    </a:p>
                    <a:p>
                      <a:pPr marL="0" marR="0">
                        <a:lnSpc>
                          <a:spcPct val="107000"/>
                        </a:lnSpc>
                        <a:spcBef>
                          <a:spcPts val="0"/>
                        </a:spcBef>
                        <a:spcAft>
                          <a:spcPts val="0"/>
                        </a:spcAft>
                      </a:pPr>
                      <a:r>
                        <a:rPr lang="en-US" sz="1000">
                          <a:effectLst/>
                        </a:rPr>
                        <a:t>0.61</a:t>
                      </a:r>
                      <a:r>
                        <a:rPr lang="en-US" sz="1000" baseline="30000">
                          <a:effectLst/>
                        </a:rPr>
                        <a:t>†</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c>
                  <a:txBody>
                    <a:bodyPr/>
                    <a:lstStyle/>
                    <a:p>
                      <a:pPr marL="0" marR="0">
                        <a:lnSpc>
                          <a:spcPct val="107000"/>
                        </a:lnSpc>
                        <a:spcBef>
                          <a:spcPts val="0"/>
                        </a:spcBef>
                        <a:spcAft>
                          <a:spcPts val="0"/>
                        </a:spcAft>
                      </a:pPr>
                      <a:r>
                        <a:rPr lang="en-US" sz="1000" dirty="0">
                          <a:effectLst/>
                        </a:rPr>
                        <a:t> </a:t>
                      </a:r>
                      <a:endParaRPr lang="en-US" sz="900" dirty="0">
                        <a:effectLst/>
                      </a:endParaRPr>
                    </a:p>
                    <a:p>
                      <a:pPr marL="0" marR="0">
                        <a:lnSpc>
                          <a:spcPct val="107000"/>
                        </a:lnSpc>
                        <a:spcBef>
                          <a:spcPts val="0"/>
                        </a:spcBef>
                        <a:spcAft>
                          <a:spcPts val="0"/>
                        </a:spcAft>
                      </a:pPr>
                      <a:r>
                        <a:rPr lang="en-US" sz="1000" dirty="0">
                          <a:effectLst/>
                        </a:rPr>
                        <a:t> </a:t>
                      </a:r>
                      <a:endParaRPr lang="en-US" sz="900" dirty="0">
                        <a:effectLst/>
                      </a:endParaRPr>
                    </a:p>
                    <a:p>
                      <a:pPr marL="0" marR="0">
                        <a:lnSpc>
                          <a:spcPct val="107000"/>
                        </a:lnSpc>
                        <a:spcBef>
                          <a:spcPts val="0"/>
                        </a:spcBef>
                        <a:spcAft>
                          <a:spcPts val="0"/>
                        </a:spcAft>
                      </a:pPr>
                      <a:r>
                        <a:rPr lang="en-US" sz="1000" dirty="0">
                          <a:effectLst/>
                        </a:rPr>
                        <a: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643" marR="56643" marT="0" marB="0"/>
                </a:tc>
              </a:tr>
            </a:tbl>
          </a:graphicData>
        </a:graphic>
      </p:graphicFrame>
    </p:spTree>
    <p:extLst>
      <p:ext uri="{BB962C8B-B14F-4D97-AF65-F5344CB8AC3E}">
        <p14:creationId xmlns:p14="http://schemas.microsoft.com/office/powerpoint/2010/main" val="218645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latin typeface="Calibri" panose="020F0502020204030204" pitchFamily="34" charset="0"/>
              </a:rPr>
              <a:t>RESULTS</a:t>
            </a:r>
            <a:endParaRPr lang="en-US" sz="3600" dirty="0">
              <a:latin typeface="Calibri" panose="020F0502020204030204" pitchFamily="34" charset="0"/>
            </a:endParaRP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graphicFrame>
        <p:nvGraphicFramePr>
          <p:cNvPr id="3" name="Table 2"/>
          <p:cNvGraphicFramePr>
            <a:graphicFrameLocks noGrp="1"/>
          </p:cNvGraphicFramePr>
          <p:nvPr>
            <p:extLst>
              <p:ext uri="{D42A27DB-BD31-4B8C-83A1-F6EECF244321}">
                <p14:modId xmlns:p14="http://schemas.microsoft.com/office/powerpoint/2010/main" val="2089750556"/>
              </p:ext>
            </p:extLst>
          </p:nvPr>
        </p:nvGraphicFramePr>
        <p:xfrm>
          <a:off x="1143000" y="1905000"/>
          <a:ext cx="7010400" cy="4038600"/>
        </p:xfrm>
        <a:graphic>
          <a:graphicData uri="http://schemas.openxmlformats.org/drawingml/2006/table">
            <a:tbl>
              <a:tblPr firstRow="1" firstCol="1" bandRow="1">
                <a:tableStyleId>{5C22544A-7EE6-4342-B048-85BDC9FD1C3A}</a:tableStyleId>
              </a:tblPr>
              <a:tblGrid>
                <a:gridCol w="2833060"/>
                <a:gridCol w="1733990"/>
                <a:gridCol w="1573727"/>
                <a:gridCol w="869623"/>
              </a:tblGrid>
              <a:tr h="730627">
                <a:tc>
                  <a:txBody>
                    <a:bodyPr/>
                    <a:lstStyle/>
                    <a:p>
                      <a:pPr marL="0" marR="0">
                        <a:lnSpc>
                          <a:spcPct val="150000"/>
                        </a:lnSpc>
                        <a:spcBef>
                          <a:spcPts val="0"/>
                        </a:spcBef>
                        <a:spcAft>
                          <a:spcPts val="0"/>
                        </a:spcAft>
                      </a:pPr>
                      <a:r>
                        <a:rPr lang="en-US" sz="1200">
                          <a:effectLst/>
                        </a:rPr>
                        <a:t>Effective radiation dose (ERD) in mSv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MPI arm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CCTA arm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p value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30627">
                <a:tc>
                  <a:txBody>
                    <a:bodyPr/>
                    <a:lstStyle/>
                    <a:p>
                      <a:pPr marL="0" marR="0">
                        <a:lnSpc>
                          <a:spcPct val="150000"/>
                        </a:lnSpc>
                        <a:spcBef>
                          <a:spcPts val="0"/>
                        </a:spcBef>
                        <a:spcAft>
                          <a:spcPts val="0"/>
                        </a:spcAft>
                      </a:pPr>
                      <a:r>
                        <a:rPr lang="en-US" sz="1200">
                          <a:effectLst/>
                        </a:rPr>
                        <a:t>Initial diagnostic procedure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(n=143)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(n=142)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8741">
                <a:tc>
                  <a:txBody>
                    <a:bodyPr/>
                    <a:lstStyle/>
                    <a:p>
                      <a:pPr marL="0" marR="0">
                        <a:lnSpc>
                          <a:spcPct val="107000"/>
                        </a:lnSpc>
                        <a:spcBef>
                          <a:spcPts val="0"/>
                        </a:spcBef>
                        <a:spcAft>
                          <a:spcPts val="0"/>
                        </a:spcAft>
                      </a:pPr>
                      <a:r>
                        <a:rPr lang="en-US" sz="1200">
                          <a:effectLst/>
                        </a:rPr>
                        <a:t>Median ERD (IQR)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9.3 ( 8.5, 9.7)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5.0 (3.8, 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&lt;0.001</a:t>
                      </a:r>
                      <a:r>
                        <a:rPr lang="en-US" sz="12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37044">
                <a:tc>
                  <a:txBody>
                    <a:bodyPr/>
                    <a:lstStyle/>
                    <a:p>
                      <a:pPr marL="0" marR="0">
                        <a:lnSpc>
                          <a:spcPct val="107000"/>
                        </a:lnSpc>
                        <a:spcBef>
                          <a:spcPts val="0"/>
                        </a:spcBef>
                        <a:spcAft>
                          <a:spcPts val="0"/>
                        </a:spcAft>
                      </a:pPr>
                      <a:r>
                        <a:rPr lang="en-US" sz="1200">
                          <a:effectLst/>
                        </a:rPr>
                        <a:t>All diagnostic procedures at 12 months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(n=143)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(n=145)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4534">
                <a:tc>
                  <a:txBody>
                    <a:bodyPr/>
                    <a:lstStyle/>
                    <a:p>
                      <a:pPr marL="0" marR="0">
                        <a:lnSpc>
                          <a:spcPct val="150000"/>
                        </a:lnSpc>
                        <a:spcBef>
                          <a:spcPts val="0"/>
                        </a:spcBef>
                        <a:spcAft>
                          <a:spcPts val="0"/>
                        </a:spcAft>
                      </a:pPr>
                      <a:r>
                        <a:rPr lang="en-US" sz="1200">
                          <a:effectLst/>
                        </a:rPr>
                        <a:t>Median ERD (IQR)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9.6 (8.9, 12.5)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8.8 (4, 13.2)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0.040</a:t>
                      </a:r>
                      <a:r>
                        <a:rPr lang="en-US" sz="12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12493">
                <a:tc>
                  <a:txBody>
                    <a:bodyPr/>
                    <a:lstStyle/>
                    <a:p>
                      <a:pPr marL="0" marR="0">
                        <a:lnSpc>
                          <a:spcPct val="107000"/>
                        </a:lnSpc>
                        <a:spcBef>
                          <a:spcPts val="0"/>
                        </a:spcBef>
                        <a:spcAft>
                          <a:spcPts val="0"/>
                        </a:spcAft>
                      </a:pPr>
                      <a:r>
                        <a:rPr lang="en-US" sz="1200">
                          <a:effectLst/>
                        </a:rPr>
                        <a:t>All diagnostic and therapeutic procedures</a:t>
                      </a:r>
                      <a:r>
                        <a:rPr lang="en-US" sz="1200" baseline="30000">
                          <a:effectLst/>
                        </a:rPr>
                        <a:t>*</a:t>
                      </a:r>
                      <a:r>
                        <a:rPr lang="en-US" sz="1200">
                          <a:effectLst/>
                        </a:rPr>
                        <a:t> at 12 months</a:t>
                      </a:r>
                      <a:r>
                        <a:rPr lang="en-US" sz="1200" baseline="30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(n=143)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(n=145)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50000"/>
                        </a:lnSpc>
                        <a:spcBef>
                          <a:spcPts val="0"/>
                        </a:spcBef>
                        <a:spcAft>
                          <a:spcPts val="0"/>
                        </a:spcAft>
                      </a:pPr>
                      <a:r>
                        <a:rPr lang="en-US"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4534">
                <a:tc>
                  <a:txBody>
                    <a:bodyPr/>
                    <a:lstStyle/>
                    <a:p>
                      <a:pPr marL="0" marR="0">
                        <a:lnSpc>
                          <a:spcPct val="150000"/>
                        </a:lnSpc>
                        <a:spcBef>
                          <a:spcPts val="0"/>
                        </a:spcBef>
                        <a:spcAft>
                          <a:spcPts val="0"/>
                        </a:spcAft>
                      </a:pPr>
                      <a:r>
                        <a:rPr lang="en-US" sz="1200">
                          <a:effectLst/>
                        </a:rPr>
                        <a:t>Median ERD (IQR)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9.6 (8.9, 12.5)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a:effectLst/>
                        </a:rPr>
                        <a:t>8.8 (4, 13.2)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200" dirty="0">
                          <a:effectLst/>
                        </a:rPr>
                        <a:t>0.041</a:t>
                      </a:r>
                      <a:r>
                        <a:rPr lang="en-US" sz="1200" baseline="300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176960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smtClean="0">
                <a:latin typeface="Calibri" panose="020F0502020204030204" pitchFamily="34" charset="0"/>
              </a:rPr>
              <a:t>CONCLUSIONS</a:t>
            </a:r>
            <a:endParaRPr lang="en-US" sz="3600" dirty="0">
              <a:latin typeface="Calibri" panose="020F0502020204030204" pitchFamily="34" charset="0"/>
            </a:endParaRPr>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marL="0" indent="0">
              <a:buNone/>
            </a:pPr>
            <a:r>
              <a:rPr lang="en-US" sz="2800" dirty="0"/>
              <a:t>In the management of patients with suspected CAD, a strategy of initial stress MPI is substantially less likely to require further downstream testing than initial testing with </a:t>
            </a:r>
            <a:r>
              <a:rPr lang="en-US" sz="2800" dirty="0" smtClean="0"/>
              <a:t>CCTA</a:t>
            </a:r>
            <a:endParaRPr lang="en-US" sz="2800" dirty="0"/>
          </a:p>
          <a:p>
            <a:pPr marL="0" indent="0">
              <a:buNone/>
            </a:pPr>
            <a:endParaRPr lang="en-US" sz="2800" dirty="0" smtClean="0"/>
          </a:p>
          <a:p>
            <a:pPr marL="0" indent="0">
              <a:buNone/>
            </a:pPr>
            <a:r>
              <a:rPr lang="en-US" sz="2800" dirty="0"/>
              <a:t>There was a small increase in the median cumulative ERD with </a:t>
            </a:r>
            <a:r>
              <a:rPr lang="en-US" sz="2800" dirty="0" smtClean="0"/>
              <a:t>MPI. but </a:t>
            </a:r>
            <a:r>
              <a:rPr lang="en-US" sz="2800" dirty="0"/>
              <a:t>no difference in costs between the two strategies at 12 </a:t>
            </a:r>
            <a:r>
              <a:rPr lang="en-US" sz="2800" dirty="0" smtClean="0"/>
              <a:t>months</a:t>
            </a:r>
            <a:endParaRPr lang="en-US" sz="2800" dirty="0"/>
          </a:p>
          <a:p>
            <a:pPr marL="0" indent="0">
              <a:buNone/>
            </a:pPr>
            <a:endParaRPr lang="en-US" altLang="en-US" sz="2800" dirty="0" smtClean="0">
              <a:latin typeface="Calibri" panose="020F0502020204030204" pitchFamily="34" charset="0"/>
            </a:endParaRP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t>
            </a:r>
            <a:r>
              <a:rPr lang="en-GB" sz="900" dirty="0" smtClean="0">
                <a:latin typeface="SsykbnAdvPTimes"/>
              </a:rPr>
              <a:t> </a:t>
            </a:r>
            <a:r>
              <a:rPr lang="en-GB" sz="900" dirty="0">
                <a:latin typeface="SsykbnAdvPTimes"/>
              </a:rPr>
              <a:t>American Society of Nuclear </a:t>
            </a:r>
            <a:r>
              <a:rPr lang="en-GB" sz="900" dirty="0" smtClean="0">
                <a:latin typeface="SsykbnAdvPTimes"/>
              </a:rPr>
              <a:t>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254565986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2045"/>
  <p:tag name="AS_OS" val="Microsoft Windows NT 6.1.7601 Service Pack 1"/>
  <p:tag name="AS_RELEASE_DATE" val="2011.04.04"/>
  <p:tag name="AS_VERSION" val="5.1.0.0"/>
  <p:tag name="AS_TITLE" val="Aspose.Slides for .NET"/>
</p:tagLst>
</file>

<file path=ppt/theme/theme1.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Times New Roman"/>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TotalTime>
  <Words>615</Words>
  <Application>Microsoft Office PowerPoint</Application>
  <PresentationFormat>On-screen Show (4:3)</PresentationFormat>
  <Paragraphs>170</Paragraphs>
  <Slides>6</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vt:i4>
      </vt:variant>
    </vt:vector>
  </HeadingPairs>
  <TitlesOfParts>
    <vt:vector size="15" baseType="lpstr">
      <vt:lpstr>ＭＳ Ｐゴシック</vt:lpstr>
      <vt:lpstr>Arial</vt:lpstr>
      <vt:lpstr>Arial Narrow</vt:lpstr>
      <vt:lpstr>Calibri</vt:lpstr>
      <vt:lpstr>SsykbnAdvPTimes</vt:lpstr>
      <vt:lpstr>Times New Roman</vt:lpstr>
      <vt:lpstr>2_Office Theme</vt:lpstr>
      <vt:lpstr>Custom Design</vt:lpstr>
      <vt:lpstr>1_Custom Design</vt:lpstr>
      <vt:lpstr>Functional compared to anatomical imaging in the initial evaluation of patients with suspected coronary artery disease: An international, multi-center, randomized controlled trial (IAEA-SPECT/CTA study)</vt:lpstr>
      <vt:lpstr>BACKGROUND</vt:lpstr>
      <vt:lpstr>METHODS</vt:lpstr>
      <vt:lpstr>RESULTS</vt:lpstr>
      <vt:lpstr>RESULTS</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 Auten</dc:creator>
  <cp:lastModifiedBy>Karthik</cp:lastModifiedBy>
  <cp:revision>104</cp:revision>
  <dcterms:created xsi:type="dcterms:W3CDTF">2011-04-18T21:44:13Z</dcterms:created>
  <dcterms:modified xsi:type="dcterms:W3CDTF">2016-08-14T06:32:31Z</dcterms:modified>
</cp:coreProperties>
</file>