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16" r:id="rId1"/>
    <p:sldMasterId id="2147484459" r:id="rId2"/>
    <p:sldMasterId id="2147484471" r:id="rId3"/>
  </p:sldMasterIdLst>
  <p:handoutMasterIdLst>
    <p:handoutMasterId r:id="rId12"/>
  </p:handoutMasterIdLst>
  <p:sldIdLst>
    <p:sldId id="258" r:id="rId4"/>
    <p:sldId id="264" r:id="rId5"/>
    <p:sldId id="266" r:id="rId6"/>
    <p:sldId id="274" r:id="rId7"/>
    <p:sldId id="267" r:id="rId8"/>
    <p:sldId id="275" r:id="rId9"/>
    <p:sldId id="273" r:id="rId10"/>
    <p:sldId id="265" r:id="rId11"/>
  </p:sldIdLst>
  <p:sldSz cx="9144000" cy="6858000" type="screen4x3"/>
  <p:notesSz cx="6858000" cy="9144000"/>
  <p:custDataLst>
    <p:tags r:id="rId13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E5ECF3"/>
    <a:srgbClr val="C2D1E2"/>
    <a:srgbClr val="E9F2F5"/>
    <a:srgbClr val="F3CC75"/>
    <a:srgbClr val="EBAD21"/>
    <a:srgbClr val="FAEBC7"/>
    <a:srgbClr val="D2C79C"/>
    <a:srgbClr val="E7D8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-714" y="47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3" d="100"/>
          <a:sy n="83" d="100"/>
        </p:scale>
        <p:origin x="-2040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ags" Target="tags/tag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987096281435201"/>
          <c:y val="3.0831204491004901E-2"/>
          <c:w val="0.85706891149295805"/>
          <c:h val="0.8431732650045969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Ex-Reg MPI1</c:v>
                </c:pt>
              </c:strCache>
            </c:strRef>
          </c:tx>
          <c:spPr>
            <a:solidFill>
              <a:srgbClr val="193B65"/>
            </a:soli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0"/>
                  <c:y val="7.39969624344029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"/>
                  <c:y val="6.30344494811581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1.4412997754863501E-3"/>
                  <c:y val="6.57750777194693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Sheet1!$A$2:$A$4</c:f>
              <c:strCache>
                <c:ptCount val="3"/>
                <c:pt idx="0">
                  <c:v> Heart to Liver</c:v>
                </c:pt>
                <c:pt idx="1">
                  <c:v>Heart to Gut</c:v>
                </c:pt>
                <c:pt idx="2">
                  <c:v>Heart to Liver/Gut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1.05</c:v>
                </c:pt>
                <c:pt idx="1">
                  <c:v>1.1200000000000001</c:v>
                </c:pt>
                <c:pt idx="2">
                  <c:v>1.02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Ex-Reg MPI2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-2.8825995509727002E-3"/>
                  <c:y val="6.57750777194693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8825995509727002E-3"/>
                  <c:y val="9.04407318642701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2.8825995509727002E-3"/>
                  <c:y val="7.9478218911025397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0.90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>
                    <a:solidFill>
                      <a:schemeClr val="tx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Sheet1!$A$2:$A$4</c:f>
              <c:strCache>
                <c:ptCount val="3"/>
                <c:pt idx="0">
                  <c:v> Heart to Liver</c:v>
                </c:pt>
                <c:pt idx="1">
                  <c:v>Heart to Gut</c:v>
                </c:pt>
                <c:pt idx="2">
                  <c:v>Heart to Liver/Gut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0.94</c:v>
                </c:pt>
                <c:pt idx="1">
                  <c:v>0.99</c:v>
                </c:pt>
                <c:pt idx="2">
                  <c:v>0.9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Regadenoson MPI1</c:v>
                </c:pt>
              </c:strCache>
            </c:strRef>
          </c:tx>
          <c:spPr>
            <a:solidFill>
              <a:srgbClr val="9E0000"/>
            </a:soli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0"/>
                  <c:y val="8.49594753876480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"/>
                  <c:y val="8.77001036259589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"/>
                  <c:y val="8.49594753876480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Sheet1!$A$2:$A$4</c:f>
              <c:strCache>
                <c:ptCount val="3"/>
                <c:pt idx="0">
                  <c:v> Heart to Liver</c:v>
                </c:pt>
                <c:pt idx="1">
                  <c:v>Heart to Gut</c:v>
                </c:pt>
                <c:pt idx="2">
                  <c:v>Heart to Liver/Gut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0.96</c:v>
                </c:pt>
                <c:pt idx="1">
                  <c:v>1.05</c:v>
                </c:pt>
                <c:pt idx="2">
                  <c:v>0.94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Regadenoson MPI2</c:v>
                </c:pt>
              </c:strCache>
            </c:strRef>
          </c:tx>
          <c:spPr>
            <a:solidFill>
              <a:srgbClr val="FF3F3F"/>
            </a:soli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0"/>
                  <c:y val="8.49594753876480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1.4412997754863501E-3"/>
                  <c:y val="8.49594753876480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4412997754863501E-3"/>
                  <c:y val="7.67375906727141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>
                    <a:solidFill>
                      <a:schemeClr val="tx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Sheet1!$A$2:$A$4</c:f>
              <c:strCache>
                <c:ptCount val="3"/>
                <c:pt idx="0">
                  <c:v> Heart to Liver</c:v>
                </c:pt>
                <c:pt idx="1">
                  <c:v>Heart to Gut</c:v>
                </c:pt>
                <c:pt idx="2">
                  <c:v>Heart to Liver/Gut</c:v>
                </c:pt>
              </c:strCache>
            </c:strRef>
          </c:cat>
          <c:val>
            <c:numRef>
              <c:f>Sheet1!$E$2:$E$4</c:f>
              <c:numCache>
                <c:formatCode>General</c:formatCode>
                <c:ptCount val="3"/>
                <c:pt idx="0">
                  <c:v>0.95</c:v>
                </c:pt>
                <c:pt idx="1">
                  <c:v>0.99</c:v>
                </c:pt>
                <c:pt idx="2">
                  <c:v>0.91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4639232"/>
        <c:axId val="34661504"/>
      </c:barChart>
      <c:catAx>
        <c:axId val="346392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dk1">
                <a:shade val="95000"/>
                <a:satMod val="105000"/>
              </a:schemeClr>
            </a:solidFill>
            <a:prstDash val="solid"/>
          </a:ln>
          <a:effectLst/>
        </c:spPr>
        <c:txPr>
          <a:bodyPr/>
          <a:lstStyle/>
          <a:p>
            <a:pPr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4661504"/>
        <c:crosses val="autoZero"/>
        <c:auto val="1"/>
        <c:lblAlgn val="ctr"/>
        <c:lblOffset val="100"/>
        <c:noMultiLvlLbl val="0"/>
      </c:catAx>
      <c:valAx>
        <c:axId val="34661504"/>
        <c:scaling>
          <c:orientation val="minMax"/>
          <c:max val="1.2"/>
          <c:min val="0.8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600" b="0"/>
                </a:pPr>
                <a:r>
                  <a:rPr lang="en-GB" sz="1600" b="0" dirty="0" smtClean="0"/>
                  <a:t>Ratios</a:t>
                </a:r>
                <a:endParaRPr lang="en-GB" sz="1600" b="0" dirty="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dk1">
                <a:shade val="95000"/>
                <a:satMod val="105000"/>
              </a:schemeClr>
            </a:solidFill>
            <a:prstDash val="solid"/>
          </a:ln>
          <a:effectLst/>
        </c:spPr>
        <c:txPr>
          <a:bodyPr/>
          <a:lstStyle/>
          <a:p>
            <a:pPr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4639232"/>
        <c:crosses val="autoZero"/>
        <c:crossBetween val="between"/>
      </c:valAx>
      <c:spPr>
        <a:noFill/>
        <a:ln w="23420">
          <a:noFill/>
        </a:ln>
      </c:spPr>
    </c:plotArea>
    <c:legend>
      <c:legendPos val="r"/>
      <c:layout>
        <c:manualLayout>
          <c:xMode val="edge"/>
          <c:yMode val="edge"/>
          <c:x val="0.56657153709854602"/>
          <c:y val="2.4359437493607E-2"/>
          <c:w val="0.37865418612623603"/>
          <c:h val="0.28530846310315999"/>
        </c:manualLayout>
      </c:layout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0.44481</cdr:x>
      <cdr:y>0.12091</cdr:y>
    </cdr:from>
    <cdr:to>
      <cdr:x>0.4943</cdr:x>
      <cdr:y>0.17555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3670164" y="493485"/>
          <a:ext cx="408350" cy="22301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2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*</a:t>
          </a:r>
          <a:endParaRPr lang="en-US" sz="20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0.15849</cdr:x>
      <cdr:y>0.27026</cdr:y>
    </cdr:from>
    <cdr:to>
      <cdr:x>0.20798</cdr:x>
      <cdr:y>0.3249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1307733" y="1103085"/>
          <a:ext cx="408350" cy="22301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2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*</a:t>
          </a:r>
          <a:endParaRPr lang="en-US" sz="20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0.7204</cdr:x>
      <cdr:y>0.34494</cdr:y>
    </cdr:from>
    <cdr:to>
      <cdr:x>0.76989</cdr:x>
      <cdr:y>0.39958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5944144" y="1407885"/>
          <a:ext cx="408350" cy="22301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2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*</a:t>
          </a:r>
          <a:endParaRPr lang="en-US" sz="20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4339" name="Date Placeholder 2"/>
          <p:cNvSpPr>
            <a:spLocks noGrp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ACAA2974-B8B3-4DFD-97D0-0F56117FC3FD}" type="datetimeFigureOut">
              <a:rPr lang="en-US" altLang="en-US"/>
              <a:pPr>
                <a:defRPr/>
              </a:pPr>
              <a:t>2/9/2017</a:t>
            </a:fld>
            <a:endParaRPr lang="en-US" altLang="en-US"/>
          </a:p>
        </p:txBody>
      </p:sp>
      <p:sp>
        <p:nvSpPr>
          <p:cNvPr id="14340" name="Footer Placeholder 3"/>
          <p:cNvSpPr>
            <a:spLocks noGrp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4341" name="Slide Number Placeholder 4"/>
          <p:cNvSpPr>
            <a:spLocks noGrp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8500BB91-4637-4970-8DCF-898FDD5DBAA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228461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500926-B983-4603-B78D-043346203126}" type="datetimeFigureOut">
              <a:rPr lang="en-US" altLang="en-US"/>
              <a:pPr>
                <a:defRPr/>
              </a:pPr>
              <a:t>2/9/2017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D6EA2E-8BA2-43ED-AE8B-8619F5D5D21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9698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CE68E6-CF91-4716-9544-97C602D9A5E8}" type="datetimeFigureOut">
              <a:rPr lang="en-US" altLang="en-US"/>
              <a:pPr>
                <a:defRPr/>
              </a:pPr>
              <a:t>2/9/2017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DB62ED-51D9-4D1A-A777-8C21355B57E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42108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552551-145A-4EAB-9093-0C8F2A0FFC2E}" type="datetimeFigureOut">
              <a:rPr lang="en-US" altLang="en-US"/>
              <a:pPr>
                <a:defRPr/>
              </a:pPr>
              <a:t>2/9/2017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6DF15A-5F74-40CE-91D0-092263D1272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359208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98CFD5-3A61-4416-B6D6-C0900AD7C10C}" type="datetimeFigureOut">
              <a:rPr lang="en-US" altLang="en-US"/>
              <a:pPr>
                <a:defRPr/>
              </a:pPr>
              <a:t>2/9/2017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2BBBCC-EA15-4047-91DB-7B4CA17C785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21719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05F8DD-2019-451B-A9A9-DF878D617477}" type="datetimeFigureOut">
              <a:rPr lang="en-US"/>
              <a:pPr>
                <a:defRPr/>
              </a:pPr>
              <a:t>2/9/2017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9797D5-3D20-437B-9BE8-6525294495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8074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CCC040-FF0E-4440-AE51-6155E9A912FD}" type="datetimeFigureOut">
              <a:rPr lang="en-US"/>
              <a:pPr>
                <a:defRPr/>
              </a:pPr>
              <a:t>2/9/2017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33F305-4E83-42DA-A096-AED281043B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7533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3741CE-4194-4D10-B421-247943E43988}" type="datetimeFigureOut">
              <a:rPr lang="en-US"/>
              <a:pPr>
                <a:defRPr/>
              </a:pPr>
              <a:t>2/9/2017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E6B645-1023-4B67-A0F6-FEBC428291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042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F81595-DFF9-49D0-BE82-E778861C72F4}" type="datetimeFigureOut">
              <a:rPr lang="en-US"/>
              <a:pPr>
                <a:defRPr/>
              </a:pPr>
              <a:t>2/9/2017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7E94DC-F7D3-4F79-8237-EF611DD154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783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2BECF0-83DF-457F-AABF-46671E761E3D}" type="datetimeFigureOut">
              <a:rPr lang="en-US"/>
              <a:pPr>
                <a:defRPr/>
              </a:pPr>
              <a:t>2/9/2017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24A501-0125-4E13-BA76-B03B550158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882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59399C-CBDB-46E0-AE49-FA900086ED6C}" type="datetimeFigureOut">
              <a:rPr lang="en-US"/>
              <a:pPr>
                <a:defRPr/>
              </a:pPr>
              <a:t>2/9/2017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8B8C88-058B-4932-8EEA-54A2A060A1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2299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56FDB-4FE7-414A-AE74-ED25010F4F8D}" type="datetimeFigureOut">
              <a:rPr lang="en-US"/>
              <a:pPr>
                <a:defRPr/>
              </a:pPr>
              <a:t>2/9/2017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C895BD-7C3B-4245-92DC-1732D7CF1C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929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056B06-A335-40C1-89B8-1D6EBA52563A}" type="datetimeFigureOut">
              <a:rPr lang="en-US" altLang="en-US"/>
              <a:pPr>
                <a:defRPr/>
              </a:pPr>
              <a:t>2/9/2017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73251B-D0D3-4AD3-8B38-970CDD9B593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033326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63E535-FABF-4032-AD5F-006C6C19A84A}" type="datetimeFigureOut">
              <a:rPr lang="en-US"/>
              <a:pPr>
                <a:defRPr/>
              </a:pPr>
              <a:t>2/9/2017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BBE36A-9185-4BB8-8755-F96EA33217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3538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983E8C-9F4B-4A04-90F1-EBA2C495C2DB}" type="datetimeFigureOut">
              <a:rPr lang="en-US"/>
              <a:pPr>
                <a:defRPr/>
              </a:pPr>
              <a:t>2/9/2017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1B8B64-8481-4FFA-96B1-2923160A3B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576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0BE671-F9A2-4D26-8967-F8DAF19AA4B2}" type="datetimeFigureOut">
              <a:rPr lang="en-US"/>
              <a:pPr>
                <a:defRPr/>
              </a:pPr>
              <a:t>2/9/2017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A18F06-EF06-4875-90AA-EC7D1D0196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108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BC06DD-3895-4FBC-8FE2-D2AFB70FBB85}" type="datetimeFigureOut">
              <a:rPr lang="en-US"/>
              <a:pPr>
                <a:defRPr/>
              </a:pPr>
              <a:t>2/9/2017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0BB842-578E-4355-8F6E-FEF52B5516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1176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AA3F83-F954-42E1-9ECC-C013EB0835E7}" type="datetimeFigureOut">
              <a:rPr lang="en-US"/>
              <a:pPr>
                <a:defRPr/>
              </a:pPr>
              <a:t>2/9/2017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3AB6BD-C193-4510-B3BD-21C229BEFC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34085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B53AD7-51DF-4404-9804-16CE756646B9}" type="datetimeFigureOut">
              <a:rPr lang="en-US"/>
              <a:pPr>
                <a:defRPr/>
              </a:pPr>
              <a:t>2/9/2017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6CD45-B1CC-47E3-A233-24509A4845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84144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90360B-DFFA-452F-B430-00E623291F0B}" type="datetimeFigureOut">
              <a:rPr lang="en-US"/>
              <a:pPr>
                <a:defRPr/>
              </a:pPr>
              <a:t>2/9/2017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3EB736-9FA2-4492-8611-7C411B22C5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8578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9679F7-635E-40C6-8580-83FA6D960780}" type="datetimeFigureOut">
              <a:rPr lang="en-US"/>
              <a:pPr>
                <a:defRPr/>
              </a:pPr>
              <a:t>2/9/2017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1C2283-85F7-4631-B8A4-8A7C320263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30608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1A4A17-1C88-4D22-B1DE-B4260A7C1E21}" type="datetimeFigureOut">
              <a:rPr lang="en-US"/>
              <a:pPr>
                <a:defRPr/>
              </a:pPr>
              <a:t>2/9/2017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2930B4-5CA3-48E1-B000-EBC3633F81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27323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49D23B-DE3E-462B-8A31-391EE3E36F8F}" type="datetimeFigureOut">
              <a:rPr lang="en-US"/>
              <a:pPr>
                <a:defRPr/>
              </a:pPr>
              <a:t>2/9/2017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795B83-0445-436F-A0D0-F37862840A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026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8713F8-108A-41FF-898D-2D82DD910C21}" type="datetimeFigureOut">
              <a:rPr lang="en-US" altLang="en-US"/>
              <a:pPr>
                <a:defRPr/>
              </a:pPr>
              <a:t>2/9/2017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D706ED-E199-4B13-AC5E-044C30DB6B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7775240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A92729-E1BC-4600-B40B-D02E5394AF88}" type="datetimeFigureOut">
              <a:rPr lang="en-US"/>
              <a:pPr>
                <a:defRPr/>
              </a:pPr>
              <a:t>2/9/2017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8E4BC7-BF84-48B7-8DA4-3F69E5E2F5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6727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0157FA-589A-47FD-B048-E889BC47FE34}" type="datetimeFigureOut">
              <a:rPr lang="en-US"/>
              <a:pPr>
                <a:defRPr/>
              </a:pPr>
              <a:t>2/9/2017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26BDC9-FF88-478C-A626-FE42A55033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01002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1B7BDF-8624-4D54-BBED-CDEA6E71656E}" type="datetimeFigureOut">
              <a:rPr lang="en-US"/>
              <a:pPr>
                <a:defRPr/>
              </a:pPr>
              <a:t>2/9/2017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80B1DF-5490-4D08-835C-DBBAD046AE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8210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883B96-FDB0-485C-9D2F-D2AF25CF35A5}" type="datetimeFigureOut">
              <a:rPr lang="en-US"/>
              <a:pPr>
                <a:defRPr/>
              </a:pPr>
              <a:t>2/9/2017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55454D-E06F-462D-B3D6-01EA053488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23817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B369F3-4DCB-4BA5-8CAF-F36C85987903}" type="datetimeFigureOut">
              <a:rPr lang="en-US"/>
              <a:pPr>
                <a:defRPr/>
              </a:pPr>
              <a:t>2/9/2017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621323-2D76-423A-8E4A-E4BBF240CD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888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B28F7E-AE42-40C5-A706-3971190238A9}" type="datetimeFigureOut">
              <a:rPr lang="en-US" altLang="en-US"/>
              <a:pPr>
                <a:defRPr/>
              </a:pPr>
              <a:t>2/9/2017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07BF3D-17F2-4CB9-A9E4-96749444217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69410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DB359E-19EF-4F07-9356-99886EE4144C}" type="datetimeFigureOut">
              <a:rPr lang="en-US" altLang="en-US"/>
              <a:pPr>
                <a:defRPr/>
              </a:pPr>
              <a:t>2/9/2017</a:t>
            </a:fld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4AA2A8-C8A1-4DA3-9DE0-5A357E3DC29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8273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B9B600-FFF0-4F56-AB5A-A6B99E22E3E4}" type="datetimeFigureOut">
              <a:rPr lang="en-US" altLang="en-US"/>
              <a:pPr>
                <a:defRPr/>
              </a:pPr>
              <a:t>2/9/2017</a:t>
            </a:fld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C07130-DE73-4706-8EF2-9584D442758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0502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0B09B1-0483-4E75-A96E-8308B7D5BCC9}" type="datetimeFigureOut">
              <a:rPr lang="en-US" altLang="en-US"/>
              <a:pPr>
                <a:defRPr/>
              </a:pPr>
              <a:t>2/9/2017</a:t>
            </a:fld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2ED452-7DEA-48DB-81A8-2DE0794F84A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83660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BB4326-4EDE-45E5-8420-399F8AB93472}" type="datetimeFigureOut">
              <a:rPr lang="en-US" altLang="en-US"/>
              <a:pPr>
                <a:defRPr/>
              </a:pPr>
              <a:t>2/9/2017</a:t>
            </a:fld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DFE2C2-AE53-47A3-B4B7-BEAF0DF88EE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663763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3D0AD7-1166-4719-B671-1DA1975660B8}" type="datetimeFigureOut">
              <a:rPr lang="en-US" altLang="en-US"/>
              <a:pPr>
                <a:defRPr/>
              </a:pPr>
              <a:t>2/9/2017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E65496-A7E0-4B5B-93F7-20CB56ACA56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13660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Date Placeholder 3"/>
          <p:cNvSpPr txBox="1">
            <a:spLocks/>
          </p:cNvSpPr>
          <p:nvPr userDrawn="1"/>
        </p:nvSpPr>
        <p:spPr bwMode="auto">
          <a:xfrm>
            <a:off x="1905000" y="640080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1200" smtClean="0">
              <a:solidFill>
                <a:srgbClr val="898989"/>
              </a:solidFill>
            </a:endParaRPr>
          </a:p>
        </p:txBody>
      </p: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307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050FC6B7-CD98-4CFF-824B-6F2461379FC2}" type="datetimeFigureOut">
              <a:rPr lang="en-US" altLang="en-US"/>
              <a:pPr>
                <a:defRPr/>
              </a:pPr>
              <a:t>2/9/2017</a:t>
            </a:fld>
            <a:endParaRPr lang="en-US" altLang="en-US"/>
          </a:p>
        </p:txBody>
      </p:sp>
      <p:sp>
        <p:nvSpPr>
          <p:cNvPr id="307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734B7A24-3368-4EAE-A399-A836B169688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72" r:id="rId1"/>
    <p:sldLayoutId id="2147484473" r:id="rId2"/>
    <p:sldLayoutId id="2147484474" r:id="rId3"/>
    <p:sldLayoutId id="2147484475" r:id="rId4"/>
    <p:sldLayoutId id="2147484476" r:id="rId5"/>
    <p:sldLayoutId id="2147484477" r:id="rId6"/>
    <p:sldLayoutId id="2147484478" r:id="rId7"/>
    <p:sldLayoutId id="2147484479" r:id="rId8"/>
    <p:sldLayoutId id="2147484480" r:id="rId9"/>
    <p:sldLayoutId id="2147484481" r:id="rId10"/>
    <p:sldLayoutId id="2147484482" r:id="rId11"/>
    <p:sldLayoutId id="2147484483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8AC2F23-DA1F-490E-B89F-716E3A9C71BD}" type="datetimeFigureOut">
              <a:rPr lang="en-US"/>
              <a:pPr>
                <a:defRPr/>
              </a:pPr>
              <a:t>2/9/2017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465F597-4073-4F80-81F2-F1BA18806A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84" r:id="rId1"/>
    <p:sldLayoutId id="2147484485" r:id="rId2"/>
    <p:sldLayoutId id="2147484486" r:id="rId3"/>
    <p:sldLayoutId id="2147484487" r:id="rId4"/>
    <p:sldLayoutId id="2147484488" r:id="rId5"/>
    <p:sldLayoutId id="2147484489" r:id="rId6"/>
    <p:sldLayoutId id="2147484490" r:id="rId7"/>
    <p:sldLayoutId id="2147484491" r:id="rId8"/>
    <p:sldLayoutId id="2147484492" r:id="rId9"/>
    <p:sldLayoutId id="2147484493" r:id="rId10"/>
    <p:sldLayoutId id="2147484494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4EE7EC3-1DAC-4B8C-BBC4-4417CBD42DDB}" type="datetimeFigureOut">
              <a:rPr lang="en-US"/>
              <a:pPr>
                <a:defRPr/>
              </a:pPr>
              <a:t>2/9/2017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3CEFFC1-DE4F-4407-9990-9DEEC7E8FB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95" r:id="rId1"/>
    <p:sldLayoutId id="2147484496" r:id="rId2"/>
    <p:sldLayoutId id="2147484497" r:id="rId3"/>
    <p:sldLayoutId id="2147484498" r:id="rId4"/>
    <p:sldLayoutId id="2147484499" r:id="rId5"/>
    <p:sldLayoutId id="2147484500" r:id="rId6"/>
    <p:sldLayoutId id="2147484501" r:id="rId7"/>
    <p:sldLayoutId id="2147484502" r:id="rId8"/>
    <p:sldLayoutId id="2147484503" r:id="rId9"/>
    <p:sldLayoutId id="2147484504" r:id="rId10"/>
    <p:sldLayoutId id="2147484505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609600" y="287338"/>
            <a:ext cx="7772400" cy="47466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rgbClr val="FF0000"/>
                </a:solidFill>
                <a:latin typeface="Arial Narrow" panose="020B0606020202030204" pitchFamily="34" charset="0"/>
              </a:rPr>
              <a:t>Journal of Nuclear </a:t>
            </a:r>
            <a:r>
              <a:rPr lang="en-US" sz="14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Cardiology   |   </a:t>
            </a:r>
            <a:r>
              <a:rPr lang="en-US" sz="1400" b="1" dirty="0">
                <a:solidFill>
                  <a:srgbClr val="FF0000"/>
                </a:solidFill>
                <a:latin typeface="Arial Narrow" panose="020B0606020202030204" pitchFamily="34" charset="0"/>
              </a:rPr>
              <a:t>Official Journal of the American Society of Nuclear Cardiology</a:t>
            </a:r>
          </a:p>
        </p:txBody>
      </p:sp>
      <p:sp>
        <p:nvSpPr>
          <p:cNvPr id="4102" name="Title 1"/>
          <p:cNvSpPr>
            <a:spLocks noGrp="1"/>
          </p:cNvSpPr>
          <p:nvPr>
            <p:ph type="ctrTitle"/>
          </p:nvPr>
        </p:nvSpPr>
        <p:spPr>
          <a:xfrm>
            <a:off x="571500" y="1219201"/>
            <a:ext cx="8001000" cy="1143000"/>
          </a:xfrm>
          <a:ln>
            <a:noFill/>
            <a:miter lim="800000"/>
            <a:headEnd/>
            <a:tailEnd/>
          </a:ln>
        </p:spPr>
        <p:txBody>
          <a:bodyPr/>
          <a:lstStyle/>
          <a:p>
            <a:pPr marL="342900" indent="-342900"/>
            <a:r>
              <a:rPr lang="en-US" altLang="en-US" sz="1500" dirty="0" smtClean="0">
                <a:latin typeface="+mn-lt"/>
              </a:rPr>
              <a:t>The EXERRT trial – “</a:t>
            </a:r>
            <a:r>
              <a:rPr lang="en-US" sz="1500" u="sng" dirty="0" smtClean="0">
                <a:latin typeface="+mn-lt"/>
              </a:rPr>
              <a:t>EXE</a:t>
            </a:r>
            <a:r>
              <a:rPr lang="en-US" sz="1500" dirty="0" smtClean="0">
                <a:latin typeface="+mn-lt"/>
              </a:rPr>
              <a:t>rcise </a:t>
            </a:r>
            <a:r>
              <a:rPr lang="en-US" sz="1500" dirty="0">
                <a:latin typeface="+mn-lt"/>
              </a:rPr>
              <a:t>to </a:t>
            </a:r>
            <a:r>
              <a:rPr lang="en-US" sz="1500" u="sng" dirty="0">
                <a:latin typeface="+mn-lt"/>
              </a:rPr>
              <a:t>R</a:t>
            </a:r>
            <a:r>
              <a:rPr lang="en-US" sz="1500" dirty="0">
                <a:latin typeface="+mn-lt"/>
              </a:rPr>
              <a:t>egadenoson in </a:t>
            </a:r>
            <a:r>
              <a:rPr lang="en-US" sz="1500" u="sng" dirty="0">
                <a:latin typeface="+mn-lt"/>
              </a:rPr>
              <a:t>R</a:t>
            </a:r>
            <a:r>
              <a:rPr lang="en-US" sz="1500" dirty="0">
                <a:latin typeface="+mn-lt"/>
              </a:rPr>
              <a:t>ecovery </a:t>
            </a:r>
            <a:r>
              <a:rPr lang="en-US" sz="1500" u="sng" dirty="0" smtClean="0">
                <a:latin typeface="+mn-lt"/>
              </a:rPr>
              <a:t>T</a:t>
            </a:r>
            <a:r>
              <a:rPr lang="en-US" sz="1500" dirty="0" smtClean="0">
                <a:latin typeface="+mn-lt"/>
              </a:rPr>
              <a:t>rial”: A </a:t>
            </a:r>
            <a:r>
              <a:rPr lang="en-US" sz="1500" dirty="0">
                <a:latin typeface="+mn-lt"/>
              </a:rPr>
              <a:t>phase 3b, open-label, parallel group, randomized, multicenter study to assess regadenoson administration following an inadequate exercise stress test as compared to regadenoson without exercise for myocardial perfusion imaging using a </a:t>
            </a:r>
            <a:r>
              <a:rPr lang="en-US" sz="1500" dirty="0" smtClean="0">
                <a:latin typeface="+mn-lt"/>
              </a:rPr>
              <a:t>SPECT </a:t>
            </a:r>
            <a:r>
              <a:rPr lang="en-US" sz="1500" dirty="0">
                <a:latin typeface="+mn-lt"/>
              </a:rPr>
              <a:t>p</a:t>
            </a:r>
            <a:r>
              <a:rPr lang="en-US" altLang="en-US" sz="1500" dirty="0" smtClean="0">
                <a:latin typeface="+mn-lt"/>
              </a:rPr>
              <a:t>rotocol </a:t>
            </a:r>
          </a:p>
        </p:txBody>
      </p:sp>
      <p:sp>
        <p:nvSpPr>
          <p:cNvPr id="4103" name="Subtitle 3"/>
          <p:cNvSpPr>
            <a:spLocks noGrp="1"/>
          </p:cNvSpPr>
          <p:nvPr>
            <p:ph type="subTitle" idx="1"/>
          </p:nvPr>
        </p:nvSpPr>
        <p:spPr>
          <a:xfrm>
            <a:off x="1143000" y="2362200"/>
            <a:ext cx="6858000" cy="1295400"/>
          </a:xfrm>
          <a:ln>
            <a:noFill/>
            <a:miter lim="800000"/>
            <a:headEnd/>
            <a:tailEnd/>
          </a:ln>
        </p:spPr>
        <p:txBody>
          <a:bodyPr/>
          <a:lstStyle/>
          <a:p>
            <a:endParaRPr lang="en-US" sz="1100" dirty="0" smtClean="0"/>
          </a:p>
          <a:p>
            <a:r>
              <a:rPr lang="en-US" sz="1100" dirty="0" smtClean="0"/>
              <a:t>Gregory S. Thomas; MemorialCare Heart &amp; Vascular Institute, Long Beach Memorial;</a:t>
            </a:r>
            <a:r>
              <a:rPr lang="en-US" sz="1100" dirty="0"/>
              <a:t> </a:t>
            </a:r>
            <a:r>
              <a:rPr lang="en-US" sz="1100" dirty="0" smtClean="0"/>
              <a:t>S. James Cullom, </a:t>
            </a:r>
            <a:r>
              <a:rPr lang="en-US" sz="1100" dirty="0" err="1"/>
              <a:t>AdaptivePharma</a:t>
            </a:r>
            <a:r>
              <a:rPr lang="en-US" sz="1100" dirty="0"/>
              <a:t>, </a:t>
            </a:r>
            <a:r>
              <a:rPr lang="en-US" sz="1100" dirty="0" err="1"/>
              <a:t>Leawood</a:t>
            </a:r>
            <a:r>
              <a:rPr lang="en-US" sz="1100" dirty="0"/>
              <a:t>, </a:t>
            </a:r>
            <a:r>
              <a:rPr lang="en-US" sz="1100" dirty="0" smtClean="0"/>
              <a:t>KS; Therese M. Kitt; </a:t>
            </a:r>
            <a:r>
              <a:rPr lang="en-US" sz="1100" dirty="0" err="1" smtClean="0"/>
              <a:t>Astellas</a:t>
            </a:r>
            <a:r>
              <a:rPr lang="en-US" sz="1100" dirty="0" smtClean="0"/>
              <a:t> </a:t>
            </a:r>
            <a:r>
              <a:rPr lang="en-US" sz="1100" dirty="0"/>
              <a:t>Pharma Global Development, </a:t>
            </a:r>
            <a:r>
              <a:rPr lang="en-US" sz="1100" dirty="0" smtClean="0"/>
              <a:t>Inc.; Kathleen  M. Feaheny; </a:t>
            </a:r>
            <a:r>
              <a:rPr lang="en-US" sz="1100" dirty="0"/>
              <a:t>Astellas Pharma Global Development, </a:t>
            </a:r>
            <a:r>
              <a:rPr lang="en-US" sz="1100" dirty="0" smtClean="0"/>
              <a:t>Inc.; </a:t>
            </a:r>
            <a:r>
              <a:rPr lang="en-US" sz="1100" dirty="0"/>
              <a:t>Karthikeyan </a:t>
            </a:r>
            <a:r>
              <a:rPr lang="en-US" sz="1100" dirty="0" smtClean="0"/>
              <a:t>Ananthasubramaniam</a:t>
            </a:r>
            <a:r>
              <a:rPr lang="en-US" sz="1100" dirty="0"/>
              <a:t>,</a:t>
            </a:r>
            <a:r>
              <a:rPr lang="en-US" sz="1100" dirty="0" smtClean="0"/>
              <a:t> </a:t>
            </a:r>
            <a:r>
              <a:rPr lang="en-US" sz="1100" dirty="0"/>
              <a:t>Heart and Vascular Institute, Henry Ford </a:t>
            </a:r>
            <a:r>
              <a:rPr lang="en-US" sz="1100" dirty="0" smtClean="0"/>
              <a:t>Hospital; Robert J. Gropler; </a:t>
            </a:r>
            <a:r>
              <a:rPr lang="en-US" sz="1100" dirty="0"/>
              <a:t>Division of Radiological Sciences, Mallinckrodt Institute of Radiology, Washington University School of </a:t>
            </a:r>
            <a:r>
              <a:rPr lang="en-US" sz="1100" dirty="0" smtClean="0"/>
              <a:t>Medicine; Diwakar Jain; </a:t>
            </a:r>
            <a:r>
              <a:rPr lang="en-US" sz="1100" dirty="0"/>
              <a:t>Cardiovascular Nuclear Imaging Laboratory, New York Medical College, Westchester Medical </a:t>
            </a:r>
            <a:r>
              <a:rPr lang="en-US" sz="1100" dirty="0" smtClean="0"/>
              <a:t>Center; Randall C. Thompson; </a:t>
            </a:r>
            <a:r>
              <a:rPr lang="en-US" sz="1100" dirty="0"/>
              <a:t>St. Luke’s Mid America Heart </a:t>
            </a:r>
            <a:r>
              <a:rPr lang="en-US" sz="1100" dirty="0" smtClean="0"/>
              <a:t>Institute and </a:t>
            </a:r>
            <a:r>
              <a:rPr lang="en-US" sz="1100" dirty="0"/>
              <a:t>and University of Missouri-Kansas </a:t>
            </a:r>
            <a:r>
              <a:rPr lang="en-US" sz="1100" dirty="0" smtClean="0"/>
              <a:t>City</a:t>
            </a:r>
            <a:r>
              <a:rPr lang="en-US" sz="1100" dirty="0"/>
              <a:t>.</a:t>
            </a:r>
            <a:endParaRPr lang="en-US" altLang="en-US" sz="1050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381000" y="6400800"/>
            <a:ext cx="281359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>
                <a:latin typeface="SsykbnAdvPTimes"/>
              </a:rPr>
              <a:t>Copyright </a:t>
            </a:r>
            <a:r>
              <a:rPr lang="en-GB" sz="900" dirty="0" smtClean="0">
                <a:latin typeface="SsykbnAdvPTimes"/>
              </a:rPr>
              <a:t> </a:t>
            </a:r>
            <a:r>
              <a:rPr lang="en-GB" sz="900" dirty="0">
                <a:latin typeface="SsykbnAdvPTimes"/>
              </a:rPr>
              <a:t>American Society of Nuclear </a:t>
            </a:r>
            <a:r>
              <a:rPr lang="en-GB" sz="900" dirty="0" smtClean="0">
                <a:latin typeface="SsykbnAdvPTimes"/>
              </a:rPr>
              <a:t>Cardiology</a:t>
            </a:r>
            <a:endParaRPr lang="en-GB" sz="900" dirty="0"/>
          </a:p>
        </p:txBody>
      </p:sp>
      <p:pic>
        <p:nvPicPr>
          <p:cNvPr id="1026" name="Picture 2" descr="American Society of Nuclear Cardiolog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8657" y="6209876"/>
            <a:ext cx="1209675" cy="466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bish01\AppData\Local\Temp\wz67be\Springe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6263738"/>
            <a:ext cx="1255672" cy="33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 descr="EXERRT Investigators meeting group pix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2328" y="4114800"/>
            <a:ext cx="6699344" cy="165783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048000" y="5812795"/>
            <a:ext cx="308449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EXERRT Investigators </a:t>
            </a:r>
            <a:r>
              <a:rPr lang="en-US" sz="1100" dirty="0"/>
              <a:t>meeting, April 22, 2012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566737"/>
          </a:xfrm>
        </p:spPr>
        <p:txBody>
          <a:bodyPr/>
          <a:lstStyle/>
          <a:p>
            <a:pPr>
              <a:defRPr/>
            </a:pPr>
            <a:r>
              <a:rPr lang="en-US" sz="3600" b="1" dirty="0"/>
              <a:t>BACKGROUND</a:t>
            </a:r>
            <a:endParaRPr lang="en-US" sz="3600" dirty="0"/>
          </a:p>
        </p:txBody>
      </p:sp>
      <p:sp>
        <p:nvSpPr>
          <p:cNvPr id="6151" name="Content Placeholder 4"/>
          <p:cNvSpPr>
            <a:spLocks noGrp="1"/>
          </p:cNvSpPr>
          <p:nvPr>
            <p:ph idx="1"/>
          </p:nvPr>
        </p:nvSpPr>
        <p:spPr>
          <a:xfrm>
            <a:off x="457200" y="2057400"/>
            <a:ext cx="8305800" cy="4379913"/>
          </a:xfrm>
          <a:ln>
            <a:noFill/>
            <a:miter lim="800000"/>
            <a:headEnd/>
            <a:tailEnd/>
          </a:ln>
        </p:spPr>
        <p:txBody>
          <a:bodyPr/>
          <a:lstStyle/>
          <a:p>
            <a:pPr marL="0" indent="0">
              <a:buNone/>
            </a:pPr>
            <a:r>
              <a:rPr lang="en-US" altLang="en-US" sz="2000" dirty="0" smtClean="0"/>
              <a:t>1. </a:t>
            </a:r>
            <a:r>
              <a:rPr lang="en-US" altLang="en-US" sz="2000" dirty="0"/>
              <a:t>Current stress MPI protocols require a pre-test decision whether a patient will undergo exercise or pharmacologic </a:t>
            </a:r>
            <a:r>
              <a:rPr lang="en-US" altLang="en-US" sz="2000" dirty="0" smtClean="0"/>
              <a:t>stress.</a:t>
            </a:r>
            <a:endParaRPr lang="en-US" altLang="en-US" sz="2000" dirty="0"/>
          </a:p>
          <a:p>
            <a:pPr marL="0" indent="0">
              <a:buNone/>
            </a:pPr>
            <a:endParaRPr lang="en-US" altLang="en-US" sz="2000" dirty="0"/>
          </a:p>
          <a:p>
            <a:pPr marL="0" indent="0">
              <a:buNone/>
            </a:pPr>
            <a:r>
              <a:rPr lang="en-US" altLang="en-US" sz="2000" dirty="0" smtClean="0"/>
              <a:t>2. The </a:t>
            </a:r>
            <a:r>
              <a:rPr lang="en-US" altLang="en-US" sz="2000" dirty="0"/>
              <a:t>bolus administration of regadenoson provides patients an opportunity to </a:t>
            </a:r>
            <a:r>
              <a:rPr lang="en-US" altLang="en-US" sz="2000" dirty="0" smtClean="0"/>
              <a:t>attempt </a:t>
            </a:r>
            <a:r>
              <a:rPr lang="en-US" altLang="en-US" sz="2000" dirty="0"/>
              <a:t>symptom-limited treadmill exercise first and administer regadenoson in patients who fail to achieve an adequate work-load. However, this approach has not been comprehensively </a:t>
            </a:r>
            <a:r>
              <a:rPr lang="en-US" altLang="en-US" sz="2000" dirty="0" smtClean="0"/>
              <a:t>studied</a:t>
            </a:r>
            <a:r>
              <a:rPr lang="en-US" altLang="en-US" sz="2400" dirty="0"/>
              <a:t>.</a:t>
            </a:r>
            <a:endParaRPr lang="en-US" altLang="en-US" sz="2400" dirty="0" smtClean="0"/>
          </a:p>
          <a:p>
            <a:pPr marL="514350" indent="-514350">
              <a:buFont typeface="Times New Roman" pitchFamily="18" charset="0"/>
              <a:buAutoNum type="alphaUcPeriod"/>
            </a:pPr>
            <a:endParaRPr lang="en-US" altLang="en-US" sz="2400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381000" y="6400800"/>
            <a:ext cx="281359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>
                <a:latin typeface="SsykbnAdvPTimes"/>
              </a:rPr>
              <a:t>Copyright </a:t>
            </a:r>
            <a:r>
              <a:rPr lang="en-GB" sz="900" dirty="0" smtClean="0">
                <a:latin typeface="SsykbnAdvPTimes"/>
              </a:rPr>
              <a:t> </a:t>
            </a:r>
            <a:r>
              <a:rPr lang="en-GB" sz="900" dirty="0">
                <a:latin typeface="SsykbnAdvPTimes"/>
              </a:rPr>
              <a:t>American Society of Nuclear </a:t>
            </a:r>
            <a:r>
              <a:rPr lang="en-GB" sz="900" dirty="0" smtClean="0">
                <a:latin typeface="SsykbnAdvPTimes"/>
              </a:rPr>
              <a:t>Cardiology</a:t>
            </a:r>
            <a:endParaRPr lang="en-GB" sz="900" dirty="0"/>
          </a:p>
        </p:txBody>
      </p:sp>
      <p:pic>
        <p:nvPicPr>
          <p:cNvPr id="8" name="Picture 2" descr="American Society of Nuclear Cardiolog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8657" y="6209876"/>
            <a:ext cx="1209675" cy="466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bish01\AppData\Local\Temp\wz67be\Springe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6263738"/>
            <a:ext cx="1255672" cy="33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609600" y="287338"/>
            <a:ext cx="7772400" cy="47466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rgbClr val="FF0000"/>
                </a:solidFill>
                <a:latin typeface="Arial Narrow" panose="020B0606020202030204" pitchFamily="34" charset="0"/>
              </a:rPr>
              <a:t>Journal of Nuclear Cardiology   |   Official Journal of the American Society of Nuclear Cardiology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566737"/>
          </a:xfrm>
        </p:spPr>
        <p:txBody>
          <a:bodyPr/>
          <a:lstStyle/>
          <a:p>
            <a:pPr>
              <a:defRPr/>
            </a:pPr>
            <a:r>
              <a:rPr lang="en-US" sz="3600" b="1" dirty="0" smtClean="0"/>
              <a:t>METHODS</a:t>
            </a:r>
            <a:endParaRPr lang="en-US" sz="3600" dirty="0"/>
          </a:p>
        </p:txBody>
      </p:sp>
      <p:sp>
        <p:nvSpPr>
          <p:cNvPr id="6151" name="Content Placeholder 4"/>
          <p:cNvSpPr>
            <a:spLocks noGrp="1"/>
          </p:cNvSpPr>
          <p:nvPr>
            <p:ph idx="1"/>
          </p:nvPr>
        </p:nvSpPr>
        <p:spPr>
          <a:xfrm>
            <a:off x="457200" y="1524000"/>
            <a:ext cx="8305800" cy="4379913"/>
          </a:xfrm>
          <a:ln>
            <a:noFill/>
            <a:miter lim="800000"/>
            <a:headEnd/>
            <a:tailEnd/>
          </a:ln>
        </p:spPr>
        <p:txBody>
          <a:bodyPr/>
          <a:lstStyle/>
          <a:p>
            <a:pPr marL="514350" indent="-514350">
              <a:buFont typeface="Times New Roman" pitchFamily="18" charset="0"/>
              <a:buAutoNum type="alphaUcPeriod"/>
            </a:pPr>
            <a:r>
              <a:rPr lang="en-US" altLang="en-US" sz="2000" dirty="0"/>
              <a:t>Study type: Multi-center, </a:t>
            </a:r>
            <a:r>
              <a:rPr lang="en-US" altLang="en-US" sz="2000" dirty="0" smtClean="0"/>
              <a:t>multi-national, open</a:t>
            </a:r>
            <a:r>
              <a:rPr lang="en-US" altLang="en-US" sz="2000" dirty="0"/>
              <a:t>-label, randomized parallel </a:t>
            </a:r>
            <a:r>
              <a:rPr lang="en-US" altLang="en-US" sz="2000" dirty="0" smtClean="0"/>
              <a:t>design</a:t>
            </a:r>
            <a:endParaRPr lang="en-US" altLang="en-US" sz="2000" dirty="0"/>
          </a:p>
          <a:p>
            <a:pPr marL="514350" indent="-514350">
              <a:buFont typeface="Times New Roman" pitchFamily="18" charset="0"/>
              <a:buAutoNum type="alphaUcPeriod"/>
            </a:pPr>
            <a:r>
              <a:rPr lang="en-US" altLang="en-US" sz="2000" dirty="0"/>
              <a:t>Study subjects: </a:t>
            </a:r>
            <a:r>
              <a:rPr lang="en-US" altLang="en-US" sz="2000" dirty="0" smtClean="0"/>
              <a:t>Patients </a:t>
            </a:r>
            <a:r>
              <a:rPr lang="en-US" altLang="en-US" sz="2000" dirty="0"/>
              <a:t>referred for a clinically indicated exercise or pharmacologic stress test</a:t>
            </a:r>
          </a:p>
          <a:p>
            <a:pPr marL="514350" indent="-514350">
              <a:buFont typeface="Times New Roman" pitchFamily="18" charset="0"/>
              <a:buAutoNum type="alphaUcPeriod"/>
            </a:pPr>
            <a:r>
              <a:rPr lang="en-US" altLang="en-US" sz="2000" dirty="0"/>
              <a:t>Study endpoints:</a:t>
            </a:r>
          </a:p>
          <a:p>
            <a:pPr lvl="1" indent="-342900"/>
            <a:r>
              <a:rPr lang="en-US" altLang="en-US" sz="2000" dirty="0"/>
              <a:t>Primary </a:t>
            </a:r>
            <a:r>
              <a:rPr lang="en-US" altLang="en-US" sz="2000" dirty="0" smtClean="0"/>
              <a:t>endpoint: Non-inferiority of regadenoson administered during recovery from inadequate exercise compared with administration without exercise </a:t>
            </a:r>
            <a:endParaRPr lang="en-US" altLang="en-US" sz="2000" dirty="0"/>
          </a:p>
          <a:p>
            <a:pPr lvl="1" indent="-342900"/>
            <a:r>
              <a:rPr lang="en-US" altLang="en-US" sz="2000" dirty="0"/>
              <a:t>Secondary </a:t>
            </a:r>
            <a:r>
              <a:rPr lang="en-US" altLang="en-US" sz="2000" dirty="0" smtClean="0"/>
              <a:t>endpoint: Safety</a:t>
            </a:r>
            <a:endParaRPr lang="en-US" altLang="en-US" sz="2000" dirty="0"/>
          </a:p>
          <a:p>
            <a:pPr marL="514350" indent="-514350">
              <a:buFont typeface="Times New Roman" pitchFamily="18" charset="0"/>
              <a:buAutoNum type="alphaUcPeriod"/>
            </a:pPr>
            <a:r>
              <a:rPr lang="en-US" altLang="en-US" sz="2000" dirty="0"/>
              <a:t>Study </a:t>
            </a:r>
            <a:r>
              <a:rPr lang="en-US" altLang="en-US" sz="2000" dirty="0" smtClean="0"/>
              <a:t>variables: Number of reversible perfusion defects using a 17-segment model; adverse events; and blood pressure, heart rate and ECG response.</a:t>
            </a:r>
            <a:endParaRPr lang="en-US" altLang="en-US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381000" y="6400800"/>
            <a:ext cx="281359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>
                <a:latin typeface="SsykbnAdvPTimes"/>
              </a:rPr>
              <a:t>Copyright </a:t>
            </a:r>
            <a:r>
              <a:rPr lang="en-GB" sz="900" dirty="0" smtClean="0">
                <a:latin typeface="SsykbnAdvPTimes"/>
              </a:rPr>
              <a:t> </a:t>
            </a:r>
            <a:r>
              <a:rPr lang="en-GB" sz="900" dirty="0">
                <a:latin typeface="SsykbnAdvPTimes"/>
              </a:rPr>
              <a:t>American Society of Nuclear </a:t>
            </a:r>
            <a:r>
              <a:rPr lang="en-GB" sz="900" dirty="0" smtClean="0">
                <a:latin typeface="SsykbnAdvPTimes"/>
              </a:rPr>
              <a:t>Cardiology</a:t>
            </a:r>
            <a:endParaRPr lang="en-GB" sz="900" dirty="0"/>
          </a:p>
        </p:txBody>
      </p:sp>
      <p:pic>
        <p:nvPicPr>
          <p:cNvPr id="8" name="Picture 2" descr="American Society of Nuclear Cardiolog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8657" y="6209876"/>
            <a:ext cx="1209675" cy="466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bish01\AppData\Local\Temp\wz67be\Springe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6263738"/>
            <a:ext cx="1255672" cy="33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609600" y="287338"/>
            <a:ext cx="7772400" cy="47466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rgbClr val="FF0000"/>
                </a:solidFill>
                <a:latin typeface="Arial Narrow" panose="020B0606020202030204" pitchFamily="34" charset="0"/>
              </a:rPr>
              <a:t>Journal of Nuclear Cardiology   |   Official Journal of the American Society of Nuclear Cardiology</a:t>
            </a:r>
          </a:p>
        </p:txBody>
      </p:sp>
    </p:spTree>
    <p:extLst>
      <p:ext uri="{BB962C8B-B14F-4D97-AF65-F5344CB8AC3E}">
        <p14:creationId xmlns:p14="http://schemas.microsoft.com/office/powerpoint/2010/main" val="3786696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566737"/>
          </a:xfrm>
        </p:spPr>
        <p:txBody>
          <a:bodyPr/>
          <a:lstStyle/>
          <a:p>
            <a:pPr>
              <a:defRPr/>
            </a:pPr>
            <a:r>
              <a:rPr lang="en-US" sz="3600" b="1" dirty="0" smtClean="0"/>
              <a:t>METHODS</a:t>
            </a:r>
            <a:endParaRPr lang="en-US" sz="3600" dirty="0"/>
          </a:p>
        </p:txBody>
      </p:sp>
      <p:sp>
        <p:nvSpPr>
          <p:cNvPr id="7" name="TextBox 6"/>
          <p:cNvSpPr txBox="1"/>
          <p:nvPr/>
        </p:nvSpPr>
        <p:spPr>
          <a:xfrm>
            <a:off x="381000" y="6400800"/>
            <a:ext cx="281359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>
                <a:latin typeface="SsykbnAdvPTimes"/>
              </a:rPr>
              <a:t>Copyright </a:t>
            </a:r>
            <a:r>
              <a:rPr lang="en-GB" sz="900" dirty="0" smtClean="0">
                <a:latin typeface="SsykbnAdvPTimes"/>
              </a:rPr>
              <a:t> </a:t>
            </a:r>
            <a:r>
              <a:rPr lang="en-GB" sz="900" dirty="0">
                <a:latin typeface="SsykbnAdvPTimes"/>
              </a:rPr>
              <a:t>American Society of Nuclear </a:t>
            </a:r>
            <a:r>
              <a:rPr lang="en-GB" sz="900" dirty="0" smtClean="0">
                <a:latin typeface="SsykbnAdvPTimes"/>
              </a:rPr>
              <a:t>Cardiology</a:t>
            </a:r>
            <a:endParaRPr lang="en-GB" sz="900" dirty="0"/>
          </a:p>
        </p:txBody>
      </p:sp>
      <p:pic>
        <p:nvPicPr>
          <p:cNvPr id="8" name="Picture 2" descr="American Society of Nuclear Cardiolog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8657" y="6209876"/>
            <a:ext cx="1209675" cy="466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bish01\AppData\Local\Temp\wz67be\Springe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6263738"/>
            <a:ext cx="1255672" cy="33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609600" y="287338"/>
            <a:ext cx="7772400" cy="47466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rgbClr val="FF0000"/>
                </a:solidFill>
                <a:latin typeface="Arial Narrow" panose="020B0606020202030204" pitchFamily="34" charset="0"/>
              </a:rPr>
              <a:t>Journal of Nuclear Cardiology   |   Official Journal of the American Society of Nuclear Cardiology</a:t>
            </a:r>
          </a:p>
        </p:txBody>
      </p:sp>
      <p:pic>
        <p:nvPicPr>
          <p:cNvPr id="9" name="Content Placeholder 8"/>
          <p:cNvPicPr>
            <a:picLocks noGrp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485900" y="1371600"/>
            <a:ext cx="6172200" cy="4572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98436" y="5867400"/>
            <a:ext cx="653576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*Patients </a:t>
            </a:r>
            <a:r>
              <a:rPr lang="en-US" sz="1000" dirty="0"/>
              <a:t>experiencing signs or symptoms of ischemia prior to receiving </a:t>
            </a:r>
            <a:r>
              <a:rPr lang="en-US" sz="1000" dirty="0" err="1"/>
              <a:t>regadenoson</a:t>
            </a:r>
            <a:r>
              <a:rPr lang="en-US" sz="1000" dirty="0"/>
              <a:t> were not to be randomized</a:t>
            </a:r>
          </a:p>
          <a:p>
            <a:r>
              <a:rPr lang="en-US" sz="1000" dirty="0"/>
              <a:t>†Administered intravenously over 10 </a:t>
            </a:r>
            <a:r>
              <a:rPr lang="en-US" sz="1000" dirty="0" smtClean="0"/>
              <a:t>seconds</a:t>
            </a:r>
            <a:endParaRPr lang="en-US" sz="1000" dirty="0"/>
          </a:p>
          <a:p>
            <a:r>
              <a:rPr lang="en-US" sz="1000" dirty="0"/>
              <a:t>MPI, myocardial perfusion imaging; SPECT, single photon emission computed tomography</a:t>
            </a:r>
          </a:p>
        </p:txBody>
      </p:sp>
    </p:spTree>
    <p:extLst>
      <p:ext uri="{BB962C8B-B14F-4D97-AF65-F5344CB8AC3E}">
        <p14:creationId xmlns:p14="http://schemas.microsoft.com/office/powerpoint/2010/main" val="1015584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566737"/>
          </a:xfrm>
        </p:spPr>
        <p:txBody>
          <a:bodyPr/>
          <a:lstStyle/>
          <a:p>
            <a:pPr>
              <a:defRPr/>
            </a:pPr>
            <a:r>
              <a:rPr lang="en-US" sz="3600" smtClean="0"/>
              <a:t>Primary Endpoint</a:t>
            </a:r>
            <a:endParaRPr lang="en-US" sz="3600" dirty="0"/>
          </a:p>
        </p:txBody>
      </p:sp>
      <p:sp>
        <p:nvSpPr>
          <p:cNvPr id="7" name="TextBox 6"/>
          <p:cNvSpPr txBox="1"/>
          <p:nvPr/>
        </p:nvSpPr>
        <p:spPr>
          <a:xfrm>
            <a:off x="381000" y="6400800"/>
            <a:ext cx="281359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>
                <a:latin typeface="SsykbnAdvPTimes"/>
              </a:rPr>
              <a:t>Copyright </a:t>
            </a:r>
            <a:r>
              <a:rPr lang="en-GB" sz="900" dirty="0" smtClean="0">
                <a:latin typeface="SsykbnAdvPTimes"/>
              </a:rPr>
              <a:t> </a:t>
            </a:r>
            <a:r>
              <a:rPr lang="en-GB" sz="900" dirty="0">
                <a:latin typeface="SsykbnAdvPTimes"/>
              </a:rPr>
              <a:t>American Society of Nuclear </a:t>
            </a:r>
            <a:r>
              <a:rPr lang="en-GB" sz="900" dirty="0" smtClean="0">
                <a:latin typeface="SsykbnAdvPTimes"/>
              </a:rPr>
              <a:t>Cardiology</a:t>
            </a:r>
            <a:endParaRPr lang="en-GB" sz="900" dirty="0"/>
          </a:p>
        </p:txBody>
      </p:sp>
      <p:pic>
        <p:nvPicPr>
          <p:cNvPr id="8" name="Picture 2" descr="American Society of Nuclear Cardiolog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8657" y="6209876"/>
            <a:ext cx="1209675" cy="466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bish01\AppData\Local\Temp\wz67be\Springe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6263738"/>
            <a:ext cx="1255672" cy="33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609600" y="287338"/>
            <a:ext cx="7772400" cy="47466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rgbClr val="FF0000"/>
                </a:solidFill>
                <a:latin typeface="Arial Narrow" panose="020B0606020202030204" pitchFamily="34" charset="0"/>
              </a:rPr>
              <a:t>Journal of Nuclear Cardiology   |   Official Journal of the American Society of Nuclear Cardiology</a:t>
            </a:r>
          </a:p>
        </p:txBody>
      </p:sp>
      <p:pic>
        <p:nvPicPr>
          <p:cNvPr id="9" name="Picture 8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1676400"/>
            <a:ext cx="546481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45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566737"/>
          </a:xfrm>
        </p:spPr>
        <p:txBody>
          <a:bodyPr/>
          <a:lstStyle/>
          <a:p>
            <a:pPr>
              <a:defRPr/>
            </a:pPr>
            <a:r>
              <a:rPr lang="en-US" sz="3600" dirty="0"/>
              <a:t>Heart to Background Ratios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81000" y="6400800"/>
            <a:ext cx="281359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>
                <a:latin typeface="SsykbnAdvPTimes"/>
              </a:rPr>
              <a:t>Copyright </a:t>
            </a:r>
            <a:r>
              <a:rPr lang="en-GB" sz="900" dirty="0" smtClean="0">
                <a:latin typeface="SsykbnAdvPTimes"/>
              </a:rPr>
              <a:t> </a:t>
            </a:r>
            <a:r>
              <a:rPr lang="en-GB" sz="900" dirty="0">
                <a:latin typeface="SsykbnAdvPTimes"/>
              </a:rPr>
              <a:t>American Society of Nuclear </a:t>
            </a:r>
            <a:r>
              <a:rPr lang="en-GB" sz="900" dirty="0" smtClean="0">
                <a:latin typeface="SsykbnAdvPTimes"/>
              </a:rPr>
              <a:t>Cardiology</a:t>
            </a:r>
            <a:endParaRPr lang="en-GB" sz="900" dirty="0"/>
          </a:p>
        </p:txBody>
      </p:sp>
      <p:pic>
        <p:nvPicPr>
          <p:cNvPr id="8" name="Picture 2" descr="American Society of Nuclear Cardiolog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8657" y="6209876"/>
            <a:ext cx="1209675" cy="466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bish01\AppData\Local\Temp\wz67be\Springe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6263738"/>
            <a:ext cx="1255672" cy="33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609600" y="287338"/>
            <a:ext cx="7772400" cy="47466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rgbClr val="FF0000"/>
                </a:solidFill>
                <a:latin typeface="Arial Narrow" panose="020B0606020202030204" pitchFamily="34" charset="0"/>
              </a:rPr>
              <a:t>Journal of Nuclear Cardiology   |   Official Journal of the American Society of Nuclear Cardiology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-594102" y="-13989"/>
            <a:ext cx="9738102" cy="4711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12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3864197"/>
              </p:ext>
            </p:extLst>
          </p:nvPr>
        </p:nvGraphicFramePr>
        <p:xfrm>
          <a:off x="381000" y="1487715"/>
          <a:ext cx="8251161" cy="40815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556635" y="5535098"/>
            <a:ext cx="78783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Target-to-background ratios were higher for stress MPI1 in the Ex-</a:t>
            </a:r>
            <a:r>
              <a:rPr lang="en-US" sz="1600" dirty="0" err="1"/>
              <a:t>Reg</a:t>
            </a:r>
            <a:r>
              <a:rPr lang="en-US" sz="1600" dirty="0"/>
              <a:t> group compared to the arm when </a:t>
            </a:r>
            <a:r>
              <a:rPr lang="en-US" sz="1600" dirty="0" err="1"/>
              <a:t>regadenoson</a:t>
            </a:r>
            <a:r>
              <a:rPr lang="en-US" sz="1600" dirty="0"/>
              <a:t> was given at rest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637449" y="1686337"/>
            <a:ext cx="12370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*</a:t>
            </a:r>
            <a:r>
              <a:rPr lang="en-US" i="1" dirty="0" smtClean="0"/>
              <a:t>P</a:t>
            </a:r>
            <a:r>
              <a:rPr lang="en-US" dirty="0" smtClean="0"/>
              <a:t>&lt;0.001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0105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957263"/>
            <a:ext cx="8229600" cy="566737"/>
          </a:xfrm>
        </p:spPr>
        <p:txBody>
          <a:bodyPr/>
          <a:lstStyle/>
          <a:p>
            <a:pPr>
              <a:defRPr/>
            </a:pPr>
            <a:r>
              <a:rPr lang="en-US" sz="3600" dirty="0" smtClean="0"/>
              <a:t>Clinically Significant </a:t>
            </a:r>
            <a:r>
              <a:rPr lang="en-US" sz="3600" dirty="0" smtClean="0"/>
              <a:t>Treatment-Emergent Cardiac </a:t>
            </a:r>
            <a:r>
              <a:rPr lang="en-US" sz="3600" dirty="0" smtClean="0"/>
              <a:t>Events</a:t>
            </a:r>
            <a:endParaRPr lang="en-US" sz="3600" dirty="0"/>
          </a:p>
        </p:txBody>
      </p:sp>
      <p:sp>
        <p:nvSpPr>
          <p:cNvPr id="7" name="TextBox 6"/>
          <p:cNvSpPr txBox="1"/>
          <p:nvPr/>
        </p:nvSpPr>
        <p:spPr>
          <a:xfrm>
            <a:off x="381000" y="6400800"/>
            <a:ext cx="281359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>
                <a:latin typeface="SsykbnAdvPTimes"/>
              </a:rPr>
              <a:t>Copyright </a:t>
            </a:r>
            <a:r>
              <a:rPr lang="en-GB" sz="900" dirty="0" smtClean="0">
                <a:latin typeface="SsykbnAdvPTimes"/>
              </a:rPr>
              <a:t> </a:t>
            </a:r>
            <a:r>
              <a:rPr lang="en-GB" sz="900" dirty="0">
                <a:latin typeface="SsykbnAdvPTimes"/>
              </a:rPr>
              <a:t>American Society of Nuclear </a:t>
            </a:r>
            <a:r>
              <a:rPr lang="en-GB" sz="900" dirty="0" smtClean="0">
                <a:latin typeface="SsykbnAdvPTimes"/>
              </a:rPr>
              <a:t>Cardiology</a:t>
            </a:r>
            <a:endParaRPr lang="en-GB" sz="900" dirty="0"/>
          </a:p>
        </p:txBody>
      </p:sp>
      <p:pic>
        <p:nvPicPr>
          <p:cNvPr id="8" name="Picture 2" descr="American Society of Nuclear Cardiolog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8657" y="6209876"/>
            <a:ext cx="1209675" cy="466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bish01\AppData\Local\Temp\wz67be\Springe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6263738"/>
            <a:ext cx="1255672" cy="33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609600" y="287338"/>
            <a:ext cx="7772400" cy="47466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rgbClr val="FF0000"/>
                </a:solidFill>
                <a:latin typeface="Arial Narrow" panose="020B0606020202030204" pitchFamily="34" charset="0"/>
              </a:rPr>
              <a:t>Journal of Nuclear Cardiology   |   Official Journal of the American Society of Nuclear Cardiology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-594102" y="-13989"/>
            <a:ext cx="9738102" cy="4711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43314770"/>
              </p:ext>
            </p:extLst>
          </p:nvPr>
        </p:nvGraphicFramePr>
        <p:xfrm>
          <a:off x="457200" y="1799308"/>
          <a:ext cx="8229600" cy="4127747"/>
        </p:xfrm>
        <a:graphic>
          <a:graphicData uri="http://schemas.openxmlformats.org/drawingml/2006/table">
            <a:tbl>
              <a:tblPr firstRow="1" firstCol="1" bandRow="1"/>
              <a:tblGrid>
                <a:gridCol w="2428575">
                  <a:extLst>
                    <a:ext uri="{9D8B030D-6E8A-4147-A177-3AD203B41FA5}">
                      <a16:colId xmlns="" xmlns:a16="http://schemas.microsoft.com/office/drawing/2014/main" val="90644625"/>
                    </a:ext>
                  </a:extLst>
                </a:gridCol>
                <a:gridCol w="1543586">
                  <a:extLst>
                    <a:ext uri="{9D8B030D-6E8A-4147-A177-3AD203B41FA5}">
                      <a16:colId xmlns="" xmlns:a16="http://schemas.microsoft.com/office/drawing/2014/main" val="557204630"/>
                    </a:ext>
                  </a:extLst>
                </a:gridCol>
                <a:gridCol w="1543586">
                  <a:extLst>
                    <a:ext uri="{9D8B030D-6E8A-4147-A177-3AD203B41FA5}">
                      <a16:colId xmlns="" xmlns:a16="http://schemas.microsoft.com/office/drawing/2014/main" val="2040716205"/>
                    </a:ext>
                  </a:extLst>
                </a:gridCol>
                <a:gridCol w="1543586">
                  <a:extLst>
                    <a:ext uri="{9D8B030D-6E8A-4147-A177-3AD203B41FA5}">
                      <a16:colId xmlns="" xmlns:a16="http://schemas.microsoft.com/office/drawing/2014/main" val="3971719981"/>
                    </a:ext>
                  </a:extLst>
                </a:gridCol>
                <a:gridCol w="1170267">
                  <a:extLst>
                    <a:ext uri="{9D8B030D-6E8A-4147-A177-3AD203B41FA5}">
                      <a16:colId xmlns="" xmlns:a16="http://schemas.microsoft.com/office/drawing/2014/main" val="2777609273"/>
                    </a:ext>
                  </a:extLst>
                </a:gridCol>
              </a:tblGrid>
              <a:tr h="331370"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  <a:latin typeface="Helvetica" panose="020B0604020202020204" pitchFamily="34" charset="0"/>
                          <a:ea typeface="Helvetica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32" marR="6213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b="1">
                          <a:effectLst/>
                          <a:latin typeface="Helvetica" panose="020B0604020202020204" pitchFamily="34" charset="0"/>
                          <a:ea typeface="Helvetica" panose="020B0604020202020204" pitchFamily="34" charset="0"/>
                          <a:cs typeface="Times New Roman" panose="02020603050405020304" pitchFamily="18" charset="0"/>
                        </a:rPr>
                        <a:t>Ex-Reg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32" marR="6213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b="1">
                          <a:effectLst/>
                          <a:latin typeface="Helvetica" panose="020B0604020202020204" pitchFamily="34" charset="0"/>
                          <a:ea typeface="Helvetica" panose="020B0604020202020204" pitchFamily="34" charset="0"/>
                          <a:cs typeface="Times New Roman" panose="02020603050405020304" pitchFamily="18" charset="0"/>
                        </a:rPr>
                        <a:t>Regadenoson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32" marR="6213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313568133"/>
                  </a:ext>
                </a:extLst>
              </a:tr>
              <a:tr h="76215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100" b="1">
                          <a:effectLst/>
                          <a:latin typeface="Helvetica" panose="020B0604020202020204" pitchFamily="34" charset="0"/>
                          <a:ea typeface="Helvetica" panose="020B0604020202020204" pitchFamily="34" charset="0"/>
                          <a:cs typeface="Times New Roman" panose="02020603050405020304" pitchFamily="18" charset="0"/>
                        </a:rPr>
                        <a:t>Stress MPI1</a:t>
                      </a:r>
                      <a:br>
                        <a:rPr lang="pt-BR" sz="1100" b="1">
                          <a:effectLst/>
                          <a:latin typeface="Helvetica" panose="020B0604020202020204" pitchFamily="34" charset="0"/>
                          <a:ea typeface="Helvetica" panose="020B060402020202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pt-BR" sz="1100" b="1">
                          <a:effectLst/>
                          <a:latin typeface="Helvetica" panose="020B0604020202020204" pitchFamily="34" charset="0"/>
                          <a:ea typeface="Helvetica" panose="020B0604020202020204" pitchFamily="34" charset="0"/>
                          <a:cs typeface="Times New Roman" panose="02020603050405020304" pitchFamily="18" charset="0"/>
                        </a:rPr>
                        <a:t>Regadenoson Following Exercise</a:t>
                      </a:r>
                      <a:br>
                        <a:rPr lang="pt-BR" sz="1100" b="1">
                          <a:effectLst/>
                          <a:latin typeface="Helvetica" panose="020B0604020202020204" pitchFamily="34" charset="0"/>
                          <a:ea typeface="Helvetica" panose="020B060402020202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pt-BR" sz="1100" b="1">
                          <a:effectLst/>
                          <a:latin typeface="Helvetica" panose="020B0604020202020204" pitchFamily="34" charset="0"/>
                          <a:ea typeface="Helvetica" panose="020B060402020202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pt-BR" sz="1100" b="1" i="1">
                          <a:effectLst/>
                          <a:latin typeface="Helvetica" panose="020B0604020202020204" pitchFamily="34" charset="0"/>
                          <a:ea typeface="Helvetica" panose="020B0604020202020204" pitchFamily="34" charset="0"/>
                          <a:cs typeface="Times New Roman" panose="02020603050405020304" pitchFamily="18" charset="0"/>
                        </a:rPr>
                        <a:t>n </a:t>
                      </a:r>
                      <a:r>
                        <a:rPr lang="pt-BR" sz="1100" b="1">
                          <a:effectLst/>
                          <a:latin typeface="Helvetica" panose="020B0604020202020204" pitchFamily="34" charset="0"/>
                          <a:ea typeface="Helvetica" panose="020B0604020202020204" pitchFamily="34" charset="0"/>
                          <a:cs typeface="Times New Roman" panose="02020603050405020304" pitchFamily="18" charset="0"/>
                        </a:rPr>
                        <a:t>= 575)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32" marR="6213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Helvetica" panose="020B0604020202020204" pitchFamily="34" charset="0"/>
                          <a:ea typeface="Helvetica" panose="020B0604020202020204" pitchFamily="34" charset="0"/>
                          <a:cs typeface="Times New Roman" panose="02020603050405020304" pitchFamily="18" charset="0"/>
                        </a:rPr>
                        <a:t>Stress MPI2</a:t>
                      </a:r>
                      <a:br>
                        <a:rPr lang="en-US" sz="1100" b="1">
                          <a:effectLst/>
                          <a:latin typeface="Helvetica" panose="020B0604020202020204" pitchFamily="34" charset="0"/>
                          <a:ea typeface="Helvetica" panose="020B060402020202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b="1">
                          <a:effectLst/>
                          <a:latin typeface="Helvetica" panose="020B0604020202020204" pitchFamily="34" charset="0"/>
                          <a:ea typeface="Helvetica" panose="020B0604020202020204" pitchFamily="34" charset="0"/>
                          <a:cs typeface="Times New Roman" panose="02020603050405020304" pitchFamily="18" charset="0"/>
                        </a:rPr>
                        <a:t>Regadenoson </a:t>
                      </a:r>
                      <a:br>
                        <a:rPr lang="en-US" sz="1100" b="1">
                          <a:effectLst/>
                          <a:latin typeface="Helvetica" panose="020B0604020202020204" pitchFamily="34" charset="0"/>
                          <a:ea typeface="Helvetica" panose="020B060402020202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b="1">
                          <a:effectLst/>
                          <a:latin typeface="Helvetica" panose="020B0604020202020204" pitchFamily="34" charset="0"/>
                          <a:ea typeface="Helvetica" panose="020B060402020202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1100" b="1" i="1">
                          <a:effectLst/>
                          <a:latin typeface="Helvetica" panose="020B0604020202020204" pitchFamily="34" charset="0"/>
                          <a:ea typeface="Helvetica" panose="020B0604020202020204" pitchFamily="34" charset="0"/>
                          <a:cs typeface="Times New Roman" panose="02020603050405020304" pitchFamily="18" charset="0"/>
                        </a:rPr>
                        <a:t>n </a:t>
                      </a:r>
                      <a:r>
                        <a:rPr lang="en-US" sz="1100" b="1">
                          <a:effectLst/>
                          <a:latin typeface="Helvetica" panose="020B0604020202020204" pitchFamily="34" charset="0"/>
                          <a:ea typeface="Helvetica" panose="020B0604020202020204" pitchFamily="34" charset="0"/>
                          <a:cs typeface="Times New Roman" panose="02020603050405020304" pitchFamily="18" charset="0"/>
                        </a:rPr>
                        <a:t>= 544)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32" marR="6213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Helvetica" panose="020B0604020202020204" pitchFamily="34" charset="0"/>
                          <a:ea typeface="Helvetica" panose="020B0604020202020204" pitchFamily="34" charset="0"/>
                          <a:cs typeface="Times New Roman" panose="02020603050405020304" pitchFamily="18" charset="0"/>
                        </a:rPr>
                        <a:t>Stress MPI1</a:t>
                      </a:r>
                      <a:br>
                        <a:rPr lang="en-US" sz="1100" b="1">
                          <a:effectLst/>
                          <a:latin typeface="Helvetica" panose="020B0604020202020204" pitchFamily="34" charset="0"/>
                          <a:ea typeface="Helvetica" panose="020B060402020202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b="1">
                          <a:effectLst/>
                          <a:latin typeface="Helvetica" panose="020B0604020202020204" pitchFamily="34" charset="0"/>
                          <a:ea typeface="Helvetica" panose="020B0604020202020204" pitchFamily="34" charset="0"/>
                          <a:cs typeface="Times New Roman" panose="02020603050405020304" pitchFamily="18" charset="0"/>
                        </a:rPr>
                        <a:t>Regadenoson </a:t>
                      </a:r>
                      <a:br>
                        <a:rPr lang="en-US" sz="1100" b="1">
                          <a:effectLst/>
                          <a:latin typeface="Helvetica" panose="020B0604020202020204" pitchFamily="34" charset="0"/>
                          <a:ea typeface="Helvetica" panose="020B060402020202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b="1">
                          <a:effectLst/>
                          <a:latin typeface="Helvetica" panose="020B0604020202020204" pitchFamily="34" charset="0"/>
                          <a:ea typeface="Helvetica" panose="020B060402020202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1100" b="1" i="1">
                          <a:effectLst/>
                          <a:latin typeface="Helvetica" panose="020B0604020202020204" pitchFamily="34" charset="0"/>
                          <a:ea typeface="Helvetica" panose="020B0604020202020204" pitchFamily="34" charset="0"/>
                          <a:cs typeface="Times New Roman" panose="02020603050405020304" pitchFamily="18" charset="0"/>
                        </a:rPr>
                        <a:t>n </a:t>
                      </a:r>
                      <a:r>
                        <a:rPr lang="en-US" sz="1100" b="1">
                          <a:effectLst/>
                          <a:latin typeface="Helvetica" panose="020B0604020202020204" pitchFamily="34" charset="0"/>
                          <a:ea typeface="Helvetica" panose="020B0604020202020204" pitchFamily="34" charset="0"/>
                          <a:cs typeface="Times New Roman" panose="02020603050405020304" pitchFamily="18" charset="0"/>
                        </a:rPr>
                        <a:t>= 567)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32" marR="6213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Helvetica" panose="020B0604020202020204" pitchFamily="34" charset="0"/>
                          <a:ea typeface="Helvetica" panose="020B0604020202020204" pitchFamily="34" charset="0"/>
                          <a:cs typeface="Times New Roman" panose="02020603050405020304" pitchFamily="18" charset="0"/>
                        </a:rPr>
                        <a:t>Stress MPI2</a:t>
                      </a:r>
                      <a:br>
                        <a:rPr lang="en-US" sz="1100" b="1">
                          <a:effectLst/>
                          <a:latin typeface="Helvetica" panose="020B0604020202020204" pitchFamily="34" charset="0"/>
                          <a:ea typeface="Helvetica" panose="020B060402020202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b="1">
                          <a:effectLst/>
                          <a:latin typeface="Helvetica" panose="020B0604020202020204" pitchFamily="34" charset="0"/>
                          <a:ea typeface="Helvetica" panose="020B0604020202020204" pitchFamily="34" charset="0"/>
                          <a:cs typeface="Times New Roman" panose="02020603050405020304" pitchFamily="18" charset="0"/>
                        </a:rPr>
                        <a:t>Regadenoson </a:t>
                      </a:r>
                      <a:br>
                        <a:rPr lang="en-US" sz="1100" b="1">
                          <a:effectLst/>
                          <a:latin typeface="Helvetica" panose="020B0604020202020204" pitchFamily="34" charset="0"/>
                          <a:ea typeface="Helvetica" panose="020B060402020202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b="1">
                          <a:effectLst/>
                          <a:latin typeface="Helvetica" panose="020B0604020202020204" pitchFamily="34" charset="0"/>
                          <a:ea typeface="Helvetica" panose="020B060402020202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1100" b="1" i="1">
                          <a:effectLst/>
                          <a:latin typeface="Helvetica" panose="020B0604020202020204" pitchFamily="34" charset="0"/>
                          <a:ea typeface="Helvetica" panose="020B0604020202020204" pitchFamily="34" charset="0"/>
                          <a:cs typeface="Times New Roman" panose="02020603050405020304" pitchFamily="18" charset="0"/>
                        </a:rPr>
                        <a:t>n </a:t>
                      </a:r>
                      <a:r>
                        <a:rPr lang="en-US" sz="1100" b="1">
                          <a:effectLst/>
                          <a:latin typeface="Helvetica" panose="020B0604020202020204" pitchFamily="34" charset="0"/>
                          <a:ea typeface="Helvetica" panose="020B0604020202020204" pitchFamily="34" charset="0"/>
                          <a:cs typeface="Times New Roman" panose="02020603050405020304" pitchFamily="18" charset="0"/>
                        </a:rPr>
                        <a:t>= 548)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32" marR="6213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447776570"/>
                  </a:ext>
                </a:extLst>
              </a:tr>
              <a:tr h="248528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  <a:latin typeface="Helvetica" panose="020B0604020202020204" pitchFamily="34" charset="0"/>
                          <a:ea typeface="Helvetica" panose="020B0604020202020204" pitchFamily="34" charset="0"/>
                          <a:cs typeface="Times New Roman" panose="02020603050405020304" pitchFamily="18" charset="0"/>
                        </a:rPr>
                        <a:t>Any cardiac event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32" marR="6213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  <a:latin typeface="Helvetica" panose="020B0604020202020204" pitchFamily="34" charset="0"/>
                          <a:ea typeface="Helvetica" panose="020B0604020202020204" pitchFamily="34" charset="0"/>
                          <a:cs typeface="Times New Roman" panose="02020603050405020304" pitchFamily="18" charset="0"/>
                        </a:rPr>
                        <a:t>17 (3.0)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32" marR="6213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  <a:latin typeface="Helvetica" panose="020B0604020202020204" pitchFamily="34" charset="0"/>
                          <a:ea typeface="Helvetica" panose="020B0604020202020204" pitchFamily="34" charset="0"/>
                          <a:cs typeface="Times New Roman" panose="02020603050405020304" pitchFamily="18" charset="0"/>
                        </a:rPr>
                        <a:t>5 (0.9)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32" marR="6213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  <a:latin typeface="Helvetica" panose="020B0604020202020204" pitchFamily="34" charset="0"/>
                          <a:ea typeface="Helvetica" panose="020B0604020202020204" pitchFamily="34" charset="0"/>
                          <a:cs typeface="Times New Roman" panose="02020603050405020304" pitchFamily="18" charset="0"/>
                        </a:rPr>
                        <a:t>3 (0.5)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32" marR="6213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  <a:latin typeface="Helvetica" panose="020B0604020202020204" pitchFamily="34" charset="0"/>
                          <a:ea typeface="Helvetica" panose="020B0604020202020204" pitchFamily="34" charset="0"/>
                          <a:cs typeface="Times New Roman" panose="02020603050405020304" pitchFamily="18" charset="0"/>
                        </a:rPr>
                        <a:t>2 (0.4)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32" marR="6213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D9F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6402"/>
                  </a:ext>
                </a:extLst>
              </a:tr>
              <a:tr h="248528">
                <a:tc>
                  <a:txBody>
                    <a:bodyPr/>
                    <a:lstStyle/>
                    <a:p>
                      <a:pPr marL="17145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  <a:latin typeface="Helvetica" panose="020B0604020202020204" pitchFamily="34" charset="0"/>
                          <a:ea typeface="Helvetica" panose="020B0604020202020204" pitchFamily="34" charset="0"/>
                          <a:cs typeface="Times New Roman" panose="02020603050405020304" pitchFamily="18" charset="0"/>
                        </a:rPr>
                        <a:t>Any ECG </a:t>
                      </a:r>
                      <a:r>
                        <a:rPr lang="en-US" sz="1100" dirty="0" smtClean="0">
                          <a:effectLst/>
                          <a:latin typeface="Helvetica" panose="020B0604020202020204" pitchFamily="34" charset="0"/>
                          <a:ea typeface="Helvetica" panose="020B0604020202020204" pitchFamily="34" charset="0"/>
                          <a:cs typeface="Times New Roman" panose="02020603050405020304" pitchFamily="18" charset="0"/>
                        </a:rPr>
                        <a:t>abnormality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32" marR="6213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  <a:latin typeface="Helvetica" panose="020B0604020202020204" pitchFamily="34" charset="0"/>
                          <a:ea typeface="Helvetica" panose="020B0604020202020204" pitchFamily="34" charset="0"/>
                          <a:cs typeface="Times New Roman" panose="02020603050405020304" pitchFamily="18" charset="0"/>
                        </a:rPr>
                        <a:t>16 (2.8)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32" marR="6213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  <a:latin typeface="Helvetica" panose="020B0604020202020204" pitchFamily="34" charset="0"/>
                          <a:ea typeface="Helvetica" panose="020B0604020202020204" pitchFamily="34" charset="0"/>
                          <a:cs typeface="Times New Roman" panose="02020603050405020304" pitchFamily="18" charset="0"/>
                        </a:rPr>
                        <a:t>5 (0.9)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32" marR="6213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  <a:latin typeface="Helvetica" panose="020B0604020202020204" pitchFamily="34" charset="0"/>
                          <a:ea typeface="Helvetica" panose="020B0604020202020204" pitchFamily="34" charset="0"/>
                          <a:cs typeface="Times New Roman" panose="02020603050405020304" pitchFamily="18" charset="0"/>
                        </a:rPr>
                        <a:t>3 (0.5)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32" marR="6213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  <a:latin typeface="Helvetica" panose="020B0604020202020204" pitchFamily="34" charset="0"/>
                          <a:ea typeface="Helvetica" panose="020B0604020202020204" pitchFamily="34" charset="0"/>
                          <a:cs typeface="Times New Roman" panose="02020603050405020304" pitchFamily="18" charset="0"/>
                        </a:rPr>
                        <a:t>2 (0.4)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32" marR="6213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638918527"/>
                  </a:ext>
                </a:extLst>
              </a:tr>
              <a:tr h="248528">
                <a:tc>
                  <a:txBody>
                    <a:bodyPr/>
                    <a:lstStyle/>
                    <a:p>
                      <a:pPr marL="34290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  <a:latin typeface="Helvetica" panose="020B0604020202020204" pitchFamily="34" charset="0"/>
                          <a:ea typeface="Helvetica" panose="020B0604020202020204" pitchFamily="34" charset="0"/>
                          <a:cs typeface="Times New Roman" panose="02020603050405020304" pitchFamily="18" charset="0"/>
                        </a:rPr>
                        <a:t>ST-T depression (≥2 mm)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32" marR="6213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  <a:latin typeface="Helvetica" panose="020B0604020202020204" pitchFamily="34" charset="0"/>
                          <a:ea typeface="Helvetica" panose="020B0604020202020204" pitchFamily="34" charset="0"/>
                          <a:cs typeface="Times New Roman" panose="02020603050405020304" pitchFamily="18" charset="0"/>
                        </a:rPr>
                        <a:t>13 (2.3)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32" marR="6213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  <a:latin typeface="Helvetica" panose="020B0604020202020204" pitchFamily="34" charset="0"/>
                          <a:ea typeface="Helvetica" panose="020B0604020202020204" pitchFamily="34" charset="0"/>
                          <a:cs typeface="Times New Roman" panose="02020603050405020304" pitchFamily="18" charset="0"/>
                        </a:rPr>
                        <a:t>3 (0.6)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32" marR="6213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  <a:latin typeface="Helvetica" panose="020B0604020202020204" pitchFamily="34" charset="0"/>
                          <a:ea typeface="Helvetica" panose="020B0604020202020204" pitchFamily="34" charset="0"/>
                          <a:cs typeface="Times New Roman" panose="02020603050405020304" pitchFamily="18" charset="0"/>
                        </a:rPr>
                        <a:t>2 (0.4)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32" marR="6213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  <a:latin typeface="Helvetica" panose="020B0604020202020204" pitchFamily="34" charset="0"/>
                          <a:ea typeface="Helvetica" panose="020B0604020202020204" pitchFamily="34" charset="0"/>
                          <a:cs typeface="Times New Roman" panose="02020603050405020304" pitchFamily="18" charset="0"/>
                        </a:rPr>
                        <a:t>2 (0.4)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32" marR="6213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780081840"/>
                  </a:ext>
                </a:extLst>
              </a:tr>
              <a:tr h="248528">
                <a:tc>
                  <a:txBody>
                    <a:bodyPr/>
                    <a:lstStyle/>
                    <a:p>
                      <a:pPr marL="34290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  <a:latin typeface="Helvetica" panose="020B0604020202020204" pitchFamily="34" charset="0"/>
                          <a:ea typeface="Helvetica" panose="020B0604020202020204" pitchFamily="34" charset="0"/>
                          <a:cs typeface="Times New Roman" panose="02020603050405020304" pitchFamily="18" charset="0"/>
                        </a:rPr>
                        <a:t>ST-T elevation (≥1 mm)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32" marR="6213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  <a:latin typeface="Helvetica" panose="020B0604020202020204" pitchFamily="34" charset="0"/>
                          <a:ea typeface="Helvetica" panose="020B0604020202020204" pitchFamily="34" charset="0"/>
                          <a:cs typeface="Times New Roman" panose="02020603050405020304" pitchFamily="18" charset="0"/>
                        </a:rPr>
                        <a:t>3 (0.5)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32" marR="6213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  <a:latin typeface="Helvetica" panose="020B0604020202020204" pitchFamily="34" charset="0"/>
                          <a:ea typeface="Helvetica" panose="020B0604020202020204" pitchFamily="34" charset="0"/>
                          <a:cs typeface="Times New Roman" panose="02020603050405020304" pitchFamily="18" charset="0"/>
                        </a:rPr>
                        <a:t>2 (0.4)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32" marR="6213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  <a:latin typeface="Helvetica" panose="020B0604020202020204" pitchFamily="34" charset="0"/>
                          <a:ea typeface="Helvetica" panose="020B0604020202020204" pitchFamily="34" charset="0"/>
                          <a:cs typeface="Times New Roman" panose="02020603050405020304" pitchFamily="18" charset="0"/>
                        </a:rPr>
                        <a:t>1 (0.2)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32" marR="6213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  <a:latin typeface="Helvetica" panose="020B0604020202020204" pitchFamily="34" charset="0"/>
                          <a:ea typeface="Helvetica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32" marR="6213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527226209"/>
                  </a:ext>
                </a:extLst>
              </a:tr>
              <a:tr h="248528">
                <a:tc>
                  <a:txBody>
                    <a:bodyPr/>
                    <a:lstStyle/>
                    <a:p>
                      <a:pPr marL="17145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  <a:latin typeface="Helvetica" panose="020B0604020202020204" pitchFamily="34" charset="0"/>
                          <a:ea typeface="Helvetica" panose="020B0604020202020204" pitchFamily="34" charset="0"/>
                          <a:cs typeface="Times New Roman" panose="02020603050405020304" pitchFamily="18" charset="0"/>
                        </a:rPr>
                        <a:t>Major cardiac adverse events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32" marR="6213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  <a:latin typeface="Helvetica" panose="020B0604020202020204" pitchFamily="34" charset="0"/>
                          <a:ea typeface="Helvetica" panose="020B0604020202020204" pitchFamily="34" charset="0"/>
                          <a:cs typeface="Times New Roman" panose="02020603050405020304" pitchFamily="18" charset="0"/>
                        </a:rPr>
                        <a:t>2 (0.3)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32" marR="6213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  <a:latin typeface="Helvetica" panose="020B0604020202020204" pitchFamily="34" charset="0"/>
                          <a:ea typeface="Helvetica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32" marR="6213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  <a:latin typeface="Helvetica" panose="020B0604020202020204" pitchFamily="34" charset="0"/>
                          <a:ea typeface="Helvetica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32" marR="6213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  <a:latin typeface="Helvetica" panose="020B0604020202020204" pitchFamily="34" charset="0"/>
                          <a:ea typeface="Helvetica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32" marR="6213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D9F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779111473"/>
                  </a:ext>
                </a:extLst>
              </a:tr>
              <a:tr h="248528">
                <a:tc>
                  <a:txBody>
                    <a:bodyPr/>
                    <a:lstStyle/>
                    <a:p>
                      <a:pPr marL="34290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  <a:latin typeface="Helvetica" panose="020B0604020202020204" pitchFamily="34" charset="0"/>
                          <a:ea typeface="Helvetica" panose="020B0604020202020204" pitchFamily="34" charset="0"/>
                          <a:cs typeface="Times New Roman" panose="02020603050405020304" pitchFamily="18" charset="0"/>
                        </a:rPr>
                        <a:t>ACS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32" marR="6213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  <a:latin typeface="Helvetica" panose="020B0604020202020204" pitchFamily="34" charset="0"/>
                          <a:ea typeface="Helvetica" panose="020B0604020202020204" pitchFamily="34" charset="0"/>
                          <a:cs typeface="Times New Roman" panose="02020603050405020304" pitchFamily="18" charset="0"/>
                        </a:rPr>
                        <a:t>1 (0.2)*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32" marR="6213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  <a:latin typeface="Helvetica" panose="020B0604020202020204" pitchFamily="34" charset="0"/>
                          <a:ea typeface="Helvetica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32" marR="6213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  <a:latin typeface="Helvetica" panose="020B0604020202020204" pitchFamily="34" charset="0"/>
                          <a:ea typeface="Helvetica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32" marR="6213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  <a:latin typeface="Helvetica" panose="020B0604020202020204" pitchFamily="34" charset="0"/>
                          <a:ea typeface="Helvetica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32" marR="6213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577923167"/>
                  </a:ext>
                </a:extLst>
              </a:tr>
              <a:tr h="248528">
                <a:tc>
                  <a:txBody>
                    <a:bodyPr/>
                    <a:lstStyle/>
                    <a:p>
                      <a:pPr marL="34290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  <a:latin typeface="Helvetica" panose="020B0604020202020204" pitchFamily="34" charset="0"/>
                          <a:ea typeface="Helvetica" panose="020B0604020202020204" pitchFamily="34" charset="0"/>
                          <a:cs typeface="Times New Roman" panose="02020603050405020304" pitchFamily="18" charset="0"/>
                        </a:rPr>
                        <a:t>MI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32" marR="6213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  <a:latin typeface="Helvetica" panose="020B0604020202020204" pitchFamily="34" charset="0"/>
                          <a:ea typeface="Helvetica" panose="020B0604020202020204" pitchFamily="34" charset="0"/>
                          <a:cs typeface="Times New Roman" panose="02020603050405020304" pitchFamily="18" charset="0"/>
                        </a:rPr>
                        <a:t>1 (0.2)*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32" marR="6213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  <a:latin typeface="Helvetica" panose="020B0604020202020204" pitchFamily="34" charset="0"/>
                          <a:ea typeface="Helvetica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32" marR="6213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  <a:latin typeface="Helvetica" panose="020B0604020202020204" pitchFamily="34" charset="0"/>
                          <a:ea typeface="Helvetica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32" marR="6213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  <a:latin typeface="Helvetica" panose="020B0604020202020204" pitchFamily="34" charset="0"/>
                          <a:ea typeface="Helvetica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32" marR="6213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600069771"/>
                  </a:ext>
                </a:extLst>
              </a:tr>
              <a:tr h="248528">
                <a:tc>
                  <a:txBody>
                    <a:bodyPr/>
                    <a:lstStyle/>
                    <a:p>
                      <a:pPr marL="17145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  <a:latin typeface="Helvetica" panose="020B0604020202020204" pitchFamily="34" charset="0"/>
                          <a:ea typeface="Helvetica" panose="020B0604020202020204" pitchFamily="34" charset="0"/>
                          <a:cs typeface="Times New Roman" panose="02020603050405020304" pitchFamily="18" charset="0"/>
                        </a:rPr>
                        <a:t>Adverse event of unstable angina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32" marR="6213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  <a:latin typeface="Helvetica" panose="020B0604020202020204" pitchFamily="34" charset="0"/>
                          <a:ea typeface="Helvetica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32" marR="6213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  <a:latin typeface="Helvetica" panose="020B0604020202020204" pitchFamily="34" charset="0"/>
                          <a:ea typeface="Helvetica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32" marR="6213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  <a:latin typeface="Helvetica" panose="020B0604020202020204" pitchFamily="34" charset="0"/>
                          <a:ea typeface="Helvetica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32" marR="6213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  <a:latin typeface="Helvetica" panose="020B0604020202020204" pitchFamily="34" charset="0"/>
                          <a:ea typeface="Helvetica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32" marR="6213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D9F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6845751"/>
                  </a:ext>
                </a:extLst>
              </a:tr>
              <a:tr h="1009643">
                <a:tc gridSpan="5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Helvetica" panose="020B0604020202020204" pitchFamily="34" charset="0"/>
                          <a:cs typeface="Times New Roman" panose="02020603050405020304" pitchFamily="18" charset="0"/>
                        </a:rPr>
                        <a:t>*Both patients experienced ischemic symptoms and ECG changes during exercise or recovery prior to </a:t>
                      </a:r>
                      <a:r>
                        <a:rPr lang="en-US" sz="1000" dirty="0" err="1" smtClean="0">
                          <a:effectLst/>
                          <a:latin typeface="Calibri" panose="020F0502020204030204" pitchFamily="34" charset="0"/>
                          <a:ea typeface="Helvetica" panose="020B0604020202020204" pitchFamily="34" charset="0"/>
                          <a:cs typeface="Times New Roman" panose="02020603050405020304" pitchFamily="18" charset="0"/>
                        </a:rPr>
                        <a:t>regadenoson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  <a:latin typeface="Helvetica" panose="020B0604020202020204" pitchFamily="34" charset="0"/>
                          <a:ea typeface="Helvetica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32" marR="6213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113557079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381001" y="5655878"/>
            <a:ext cx="8153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ACS, acute coronary syndrome; ECG, electrocardiogram; MI, myocardial infarction; MPI</a:t>
            </a:r>
            <a:r>
              <a:rPr lang="en-US" sz="1000" dirty="0"/>
              <a:t>, myocardial </a:t>
            </a:r>
            <a:r>
              <a:rPr lang="en-US" sz="1000"/>
              <a:t>perfusion </a:t>
            </a:r>
            <a:r>
              <a:rPr lang="en-US" sz="1000" smtClean="0"/>
              <a:t>imaging 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821510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566737"/>
          </a:xfrm>
        </p:spPr>
        <p:txBody>
          <a:bodyPr/>
          <a:lstStyle/>
          <a:p>
            <a:pPr>
              <a:defRPr/>
            </a:pPr>
            <a:r>
              <a:rPr lang="en-US" sz="3600" b="1" dirty="0" smtClean="0"/>
              <a:t>CONCLUSIONS</a:t>
            </a:r>
            <a:endParaRPr lang="en-US" sz="3600" dirty="0"/>
          </a:p>
        </p:txBody>
      </p:sp>
      <p:sp>
        <p:nvSpPr>
          <p:cNvPr id="6151" name="Content Placeholder 4"/>
          <p:cNvSpPr>
            <a:spLocks noGrp="1"/>
          </p:cNvSpPr>
          <p:nvPr>
            <p:ph idx="1"/>
          </p:nvPr>
        </p:nvSpPr>
        <p:spPr>
          <a:xfrm>
            <a:off x="457200" y="1524000"/>
            <a:ext cx="8305800" cy="4379913"/>
          </a:xfrm>
          <a:ln>
            <a:noFill/>
            <a:miter lim="800000"/>
            <a:headEnd/>
            <a:tailEnd/>
          </a:ln>
        </p:spPr>
        <p:txBody>
          <a:bodyPr/>
          <a:lstStyle/>
          <a:p>
            <a:pPr marL="0" indent="0">
              <a:buNone/>
            </a:pPr>
            <a:r>
              <a:rPr lang="en-US" altLang="en-US" sz="2400" dirty="0" smtClean="0"/>
              <a:t>1.  No </a:t>
            </a:r>
            <a:r>
              <a:rPr lang="en-US" altLang="en-US" sz="2400" dirty="0"/>
              <a:t>difference in the </a:t>
            </a:r>
            <a:r>
              <a:rPr lang="en-US" altLang="en-US" sz="2400" dirty="0" smtClean="0"/>
              <a:t>detection of ischemia during MPI when </a:t>
            </a:r>
            <a:r>
              <a:rPr lang="en-US" altLang="en-US" sz="2400" dirty="0"/>
              <a:t>regadenoson is given </a:t>
            </a:r>
            <a:r>
              <a:rPr lang="en-US" altLang="en-US" sz="2400" dirty="0" smtClean="0"/>
              <a:t>during </a:t>
            </a:r>
            <a:r>
              <a:rPr lang="en-US" altLang="en-US" sz="2400" dirty="0"/>
              <a:t>walk </a:t>
            </a:r>
            <a:r>
              <a:rPr lang="en-US" altLang="en-US" sz="2400" dirty="0" smtClean="0"/>
              <a:t>recovery (“Ex-</a:t>
            </a:r>
            <a:r>
              <a:rPr lang="en-US" altLang="en-US" sz="2400" dirty="0" err="1" smtClean="0"/>
              <a:t>Reg</a:t>
            </a:r>
            <a:r>
              <a:rPr lang="en-US" altLang="en-US" sz="2400" dirty="0" smtClean="0"/>
              <a:t>”) </a:t>
            </a:r>
            <a:r>
              <a:rPr lang="en-US" altLang="en-US" sz="2400" dirty="0"/>
              <a:t>compared to regadenoson without </a:t>
            </a:r>
            <a:r>
              <a:rPr lang="en-US" altLang="en-US" sz="2400" dirty="0" smtClean="0"/>
              <a:t>exercise (“Regadenoson”). </a:t>
            </a:r>
            <a:endParaRPr lang="en-US" altLang="en-US" sz="2400" dirty="0"/>
          </a:p>
          <a:p>
            <a:pPr marL="0" indent="0">
              <a:buNone/>
            </a:pPr>
            <a:r>
              <a:rPr lang="en-US" altLang="en-US" sz="2400" dirty="0" smtClean="0"/>
              <a:t>2.  The Ex-</a:t>
            </a:r>
            <a:r>
              <a:rPr lang="en-US" altLang="en-US" sz="2400" dirty="0" err="1" smtClean="0"/>
              <a:t>Reg</a:t>
            </a:r>
            <a:r>
              <a:rPr lang="en-US" altLang="en-US" sz="2400" dirty="0" smtClean="0"/>
              <a:t> protocol resulted in improved </a:t>
            </a:r>
            <a:r>
              <a:rPr lang="en-US" altLang="en-US" sz="2400" dirty="0"/>
              <a:t>H</a:t>
            </a:r>
            <a:r>
              <a:rPr lang="en-US" altLang="en-US" sz="2400" dirty="0" smtClean="0"/>
              <a:t>eart to Background ratios (Heart to Liver and Heart to Gut) compared to Regadenoson.</a:t>
            </a:r>
          </a:p>
          <a:p>
            <a:pPr marL="0" indent="0">
              <a:buNone/>
            </a:pPr>
            <a:r>
              <a:rPr lang="en-US" altLang="en-US" sz="2400" dirty="0" smtClean="0"/>
              <a:t>3.  Regadenoson should not be administered at 3 minutes of recovery to patients who develop signs or symptoms of ischemia during sub-maximal exercise or recovery.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81000" y="6400800"/>
            <a:ext cx="281359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>
                <a:latin typeface="SsykbnAdvPTimes"/>
              </a:rPr>
              <a:t>Copyright </a:t>
            </a:r>
            <a:r>
              <a:rPr lang="en-GB" sz="900" dirty="0" smtClean="0">
                <a:latin typeface="SsykbnAdvPTimes"/>
              </a:rPr>
              <a:t> </a:t>
            </a:r>
            <a:r>
              <a:rPr lang="en-GB" sz="900" dirty="0">
                <a:latin typeface="SsykbnAdvPTimes"/>
              </a:rPr>
              <a:t>American Society of Nuclear </a:t>
            </a:r>
            <a:r>
              <a:rPr lang="en-GB" sz="900" dirty="0" smtClean="0">
                <a:latin typeface="SsykbnAdvPTimes"/>
              </a:rPr>
              <a:t>Cardiology</a:t>
            </a:r>
            <a:endParaRPr lang="en-GB" sz="900" dirty="0"/>
          </a:p>
        </p:txBody>
      </p:sp>
      <p:pic>
        <p:nvPicPr>
          <p:cNvPr id="8" name="Picture 2" descr="American Society of Nuclear Cardiolog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8657" y="6209876"/>
            <a:ext cx="1209675" cy="466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bish01\AppData\Local\Temp\wz67be\Springe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6263738"/>
            <a:ext cx="1255672" cy="33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609600" y="287338"/>
            <a:ext cx="7772400" cy="47466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rgbClr val="FF0000"/>
                </a:solidFill>
                <a:latin typeface="Arial Narrow" panose="020B0606020202030204" pitchFamily="34" charset="0"/>
              </a:rPr>
              <a:t>Journal of Nuclear Cardiology   |   Official Journal of the American Society of Nuclear Cardiology</a:t>
            </a:r>
          </a:p>
        </p:txBody>
      </p:sp>
    </p:spTree>
    <p:extLst>
      <p:ext uri="{BB962C8B-B14F-4D97-AF65-F5344CB8AC3E}">
        <p14:creationId xmlns:p14="http://schemas.microsoft.com/office/powerpoint/2010/main" val="2545659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2045"/>
  <p:tag name="AS_OS" val="Microsoft Windows NT 6.1.7601 Service Pack 1"/>
  <p:tag name="AS_RELEASE_DATE" val="2011.04.04"/>
  <p:tag name="AS_VERSION" val="5.1.0.0"/>
  <p:tag name="AS_TITLE" val="Aspose.Slides for .NET"/>
</p:tagLst>
</file>

<file path=ppt/theme/theme1.xml><?xml version="1.0" encoding="utf-8"?>
<a:theme xmlns:a="http://schemas.openxmlformats.org/drawingml/2006/main" name="2_Office Theme">
  <a:themeElements>
    <a:clrScheme name="2_Office Them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2_Office Theme">
      <a:majorFont>
        <a:latin typeface="Times New Roman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Office Them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293</TotalTime>
  <Words>806</Words>
  <Application>Microsoft Office PowerPoint</Application>
  <PresentationFormat>On-screen Show (4:3)</PresentationFormat>
  <Paragraphs>110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2_Office Theme</vt:lpstr>
      <vt:lpstr>Custom Design</vt:lpstr>
      <vt:lpstr>1_Custom Design</vt:lpstr>
      <vt:lpstr>The EXERRT trial – “EXErcise to Regadenoson in Recovery Trial”: A phase 3b, open-label, parallel group, randomized, multicenter study to assess regadenoson administration following an inadequate exercise stress test as compared to regadenoson without exercise for myocardial perfusion imaging using a SPECT protocol </vt:lpstr>
      <vt:lpstr>BACKGROUND</vt:lpstr>
      <vt:lpstr>METHODS</vt:lpstr>
      <vt:lpstr>METHODS</vt:lpstr>
      <vt:lpstr>Primary Endpoint</vt:lpstr>
      <vt:lpstr>Heart to Background Ratios</vt:lpstr>
      <vt:lpstr>Clinically Significant Treatment-Emergent Cardiac Events</vt:lpstr>
      <vt:lpstr>CONCLUSIONS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Holly Auten</dc:creator>
  <cp:lastModifiedBy>Parr, Ed</cp:lastModifiedBy>
  <cp:revision>176</cp:revision>
  <dcterms:created xsi:type="dcterms:W3CDTF">2011-04-18T21:44:13Z</dcterms:created>
  <dcterms:modified xsi:type="dcterms:W3CDTF">2017-02-09T20:45:02Z</dcterms:modified>
</cp:coreProperties>
</file>