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316" r:id="rId1"/>
    <p:sldMasterId id="2147484459" r:id="rId2"/>
    <p:sldMasterId id="2147484471" r:id="rId3"/>
  </p:sldMasterIdLst>
  <p:handoutMasterIdLst>
    <p:handoutMasterId r:id="rId10"/>
  </p:handoutMasterIdLst>
  <p:sldIdLst>
    <p:sldId id="258" r:id="rId4"/>
    <p:sldId id="264" r:id="rId5"/>
    <p:sldId id="266" r:id="rId6"/>
    <p:sldId id="268" r:id="rId7"/>
    <p:sldId id="267" r:id="rId8"/>
    <p:sldId id="265" r:id="rId9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E5ECF3"/>
    <a:srgbClr val="C2D1E2"/>
    <a:srgbClr val="E9F2F5"/>
    <a:srgbClr val="F3CC75"/>
    <a:srgbClr val="EBAD21"/>
    <a:srgbClr val="FAEBC7"/>
    <a:srgbClr val="D2C79C"/>
    <a:srgbClr val="E7D8A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>
        <p:scale>
          <a:sx n="110" d="100"/>
          <a:sy n="110" d="100"/>
        </p:scale>
        <p:origin x="2280" y="1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2040" y="-8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ags" Target="tags/tag1.xml"/><Relationship Id="rId5" Type="http://schemas.openxmlformats.org/officeDocument/2006/relationships/slide" Target="slides/slide2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39" name="Date Placeholder 2"/>
          <p:cNvSpPr>
            <a:spLocks noGrp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ACAA2974-B8B3-4DFD-97D0-0F56117FC3FD}" type="datetimeFigureOut">
              <a:rPr lang="en-US" altLang="en-US"/>
              <a:pPr>
                <a:defRPr/>
              </a:pPr>
              <a:t>12/7/2018</a:t>
            </a:fld>
            <a:endParaRPr lang="en-US" altLang="en-US"/>
          </a:p>
        </p:txBody>
      </p:sp>
      <p:sp>
        <p:nvSpPr>
          <p:cNvPr id="14340" name="Footer Placeholder 3"/>
          <p:cNvSpPr>
            <a:spLocks noGrp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14341" name="Slide Number Placeholder 4"/>
          <p:cNvSpPr>
            <a:spLocks noGrp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500BB91-4637-4970-8DCF-898FDD5DBAA5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228461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500926-B983-4603-B78D-043346203126}" type="datetimeFigureOut">
              <a:rPr lang="en-US" altLang="en-US"/>
              <a:pPr>
                <a:defRPr/>
              </a:pPr>
              <a:t>12/7/2018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2D6EA2E-8BA2-43ED-AE8B-8619F5D5D2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9698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CE68E6-CF91-4716-9544-97C602D9A5E8}" type="datetimeFigureOut">
              <a:rPr lang="en-US" altLang="en-US"/>
              <a:pPr>
                <a:defRPr/>
              </a:pPr>
              <a:t>12/7/2018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DB62ED-51D9-4D1A-A777-8C21355B57E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4210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A552551-145A-4EAB-9093-0C8F2A0FFC2E}" type="datetimeFigureOut">
              <a:rPr lang="en-US" altLang="en-US"/>
              <a:pPr>
                <a:defRPr/>
              </a:pPr>
              <a:t>12/7/2018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DF15A-5F74-40CE-91D0-092263D1272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59208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98CFD5-3A61-4416-B6D6-C0900AD7C10C}" type="datetimeFigureOut">
              <a:rPr lang="en-US" altLang="en-US"/>
              <a:pPr>
                <a:defRPr/>
              </a:pPr>
              <a:t>12/7/2018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BBBCC-EA15-4047-91DB-7B4CA17C78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02171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05F8DD-2019-451B-A9A9-DF878D617477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9797D5-3D20-437B-9BE8-6525294495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8074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CCC040-FF0E-4440-AE51-6155E9A912FD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33F305-4E83-42DA-A096-AED281043B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5753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3741CE-4194-4D10-B421-247943E43988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E6B645-1023-4B67-A0F6-FEBC428291D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042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F81595-DFF9-49D0-BE82-E778861C72F4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7E94DC-F7D3-4F79-8237-EF611DD154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77835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BECF0-83DF-457F-AABF-46671E761E3D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4A501-0125-4E13-BA76-B03B550158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88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59399C-CBDB-46E0-AE49-FA900086ED6C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8B8C88-058B-4932-8EEA-54A2A060A1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422995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A56FDB-4FE7-414A-AE74-ED25010F4F8D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C895BD-7C3B-4245-92DC-1732D7CF1C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9290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6056B06-A335-40C1-89B8-1D6EBA52563A}" type="datetimeFigureOut">
              <a:rPr lang="en-US" altLang="en-US"/>
              <a:pPr>
                <a:defRPr/>
              </a:pPr>
              <a:t>12/7/2018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73251B-D0D3-4AD3-8B38-970CDD9B59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033326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3E535-FABF-4032-AD5F-006C6C19A84A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BE36A-9185-4BB8-8755-F96EA33217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035381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83E8C-9F4B-4A04-90F1-EBA2C495C2DB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1B8B64-8481-4FFA-96B1-2923160A3B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57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0BE671-F9A2-4D26-8967-F8DAF19AA4B2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A18F06-EF06-4875-90AA-EC7D1D01964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51082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BC06DD-3895-4FBC-8FE2-D2AFB70FBB85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0BB842-578E-4355-8F6E-FEF52B5516B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911763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A3F83-F954-42E1-9ECC-C013EB0835E7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3AB6BD-C193-4510-B3BD-21C229BEFCA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3408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B53AD7-51DF-4404-9804-16CE756646B9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6CD45-B1CC-47E3-A233-24509A4845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8414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0360B-DFFA-452F-B430-00E623291F0B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3EB736-9FA2-4492-8611-7C411B22C5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8578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B9679F7-635E-40C6-8580-83FA6D960780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1C2283-85F7-4631-B8A4-8A7C320263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73060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1A4A17-1C88-4D22-B1DE-B4260A7C1E21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2930B4-5CA3-48E1-B000-EBC3633F81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27323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9D23B-DE3E-462B-8A31-391EE3E36F8F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95B83-0445-436F-A0D0-F37862840A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26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8713F8-108A-41FF-898D-2D82DD910C21}" type="datetimeFigureOut">
              <a:rPr lang="en-US" altLang="en-US"/>
              <a:pPr>
                <a:defRPr/>
              </a:pPr>
              <a:t>12/7/2018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D706ED-E199-4B13-AC5E-044C30DB6B9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775240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A92729-E1BC-4600-B40B-D02E5394AF88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8E4BC7-BF84-48B7-8DA4-3F69E5E2F5E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467279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0157FA-589A-47FD-B048-E889BC47FE34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26BDC9-FF88-478C-A626-FE42A55033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01002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B7BDF-8624-4D54-BBED-CDEA6E71656E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80B1DF-5490-4D08-835C-DBBAD046AE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821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83B96-FDB0-485C-9D2F-D2AF25CF35A5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55454D-E06F-462D-B3D6-01EA053488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123817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B369F3-4DCB-4BA5-8CAF-F36C85987903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621323-2D76-423A-8E4A-E4BBF240CD9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08887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B28F7E-AE42-40C5-A706-3971190238A9}" type="datetimeFigureOut">
              <a:rPr lang="en-US" altLang="en-US"/>
              <a:pPr>
                <a:defRPr/>
              </a:pPr>
              <a:t>12/7/2018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07BF3D-17F2-4CB9-A9E4-96749444217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94103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DB359E-19EF-4F07-9356-99886EE4144C}" type="datetimeFigureOut">
              <a:rPr lang="en-US" altLang="en-US"/>
              <a:pPr>
                <a:defRPr/>
              </a:pPr>
              <a:t>12/7/2018</a:t>
            </a:fld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4AA2A8-C8A1-4DA3-9DE0-5A357E3DC29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282730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B9B600-FFF0-4F56-AB5A-A6B99E22E3E4}" type="datetimeFigureOut">
              <a:rPr lang="en-US" altLang="en-US"/>
              <a:pPr>
                <a:defRPr/>
              </a:pPr>
              <a:t>12/7/2018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C07130-DE73-4706-8EF2-9584D442758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05022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B09B1-0483-4E75-A96E-8308B7D5BCC9}" type="datetimeFigureOut">
              <a:rPr lang="en-US" altLang="en-US"/>
              <a:pPr>
                <a:defRPr/>
              </a:pPr>
              <a:t>12/7/2018</a:t>
            </a:fld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2ED452-7DEA-48DB-81A8-2DE0794F84A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36604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B4326-4EDE-45E5-8420-399F8AB93472}" type="datetimeFigureOut">
              <a:rPr lang="en-US" altLang="en-US"/>
              <a:pPr>
                <a:defRPr/>
              </a:pPr>
              <a:t>12/7/2018</a:t>
            </a:fld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FE2C2-AE53-47A3-B4B7-BEAF0DF88EE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663763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3D0AD7-1166-4719-B671-1DA1975660B8}" type="datetimeFigureOut">
              <a:rPr lang="en-US" altLang="en-US"/>
              <a:pPr>
                <a:defRPr/>
              </a:pPr>
              <a:t>12/7/2018</a:t>
            </a:fld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E65496-A7E0-4B5B-93F7-20CB56ACA56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136609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Date Placeholder 3"/>
          <p:cNvSpPr txBox="1">
            <a:spLocks/>
          </p:cNvSpPr>
          <p:nvPr userDrawn="1"/>
        </p:nvSpPr>
        <p:spPr bwMode="auto">
          <a:xfrm>
            <a:off x="1905000" y="640080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pPr eaLnBrk="1" hangingPunct="1">
              <a:defRPr/>
            </a:pPr>
            <a:endParaRPr lang="en-US" altLang="en-US" sz="1200" smtClean="0">
              <a:solidFill>
                <a:srgbClr val="898989"/>
              </a:solidFill>
            </a:endParaRPr>
          </a:p>
        </p:txBody>
      </p:sp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3077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050FC6B7-CD98-4CFF-824B-6F2461379FC2}" type="datetimeFigureOut">
              <a:rPr lang="en-US" altLang="en-US"/>
              <a:pPr>
                <a:defRPr/>
              </a:pPr>
              <a:t>12/7/2018</a:t>
            </a:fld>
            <a:endParaRPr lang="en-US" altLang="en-US"/>
          </a:p>
        </p:txBody>
      </p:sp>
      <p:sp>
        <p:nvSpPr>
          <p:cNvPr id="3078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734B7A24-3368-4EAE-A399-A836B169688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72" r:id="rId1"/>
    <p:sldLayoutId id="2147484473" r:id="rId2"/>
    <p:sldLayoutId id="2147484474" r:id="rId3"/>
    <p:sldLayoutId id="2147484475" r:id="rId4"/>
    <p:sldLayoutId id="2147484476" r:id="rId5"/>
    <p:sldLayoutId id="2147484477" r:id="rId6"/>
    <p:sldLayoutId id="2147484478" r:id="rId7"/>
    <p:sldLayoutId id="2147484479" r:id="rId8"/>
    <p:sldLayoutId id="2147484480" r:id="rId9"/>
    <p:sldLayoutId id="2147484481" r:id="rId10"/>
    <p:sldLayoutId id="2147484482" r:id="rId11"/>
    <p:sldLayoutId id="2147484483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Times New Roman" pitchFamily="18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8AC2F23-DA1F-490E-B89F-716E3A9C71BD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465F597-4073-4F80-81F2-F1BA18806A3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84" r:id="rId1"/>
    <p:sldLayoutId id="2147484485" r:id="rId2"/>
    <p:sldLayoutId id="2147484486" r:id="rId3"/>
    <p:sldLayoutId id="2147484487" r:id="rId4"/>
    <p:sldLayoutId id="2147484488" r:id="rId5"/>
    <p:sldLayoutId id="2147484489" r:id="rId6"/>
    <p:sldLayoutId id="2147484490" r:id="rId7"/>
    <p:sldLayoutId id="2147484491" r:id="rId8"/>
    <p:sldLayoutId id="2147484492" r:id="rId9"/>
    <p:sldLayoutId id="2147484493" r:id="rId10"/>
    <p:sldLayoutId id="2147484494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EE7EC3-1DAC-4B8C-BBC4-4417CBD42DDB}" type="datetimeFigureOut">
              <a:rPr lang="en-US"/>
              <a:pPr>
                <a:defRPr/>
              </a:pPr>
              <a:t>12/7/2018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3CEFFC1-DE4F-4407-9990-9DEEC7E8FB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95" r:id="rId1"/>
    <p:sldLayoutId id="2147484496" r:id="rId2"/>
    <p:sldLayoutId id="2147484497" r:id="rId3"/>
    <p:sldLayoutId id="2147484498" r:id="rId4"/>
    <p:sldLayoutId id="2147484499" r:id="rId5"/>
    <p:sldLayoutId id="2147484500" r:id="rId6"/>
    <p:sldLayoutId id="2147484501" r:id="rId7"/>
    <p:sldLayoutId id="2147484502" r:id="rId8"/>
    <p:sldLayoutId id="2147484503" r:id="rId9"/>
    <p:sldLayoutId id="2147484504" r:id="rId10"/>
    <p:sldLayoutId id="2147484505" r:id="rId11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tif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tif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029200" y="4267200"/>
            <a:ext cx="2808537" cy="1600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224277" y="4267200"/>
            <a:ext cx="1981200" cy="16002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</a:t>
            </a:r>
            <a:r>
              <a:rPr lang="en-US" sz="1400" b="1" dirty="0" smtClean="0">
                <a:solidFill>
                  <a:srgbClr val="FF0000"/>
                </a:solidFill>
                <a:latin typeface="Arial Narrow" panose="020B0606020202030204" pitchFamily="34" charset="0"/>
              </a:rPr>
              <a:t>Cardiology   |   </a:t>
            </a: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Official Journal of the American Society of Nuclear Cardiology</a:t>
            </a:r>
          </a:p>
        </p:txBody>
      </p:sp>
      <p:sp>
        <p:nvSpPr>
          <p:cNvPr id="4102" name="Title 1"/>
          <p:cNvSpPr>
            <a:spLocks noGrp="1"/>
          </p:cNvSpPr>
          <p:nvPr>
            <p:ph type="ctrTitle"/>
          </p:nvPr>
        </p:nvSpPr>
        <p:spPr>
          <a:xfrm>
            <a:off x="609600" y="1219201"/>
            <a:ext cx="7772400" cy="1143000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pPr marL="342900" indent="-342900"/>
            <a:r>
              <a:rPr lang="en-US" altLang="en-US" sz="2400" b="1" dirty="0" smtClean="0"/>
              <a:t>Glucagon-like </a:t>
            </a:r>
            <a:r>
              <a:rPr lang="en-US" altLang="en-US" sz="2400" b="1" dirty="0"/>
              <a:t>peptide-1 receptor expression after myocardial </a:t>
            </a:r>
            <a:r>
              <a:rPr lang="en-US" altLang="en-US" sz="2400" b="1" dirty="0" smtClean="0"/>
              <a:t>infarction: Imaging </a:t>
            </a:r>
            <a:r>
              <a:rPr lang="en-US" altLang="en-US" sz="2400" b="1" dirty="0"/>
              <a:t>study using </a:t>
            </a:r>
            <a:r>
              <a:rPr lang="en-US" altLang="en-US" sz="2400" b="1" baseline="30000" dirty="0" smtClean="0"/>
              <a:t>68</a:t>
            </a:r>
            <a:r>
              <a:rPr lang="en-US" altLang="en-US" sz="2400" b="1" dirty="0" smtClean="0"/>
              <a:t>Ga-NODAGA-exendin-4 </a:t>
            </a:r>
            <a:r>
              <a:rPr lang="en-US" altLang="en-US" sz="2400" b="1" dirty="0"/>
              <a:t>positron emission </a:t>
            </a:r>
            <a:r>
              <a:rPr lang="en-US" altLang="en-US" sz="2400" b="1" dirty="0" smtClean="0"/>
              <a:t>tomography</a:t>
            </a:r>
            <a:endParaRPr lang="en-US" altLang="en-US" sz="5400" b="1" dirty="0" smtClean="0"/>
          </a:p>
        </p:txBody>
      </p:sp>
      <p:sp>
        <p:nvSpPr>
          <p:cNvPr id="4103" name="Subtitle 3"/>
          <p:cNvSpPr>
            <a:spLocks noGrp="1"/>
          </p:cNvSpPr>
          <p:nvPr>
            <p:ph type="subTitle" idx="1"/>
          </p:nvPr>
        </p:nvSpPr>
        <p:spPr>
          <a:xfrm>
            <a:off x="914400" y="2514599"/>
            <a:ext cx="7162800" cy="1524001"/>
          </a:xfrm>
          <a:ln>
            <a:solidFill>
              <a:schemeClr val="tx1"/>
            </a:solidFill>
            <a:miter lim="800000"/>
            <a:headEnd/>
            <a:tailEnd/>
          </a:ln>
        </p:spPr>
        <p:txBody>
          <a:bodyPr/>
          <a:lstStyle/>
          <a:p>
            <a:r>
              <a:rPr lang="en-US" sz="1100" dirty="0" smtClean="0"/>
              <a:t>Mia </a:t>
            </a:r>
            <a:r>
              <a:rPr lang="en-US" sz="1100" dirty="0"/>
              <a:t>Ståhle, </a:t>
            </a:r>
            <a:r>
              <a:rPr lang="en-US" sz="1100" dirty="0" err="1" smtClean="0"/>
              <a:t>MSc,</a:t>
            </a:r>
            <a:r>
              <a:rPr lang="en-US" sz="1100" baseline="30000" dirty="0" err="1" smtClean="0"/>
              <a:t>a</a:t>
            </a:r>
            <a:r>
              <a:rPr lang="en-US" sz="1100" dirty="0" smtClean="0"/>
              <a:t> </a:t>
            </a:r>
            <a:r>
              <a:rPr lang="en-US" sz="1100" dirty="0"/>
              <a:t>Ville </a:t>
            </a:r>
            <a:r>
              <a:rPr lang="en-US" sz="1100" dirty="0" err="1"/>
              <a:t>Kytö</a:t>
            </a:r>
            <a:r>
              <a:rPr lang="en-US" sz="1100" dirty="0"/>
              <a:t>, MD, </a:t>
            </a:r>
            <a:r>
              <a:rPr lang="en-US" sz="1100" dirty="0" err="1" smtClean="0"/>
              <a:t>PhD,</a:t>
            </a:r>
            <a:r>
              <a:rPr lang="en-US" sz="1100" baseline="30000" dirty="0" err="1" smtClean="0"/>
              <a:t>b</a:t>
            </a:r>
            <a:r>
              <a:rPr lang="en-US" sz="1100" baseline="30000" dirty="0" err="1" smtClean="0"/>
              <a:t>,c</a:t>
            </a:r>
            <a:r>
              <a:rPr lang="en-US" sz="1100" dirty="0" smtClean="0"/>
              <a:t> </a:t>
            </a:r>
            <a:r>
              <a:rPr lang="en-US" sz="1100" dirty="0"/>
              <a:t>Max </a:t>
            </a:r>
            <a:r>
              <a:rPr lang="en-US" sz="1100" dirty="0" err="1"/>
              <a:t>Kiugel</a:t>
            </a:r>
            <a:r>
              <a:rPr lang="en-US" sz="1100" dirty="0"/>
              <a:t>, </a:t>
            </a:r>
            <a:r>
              <a:rPr lang="en-US" sz="1100" dirty="0" err="1" smtClean="0"/>
              <a:t>MSc,</a:t>
            </a:r>
            <a:r>
              <a:rPr lang="en-US" sz="1100" baseline="30000" dirty="0" err="1" smtClean="0"/>
              <a:t>a</a:t>
            </a:r>
            <a:r>
              <a:rPr lang="en-US" sz="1100" dirty="0" smtClean="0"/>
              <a:t> </a:t>
            </a:r>
            <a:r>
              <a:rPr lang="en-US" sz="1100" dirty="0"/>
              <a:t>Heidi </a:t>
            </a:r>
            <a:r>
              <a:rPr lang="en-US" sz="1100" dirty="0" err="1"/>
              <a:t>Liljenbäck</a:t>
            </a:r>
            <a:r>
              <a:rPr lang="en-US" sz="1100" dirty="0"/>
              <a:t>, </a:t>
            </a:r>
            <a:r>
              <a:rPr lang="en-US" sz="1100" dirty="0" err="1" smtClean="0"/>
              <a:t>MSc,</a:t>
            </a:r>
            <a:r>
              <a:rPr lang="en-US" sz="1100" baseline="30000" dirty="0" err="1" smtClean="0"/>
              <a:t>a</a:t>
            </a:r>
            <a:r>
              <a:rPr lang="en-US" sz="1100" baseline="30000" dirty="0" err="1" smtClean="0"/>
              <a:t>,d</a:t>
            </a:r>
            <a:r>
              <a:rPr lang="en-US" sz="1100" dirty="0" smtClean="0"/>
              <a:t> </a:t>
            </a:r>
            <a:r>
              <a:rPr lang="en-US" sz="1100" dirty="0"/>
              <a:t>Olli </a:t>
            </a:r>
            <a:r>
              <a:rPr lang="en-US" sz="1100" dirty="0" err="1"/>
              <a:t>Metsälä</a:t>
            </a:r>
            <a:r>
              <a:rPr lang="en-US" sz="1100" dirty="0"/>
              <a:t>, </a:t>
            </a:r>
            <a:r>
              <a:rPr lang="en-US" sz="1100" dirty="0" err="1" smtClean="0"/>
              <a:t>MSc,</a:t>
            </a:r>
            <a:r>
              <a:rPr lang="en-US" sz="1100" baseline="30000" dirty="0" err="1" smtClean="0"/>
              <a:t>a</a:t>
            </a:r>
            <a:r>
              <a:rPr lang="en-US" sz="1100" dirty="0" smtClean="0"/>
              <a:t> </a:t>
            </a:r>
            <a:r>
              <a:rPr lang="en-US" sz="1100" dirty="0" err="1"/>
              <a:t>Meeri</a:t>
            </a:r>
            <a:r>
              <a:rPr lang="en-US" sz="1100" dirty="0"/>
              <a:t> </a:t>
            </a:r>
            <a:r>
              <a:rPr lang="en-US" sz="1100" dirty="0" err="1"/>
              <a:t>Käkelä</a:t>
            </a:r>
            <a:r>
              <a:rPr lang="en-US" sz="1100" dirty="0"/>
              <a:t>, </a:t>
            </a:r>
            <a:r>
              <a:rPr lang="en-US" sz="1100" dirty="0" err="1" smtClean="0"/>
              <a:t>MSc,</a:t>
            </a:r>
            <a:r>
              <a:rPr lang="en-US" sz="1100" baseline="30000" dirty="0" err="1" smtClean="0"/>
              <a:t>a</a:t>
            </a:r>
            <a:r>
              <a:rPr lang="en-US" sz="1100" dirty="0" smtClean="0"/>
              <a:t> </a:t>
            </a:r>
            <a:r>
              <a:rPr lang="en-US" sz="1100" dirty="0"/>
              <a:t>Xiang-Guo Li, </a:t>
            </a:r>
            <a:r>
              <a:rPr lang="en-US" sz="1100" dirty="0" err="1" smtClean="0"/>
              <a:t>PhD,</a:t>
            </a:r>
            <a:r>
              <a:rPr lang="en-US" sz="1100" baseline="30000" dirty="0" err="1" smtClean="0"/>
              <a:t>a</a:t>
            </a:r>
            <a:r>
              <a:rPr lang="en-US" sz="1100" baseline="30000" dirty="0" err="1" smtClean="0"/>
              <a:t>,e</a:t>
            </a:r>
            <a:r>
              <a:rPr lang="en-US" sz="1100" dirty="0" smtClean="0"/>
              <a:t> </a:t>
            </a:r>
            <a:r>
              <a:rPr lang="en-US" sz="1100" dirty="0" err="1"/>
              <a:t>Vesa</a:t>
            </a:r>
            <a:r>
              <a:rPr lang="en-US" sz="1100" dirty="0"/>
              <a:t> </a:t>
            </a:r>
            <a:r>
              <a:rPr lang="en-US" sz="1100" dirty="0" err="1"/>
              <a:t>Oikonen</a:t>
            </a:r>
            <a:r>
              <a:rPr lang="en-US" sz="1100" dirty="0"/>
              <a:t>, </a:t>
            </a:r>
            <a:r>
              <a:rPr lang="en-US" sz="1100" dirty="0" err="1" smtClean="0"/>
              <a:t>MSc,</a:t>
            </a:r>
            <a:r>
              <a:rPr lang="en-US" sz="1100" baseline="30000" dirty="0" err="1" smtClean="0"/>
              <a:t>a</a:t>
            </a:r>
            <a:r>
              <a:rPr lang="en-US" sz="1100" dirty="0" smtClean="0"/>
              <a:t> </a:t>
            </a:r>
            <a:r>
              <a:rPr lang="en-US" sz="1100" dirty="0" err="1"/>
              <a:t>Pekka</a:t>
            </a:r>
            <a:r>
              <a:rPr lang="en-US" sz="1100" dirty="0"/>
              <a:t> </a:t>
            </a:r>
            <a:r>
              <a:rPr lang="en-US" sz="1100" dirty="0" err="1"/>
              <a:t>Saukko</a:t>
            </a:r>
            <a:r>
              <a:rPr lang="en-US" sz="1100" dirty="0"/>
              <a:t>, MD, </a:t>
            </a:r>
            <a:r>
              <a:rPr lang="en-US" sz="1100" dirty="0" err="1" smtClean="0"/>
              <a:t>PhD,</a:t>
            </a:r>
            <a:r>
              <a:rPr lang="en-US" sz="1100" baseline="30000" dirty="0" err="1" smtClean="0"/>
              <a:t>f</a:t>
            </a:r>
            <a:r>
              <a:rPr lang="en-US" sz="1100" dirty="0" smtClean="0"/>
              <a:t> </a:t>
            </a:r>
            <a:r>
              <a:rPr lang="en-US" sz="1100" dirty="0" err="1"/>
              <a:t>Pirjo</a:t>
            </a:r>
            <a:r>
              <a:rPr lang="en-US" sz="1100" dirty="0"/>
              <a:t> </a:t>
            </a:r>
            <a:r>
              <a:rPr lang="en-US" sz="1100" dirty="0" err="1"/>
              <a:t>Nuutila</a:t>
            </a:r>
            <a:r>
              <a:rPr lang="en-US" sz="1100" dirty="0"/>
              <a:t>, MD, </a:t>
            </a:r>
            <a:r>
              <a:rPr lang="en-US" sz="1100" dirty="0" err="1" smtClean="0"/>
              <a:t>PhD,</a:t>
            </a:r>
            <a:r>
              <a:rPr lang="en-US" sz="1100" baseline="30000" dirty="0" err="1" smtClean="0"/>
              <a:t>a</a:t>
            </a:r>
            <a:r>
              <a:rPr lang="en-US" sz="1100" baseline="30000" dirty="0" err="1" smtClean="0"/>
              <a:t>,g,h</a:t>
            </a:r>
            <a:r>
              <a:rPr lang="en-US" sz="1100" dirty="0" smtClean="0"/>
              <a:t> </a:t>
            </a:r>
            <a:r>
              <a:rPr lang="en-US" sz="1100" dirty="0" err="1"/>
              <a:t>Juhani</a:t>
            </a:r>
            <a:r>
              <a:rPr lang="en-US" sz="1100" dirty="0"/>
              <a:t> </a:t>
            </a:r>
            <a:r>
              <a:rPr lang="en-US" sz="1100" dirty="0" err="1"/>
              <a:t>Knuuti</a:t>
            </a:r>
            <a:r>
              <a:rPr lang="en-US" sz="1100" dirty="0"/>
              <a:t>, </a:t>
            </a:r>
            <a:r>
              <a:rPr lang="en-US" sz="1100" dirty="0" err="1" smtClean="0"/>
              <a:t>MD,PhD,</a:t>
            </a:r>
            <a:r>
              <a:rPr lang="en-US" sz="1100" baseline="30000" dirty="0" err="1" smtClean="0"/>
              <a:t>a,h</a:t>
            </a:r>
            <a:r>
              <a:rPr lang="en-US" sz="1100" dirty="0" smtClean="0"/>
              <a:t> </a:t>
            </a:r>
            <a:r>
              <a:rPr lang="en-US" sz="1100" dirty="0"/>
              <a:t>Anne </a:t>
            </a:r>
            <a:r>
              <a:rPr lang="en-US" sz="1100" dirty="0" err="1"/>
              <a:t>Roivainen</a:t>
            </a:r>
            <a:r>
              <a:rPr lang="en-US" sz="1100" dirty="0"/>
              <a:t>, </a:t>
            </a:r>
            <a:r>
              <a:rPr lang="en-US" sz="1100" dirty="0" err="1" smtClean="0"/>
              <a:t>PhD,</a:t>
            </a:r>
            <a:r>
              <a:rPr lang="en-US" sz="1100" baseline="30000" dirty="0" err="1" smtClean="0"/>
              <a:t>a</a:t>
            </a:r>
            <a:r>
              <a:rPr lang="en-US" sz="1100" baseline="30000" dirty="0" err="1" smtClean="0"/>
              <a:t>,d</a:t>
            </a:r>
            <a:r>
              <a:rPr lang="en-US" sz="1100" dirty="0" smtClean="0"/>
              <a:t> and Antti </a:t>
            </a:r>
            <a:r>
              <a:rPr lang="en-US" sz="1100" dirty="0" err="1"/>
              <a:t>Saraste</a:t>
            </a:r>
            <a:r>
              <a:rPr lang="en-US" sz="1100" dirty="0"/>
              <a:t>, MD, </a:t>
            </a:r>
            <a:r>
              <a:rPr lang="en-US" sz="1100" dirty="0" err="1" smtClean="0"/>
              <a:t>PhD,</a:t>
            </a:r>
            <a:r>
              <a:rPr lang="en-US" sz="1100" baseline="30000" dirty="0" err="1" smtClean="0"/>
              <a:t>a</a:t>
            </a:r>
            <a:r>
              <a:rPr lang="en-US" sz="1100" baseline="30000" dirty="0" err="1" smtClean="0"/>
              <a:t>,b,h</a:t>
            </a:r>
            <a:endParaRPr lang="fi-FI" sz="1100" dirty="0"/>
          </a:p>
          <a:p>
            <a:endParaRPr lang="en-US" sz="1000" b="1" i="1" baseline="30000" dirty="0" smtClean="0"/>
          </a:p>
          <a:p>
            <a:r>
              <a:rPr lang="en-US" sz="1000" b="1" i="1" baseline="30000" dirty="0"/>
              <a:t> </a:t>
            </a:r>
            <a:r>
              <a:rPr lang="en-US" sz="1000" i="1" baseline="30000" dirty="0" err="1"/>
              <a:t>a</a:t>
            </a:r>
            <a:r>
              <a:rPr lang="en-US" sz="1000" i="1" dirty="0" err="1" smtClean="0"/>
              <a:t>Turku</a:t>
            </a:r>
            <a:r>
              <a:rPr lang="en-US" sz="1000" i="1" dirty="0" smtClean="0"/>
              <a:t> </a:t>
            </a:r>
            <a:r>
              <a:rPr lang="en-US" sz="1000" i="1" dirty="0"/>
              <a:t>PET Centre, University of Turku, Turku, Finland; </a:t>
            </a:r>
            <a:r>
              <a:rPr lang="en-US" sz="1000" i="1" baseline="30000" dirty="0" err="1"/>
              <a:t>b</a:t>
            </a:r>
            <a:r>
              <a:rPr lang="en-US" sz="1000" i="1" dirty="0" err="1" smtClean="0"/>
              <a:t>Heart</a:t>
            </a:r>
            <a:r>
              <a:rPr lang="en-US" sz="1000" i="1" dirty="0" smtClean="0"/>
              <a:t> </a:t>
            </a:r>
            <a:r>
              <a:rPr lang="en-US" sz="1000" i="1" dirty="0"/>
              <a:t>Center, Turku University Hospital, Turku, Finland; </a:t>
            </a:r>
            <a:r>
              <a:rPr lang="en-US" sz="1000" i="1" baseline="30000" dirty="0" err="1"/>
              <a:t>c</a:t>
            </a:r>
            <a:r>
              <a:rPr lang="en-US" sz="1000" i="1" dirty="0" err="1" smtClean="0"/>
              <a:t>Research</a:t>
            </a:r>
            <a:r>
              <a:rPr lang="en-US" sz="1000" i="1" dirty="0" smtClean="0"/>
              <a:t> </a:t>
            </a:r>
            <a:r>
              <a:rPr lang="en-US" sz="1000" i="1" dirty="0"/>
              <a:t>Centre of Applied and Preventive Cardiovascular Medicine, University of Turku, Turku, Finland, </a:t>
            </a:r>
            <a:r>
              <a:rPr lang="en-US" sz="1000" i="1" baseline="30000" dirty="0" err="1"/>
              <a:t>d</a:t>
            </a:r>
            <a:r>
              <a:rPr lang="en-US" sz="1000" i="1" dirty="0" err="1" smtClean="0"/>
              <a:t>Turku</a:t>
            </a:r>
            <a:r>
              <a:rPr lang="en-US" sz="1000" i="1" dirty="0" smtClean="0"/>
              <a:t> </a:t>
            </a:r>
            <a:r>
              <a:rPr lang="en-US" sz="1000" i="1" dirty="0"/>
              <a:t>Center for Disease Modeling, University of Turku, Turku, Finland; </a:t>
            </a:r>
            <a:r>
              <a:rPr lang="en-US" sz="1000" i="1" baseline="30000" dirty="0" err="1"/>
              <a:t>e</a:t>
            </a:r>
            <a:r>
              <a:rPr lang="en-US" sz="1000" i="1" dirty="0" err="1" smtClean="0"/>
              <a:t>Turku</a:t>
            </a:r>
            <a:r>
              <a:rPr lang="en-US" sz="1000" i="1" dirty="0" smtClean="0"/>
              <a:t> </a:t>
            </a:r>
            <a:r>
              <a:rPr lang="en-US" sz="1000" i="1" dirty="0"/>
              <a:t>PET Centre, </a:t>
            </a:r>
            <a:r>
              <a:rPr lang="en-US" sz="1000" i="1" dirty="0" err="1"/>
              <a:t>Åbo</a:t>
            </a:r>
            <a:r>
              <a:rPr lang="en-US" sz="1000" i="1" dirty="0"/>
              <a:t> </a:t>
            </a:r>
            <a:r>
              <a:rPr lang="en-US" sz="1000" i="1" dirty="0" err="1"/>
              <a:t>Akademi</a:t>
            </a:r>
            <a:r>
              <a:rPr lang="en-US" sz="1000" i="1" dirty="0"/>
              <a:t> University, Turku, Finland; </a:t>
            </a:r>
            <a:r>
              <a:rPr lang="en-US" sz="1000" i="1" baseline="30000" dirty="0" err="1"/>
              <a:t>f</a:t>
            </a:r>
            <a:r>
              <a:rPr lang="en-US" sz="1000" i="1" dirty="0" err="1" smtClean="0"/>
              <a:t>Department</a:t>
            </a:r>
            <a:r>
              <a:rPr lang="en-US" sz="1000" i="1" dirty="0" smtClean="0"/>
              <a:t> </a:t>
            </a:r>
            <a:r>
              <a:rPr lang="en-US" sz="1000" i="1" dirty="0"/>
              <a:t>of Pathology and Forensic Medicine, University of Turku, Turku, Finland; </a:t>
            </a:r>
            <a:r>
              <a:rPr lang="en-US" sz="1000" i="1" baseline="30000" dirty="0" err="1"/>
              <a:t>g</a:t>
            </a:r>
            <a:r>
              <a:rPr lang="en-US" sz="1000" i="1" dirty="0" err="1" smtClean="0"/>
              <a:t>Department</a:t>
            </a:r>
            <a:r>
              <a:rPr lang="en-US" sz="1000" i="1" dirty="0" smtClean="0"/>
              <a:t> </a:t>
            </a:r>
            <a:r>
              <a:rPr lang="en-US" sz="1000" i="1" dirty="0"/>
              <a:t>of Endocrinology, Turku University Hospital, Turku, </a:t>
            </a:r>
            <a:r>
              <a:rPr lang="en-US" sz="1000" i="1" dirty="0" smtClean="0"/>
              <a:t>Finland; </a:t>
            </a:r>
            <a:r>
              <a:rPr lang="en-US" sz="1000" i="1" baseline="30000" dirty="0" err="1"/>
              <a:t>h</a:t>
            </a:r>
            <a:r>
              <a:rPr lang="en-US" sz="1000" i="1" dirty="0" err="1" smtClean="0"/>
              <a:t>Turku</a:t>
            </a:r>
            <a:r>
              <a:rPr lang="en-US" sz="1000" i="1" dirty="0" smtClean="0"/>
              <a:t> </a:t>
            </a:r>
            <a:r>
              <a:rPr lang="en-US" sz="1000" i="1" dirty="0"/>
              <a:t>PET Centre, Turku University Hospital, Turku, </a:t>
            </a:r>
            <a:r>
              <a:rPr lang="en-US" sz="1000" i="1" dirty="0" smtClean="0"/>
              <a:t>Finland</a:t>
            </a:r>
            <a:endParaRPr lang="en-US" altLang="en-US" sz="1100" i="1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1026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7299" y="4716521"/>
            <a:ext cx="2732337" cy="693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Kuva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3696" y="4320537"/>
            <a:ext cx="1155704" cy="148590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/>
              <a:t>BACKGROUND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None/>
            </a:pPr>
            <a:r>
              <a:rPr lang="en-US" altLang="en-US" sz="2400" dirty="0"/>
              <a:t>1</a:t>
            </a:r>
            <a:r>
              <a:rPr lang="en-US" altLang="en-US" sz="2400" dirty="0" smtClean="0"/>
              <a:t>- </a:t>
            </a:r>
            <a:r>
              <a:rPr lang="en-US" sz="2400" dirty="0" smtClean="0"/>
              <a:t>Activation of glucagon-like peptide-1 receptor (GLP-1R) signaling protects against cardiac dysfunction and remodeling after myocardial infarction (MI)</a:t>
            </a:r>
            <a:endParaRPr lang="en-US" altLang="en-US" sz="2400" dirty="0" smtClean="0"/>
          </a:p>
          <a:p>
            <a:pPr marL="0" indent="0">
              <a:buNone/>
            </a:pPr>
            <a:r>
              <a:rPr lang="en-US" altLang="en-US" sz="2400" dirty="0"/>
              <a:t>2</a:t>
            </a:r>
            <a:r>
              <a:rPr lang="en-US" altLang="en-US" sz="2400" dirty="0" smtClean="0"/>
              <a:t>- </a:t>
            </a:r>
            <a:r>
              <a:rPr lang="en-US" altLang="en-US" sz="2400" dirty="0"/>
              <a:t>P</a:t>
            </a:r>
            <a:r>
              <a:rPr lang="en-US" altLang="en-US" sz="2400" dirty="0" smtClean="0"/>
              <a:t>ositron emission tomography (PET) tracer, </a:t>
            </a:r>
            <a:r>
              <a:rPr lang="en-US" altLang="en-US" sz="2400" baseline="30000" dirty="0" smtClean="0"/>
              <a:t>68</a:t>
            </a:r>
            <a:r>
              <a:rPr lang="en-US" altLang="en-US" sz="2400" dirty="0" smtClean="0"/>
              <a:t>Ga-NODAGA-exendin-4 is a GLP-1R agonist evaluated for imaging of pancreatic beta cells in rats</a:t>
            </a:r>
          </a:p>
          <a:p>
            <a:pPr marL="0" indent="0">
              <a:buNone/>
            </a:pPr>
            <a:r>
              <a:rPr lang="en-US" altLang="en-US" sz="2400" dirty="0"/>
              <a:t>3</a:t>
            </a:r>
            <a:r>
              <a:rPr lang="en-US" altLang="en-US" sz="2400" dirty="0" smtClean="0"/>
              <a:t>- </a:t>
            </a:r>
            <a:r>
              <a:rPr lang="en-US" sz="2400" dirty="0" smtClean="0"/>
              <a:t>We investigated whether </a:t>
            </a:r>
            <a:r>
              <a:rPr lang="en-US" sz="2400" baseline="30000" dirty="0" smtClean="0"/>
              <a:t>68</a:t>
            </a:r>
            <a:r>
              <a:rPr lang="en-US" sz="2400" dirty="0" smtClean="0"/>
              <a:t>Ga-NODAGA-exendin-4 PET/computed tomography (CT) imaging can detect up-regulation of GLP-1R expression </a:t>
            </a:r>
            <a:r>
              <a:rPr lang="en-US" sz="2400" dirty="0"/>
              <a:t>and whether tracer uptake is associated with histological markers of myocardial </a:t>
            </a:r>
            <a:r>
              <a:rPr lang="en-US" sz="2400" dirty="0" smtClean="0"/>
              <a:t>repair in the rat heart after MI</a:t>
            </a:r>
            <a:endParaRPr lang="en-US" altLang="en-US" sz="24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/>
              <a:t>METHODS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371600"/>
            <a:ext cx="8305800" cy="4685876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800" dirty="0"/>
              <a:t>Study </a:t>
            </a:r>
            <a:r>
              <a:rPr lang="en-US" altLang="en-US" sz="2800" dirty="0" smtClean="0"/>
              <a:t>type: </a:t>
            </a:r>
            <a:r>
              <a:rPr lang="en-US" altLang="en-US" sz="2400" dirty="0" smtClean="0"/>
              <a:t>Experimental</a:t>
            </a:r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800" dirty="0" smtClean="0"/>
              <a:t>Study subjects: </a:t>
            </a:r>
            <a:r>
              <a:rPr lang="en-US" altLang="en-US" sz="2400" dirty="0" smtClean="0"/>
              <a:t>Rats with permanent coronary ligation or sham-operation</a:t>
            </a:r>
            <a:endParaRPr lang="en-US" altLang="en-US" sz="2800" dirty="0" smtClean="0"/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800" dirty="0" smtClean="0"/>
              <a:t>Study </a:t>
            </a:r>
            <a:r>
              <a:rPr lang="en-US" altLang="en-US" sz="2800" dirty="0"/>
              <a:t>endpoints:</a:t>
            </a:r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2400" dirty="0"/>
              <a:t>Primary end point(s</a:t>
            </a:r>
            <a:r>
              <a:rPr lang="en-US" altLang="en-US" sz="2400" dirty="0" smtClean="0"/>
              <a:t>): </a:t>
            </a:r>
            <a:r>
              <a:rPr lang="en-US" altLang="en-US" sz="2400" baseline="30000" dirty="0" smtClean="0"/>
              <a:t>68</a:t>
            </a:r>
            <a:r>
              <a:rPr lang="en-US" altLang="en-US" sz="2400" dirty="0" smtClean="0"/>
              <a:t>Ga-NODAGA-exendin-4 uptake in the heart 3 days, 1 week and 12 weeks after myocardial infarction or sham-operation</a:t>
            </a:r>
            <a:endParaRPr lang="en-US" altLang="en-US" sz="2400" dirty="0"/>
          </a:p>
          <a:p>
            <a:pPr marL="914400" lvl="1" indent="-514350">
              <a:buFont typeface="Times New Roman" pitchFamily="18" charset="0"/>
              <a:buAutoNum type="alphaUcPeriod"/>
            </a:pPr>
            <a:r>
              <a:rPr lang="en-US" altLang="en-US" sz="2400" dirty="0"/>
              <a:t>Secondary end point(s</a:t>
            </a:r>
            <a:r>
              <a:rPr lang="en-US" altLang="en-US" sz="2400" dirty="0" smtClean="0"/>
              <a:t>): Correlation of </a:t>
            </a:r>
            <a:r>
              <a:rPr lang="en-US" altLang="en-US" sz="2400" baseline="30000" dirty="0"/>
              <a:t>68</a:t>
            </a:r>
            <a:r>
              <a:rPr lang="en-US" altLang="en-US" sz="2400" dirty="0"/>
              <a:t>Ga-NODAGA-exendin-4 </a:t>
            </a:r>
            <a:r>
              <a:rPr lang="en-US" altLang="en-US" sz="2400" dirty="0" smtClean="0"/>
              <a:t>uptake with</a:t>
            </a:r>
            <a:r>
              <a:rPr lang="en-US" sz="2400" dirty="0" smtClean="0"/>
              <a:t> </a:t>
            </a:r>
            <a:r>
              <a:rPr lang="en-US" sz="2400" dirty="0"/>
              <a:t>histological markers of myocardial repair</a:t>
            </a:r>
            <a:endParaRPr lang="en-US" altLang="en-US" sz="2400" dirty="0"/>
          </a:p>
          <a:p>
            <a:pPr marL="514350" indent="-514350">
              <a:buFont typeface="Times New Roman" pitchFamily="18" charset="0"/>
              <a:buAutoNum type="alphaUcPeriod"/>
            </a:pPr>
            <a:r>
              <a:rPr lang="en-US" altLang="en-US" sz="2800" dirty="0"/>
              <a:t>Study </a:t>
            </a:r>
            <a:r>
              <a:rPr lang="en-US" altLang="en-US" sz="2800" dirty="0" smtClean="0"/>
              <a:t>variables: </a:t>
            </a:r>
            <a:r>
              <a:rPr lang="en-US" altLang="en-US" sz="2400" baseline="30000" dirty="0"/>
              <a:t>68</a:t>
            </a:r>
            <a:r>
              <a:rPr lang="en-US" altLang="en-US" sz="2400" dirty="0"/>
              <a:t>Ga-NODAGA-exendin-4 uptake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  <p:extLst>
      <p:ext uri="{BB962C8B-B14F-4D97-AF65-F5344CB8AC3E}">
        <p14:creationId xmlns:p14="http://schemas.microsoft.com/office/powerpoint/2010/main" val="3786696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838200"/>
            <a:ext cx="8153400" cy="566737"/>
          </a:xfrm>
        </p:spPr>
        <p:txBody>
          <a:bodyPr/>
          <a:lstStyle/>
          <a:p>
            <a:pPr algn="l">
              <a:defRPr/>
            </a:pPr>
            <a:r>
              <a:rPr lang="en-US" sz="3600" b="1" dirty="0" smtClean="0"/>
              <a:t>RESULTS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5867400" y="1460338"/>
            <a:ext cx="2932072" cy="3873661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 algn="ctr">
              <a:buNone/>
            </a:pPr>
            <a:endParaRPr lang="en-US" altLang="en-US" sz="2800" dirty="0" smtClean="0">
              <a:solidFill>
                <a:srgbClr val="000000"/>
              </a:solidFill>
            </a:endParaRPr>
          </a:p>
          <a:p>
            <a:pPr marL="0" indent="0" algn="ctr">
              <a:buNone/>
            </a:pPr>
            <a:endParaRPr lang="en-US" altLang="en-US" sz="2800" dirty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sp>
        <p:nvSpPr>
          <p:cNvPr id="3" name="Suorakulmio 2"/>
          <p:cNvSpPr/>
          <p:nvPr/>
        </p:nvSpPr>
        <p:spPr>
          <a:xfrm>
            <a:off x="5867400" y="1517571"/>
            <a:ext cx="293207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100" b="1" dirty="0" smtClean="0"/>
              <a:t>In vivo imaging and kinetic analysis of </a:t>
            </a:r>
            <a:r>
              <a:rPr lang="en-US" sz="1100" b="1" baseline="30000" dirty="0" smtClean="0"/>
              <a:t>68</a:t>
            </a:r>
            <a:r>
              <a:rPr lang="en-US" sz="1100" b="1" dirty="0" smtClean="0"/>
              <a:t>Ga-NODAGA-exendin-4 uptake.</a:t>
            </a:r>
          </a:p>
          <a:p>
            <a:r>
              <a:rPr lang="en-US" sz="1100" dirty="0" smtClean="0"/>
              <a:t>(</a:t>
            </a:r>
            <a:r>
              <a:rPr lang="en-US" sz="1100" b="1" dirty="0" smtClean="0"/>
              <a:t>a</a:t>
            </a:r>
            <a:r>
              <a:rPr lang="en-US" sz="1100" dirty="0" smtClean="0"/>
              <a:t>) Horizontal long axis </a:t>
            </a:r>
            <a:r>
              <a:rPr lang="en-US" sz="1100" i="1" dirty="0" smtClean="0"/>
              <a:t>K</a:t>
            </a:r>
            <a:r>
              <a:rPr lang="en-US" sz="1100" baseline="-25000" dirty="0" smtClean="0"/>
              <a:t>i</a:t>
            </a:r>
            <a:r>
              <a:rPr lang="en-US" sz="1100" dirty="0" smtClean="0"/>
              <a:t>-generated positron emission tomography and corresponding contrast-enhanced computed tomography image show clear and focal </a:t>
            </a:r>
            <a:r>
              <a:rPr lang="en-US" sz="1100" baseline="30000" dirty="0" smtClean="0"/>
              <a:t>68</a:t>
            </a:r>
            <a:r>
              <a:rPr lang="en-US" sz="1100" dirty="0" smtClean="0"/>
              <a:t>Ga-NODAGA-exendin-4 uptake in the anterior wall of the left ventricle 1 week after myocardial infarction (MI) (red arrows) compared with remote myocardium (white arrows). (</a:t>
            </a:r>
            <a:r>
              <a:rPr lang="en-US" sz="1100" b="1" dirty="0" smtClean="0"/>
              <a:t>b</a:t>
            </a:r>
            <a:r>
              <a:rPr lang="en-US" sz="1100" dirty="0" smtClean="0"/>
              <a:t>) Representative </a:t>
            </a:r>
            <a:r>
              <a:rPr lang="en-US" sz="1100" dirty="0" err="1" smtClean="0"/>
              <a:t>Patlak</a:t>
            </a:r>
            <a:r>
              <a:rPr lang="en-US" sz="1100" dirty="0" smtClean="0"/>
              <a:t> plots of the MI and sham-operated rat. The slope of the linear portion represents the tracer influx rate constant (</a:t>
            </a:r>
            <a:r>
              <a:rPr lang="en-US" sz="1100" i="1" dirty="0" smtClean="0"/>
              <a:t>K</a:t>
            </a:r>
            <a:r>
              <a:rPr lang="en-US" sz="1100" baseline="-25000" dirty="0" smtClean="0"/>
              <a:t>i</a:t>
            </a:r>
            <a:r>
              <a:rPr lang="en-US" sz="1100" dirty="0" smtClean="0"/>
              <a:t>), which refers to irreversible receptor binding and/or internalization of </a:t>
            </a:r>
            <a:r>
              <a:rPr lang="en-US" sz="1100" baseline="30000" dirty="0" smtClean="0"/>
              <a:t>68</a:t>
            </a:r>
            <a:r>
              <a:rPr lang="en-US" sz="1100" dirty="0" smtClean="0"/>
              <a:t>Ga-NODAGA-exendin-4. (</a:t>
            </a:r>
            <a:r>
              <a:rPr lang="en-US" sz="1100" b="1" dirty="0" smtClean="0"/>
              <a:t>c</a:t>
            </a:r>
            <a:r>
              <a:rPr lang="en-US" sz="1100" dirty="0" smtClean="0"/>
              <a:t>) Bars show the quantifications of </a:t>
            </a:r>
            <a:r>
              <a:rPr lang="en-US" sz="1100" i="1" dirty="0" smtClean="0"/>
              <a:t>K</a:t>
            </a:r>
            <a:r>
              <a:rPr lang="en-US" sz="1100" baseline="-25000" dirty="0" smtClean="0"/>
              <a:t>i</a:t>
            </a:r>
            <a:r>
              <a:rPr lang="en-US" sz="1100" dirty="0" smtClean="0"/>
              <a:t> values. Values are </a:t>
            </a:r>
            <a:r>
              <a:rPr lang="en-US" sz="1100" dirty="0" err="1" smtClean="0"/>
              <a:t>mean±SD</a:t>
            </a:r>
            <a:r>
              <a:rPr lang="en-US" sz="1100" dirty="0" smtClean="0"/>
              <a:t>; Student’s </a:t>
            </a:r>
            <a:r>
              <a:rPr lang="en-US" sz="1100" i="1" dirty="0" smtClean="0"/>
              <a:t>t</a:t>
            </a:r>
            <a:r>
              <a:rPr lang="en-US" sz="1100" dirty="0" smtClean="0"/>
              <a:t>-test for unpaired and paired (MI </a:t>
            </a:r>
            <a:r>
              <a:rPr lang="en-US" sz="1100" dirty="0" smtClean="0"/>
              <a:t>vs </a:t>
            </a:r>
            <a:r>
              <a:rPr lang="en-US" sz="1100" dirty="0" smtClean="0"/>
              <a:t>remote) measurements; 3d n=3, Sham 1wk n=7, MI 1wk n=7, MI block n=3, Sham 12wk n=6, MI 12wk n=6. (</a:t>
            </a:r>
            <a:r>
              <a:rPr lang="en-US" sz="1100" i="1" dirty="0" smtClean="0"/>
              <a:t>d</a:t>
            </a:r>
            <a:r>
              <a:rPr lang="en-US" sz="1100" dirty="0" smtClean="0"/>
              <a:t>, day; </a:t>
            </a:r>
            <a:r>
              <a:rPr lang="en-US" sz="1100" i="1" dirty="0" err="1" smtClean="0"/>
              <a:t>wk</a:t>
            </a:r>
            <a:r>
              <a:rPr lang="en-US" sz="1100" dirty="0"/>
              <a:t>,</a:t>
            </a:r>
            <a:r>
              <a:rPr lang="en-US" sz="1100" dirty="0" smtClean="0"/>
              <a:t> </a:t>
            </a:r>
            <a:r>
              <a:rPr lang="en-US" sz="1100" dirty="0" smtClean="0"/>
              <a:t>week</a:t>
            </a:r>
            <a:r>
              <a:rPr lang="en-US" sz="1100" dirty="0" smtClean="0"/>
              <a:t>).</a:t>
            </a:r>
            <a:endParaRPr lang="en-US" sz="1100" dirty="0"/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993417"/>
            <a:ext cx="2757424" cy="542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96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33400" y="838200"/>
            <a:ext cx="8153400" cy="566737"/>
          </a:xfrm>
        </p:spPr>
        <p:txBody>
          <a:bodyPr/>
          <a:lstStyle/>
          <a:p>
            <a:pPr algn="l">
              <a:defRPr/>
            </a:pPr>
            <a:r>
              <a:rPr lang="en-US" sz="3600" b="1" dirty="0" smtClean="0"/>
              <a:t>RESULTS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6096000" y="1689626"/>
            <a:ext cx="2743200" cy="4379913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None/>
            </a:pPr>
            <a:r>
              <a:rPr lang="en-US" sz="1100" b="1" dirty="0"/>
              <a:t>Ex vivo myocardial uptake of </a:t>
            </a:r>
            <a:r>
              <a:rPr lang="en-US" sz="1100" b="1" baseline="30000" dirty="0"/>
              <a:t>68</a:t>
            </a:r>
            <a:r>
              <a:rPr lang="en-US" sz="1100" b="1" dirty="0"/>
              <a:t>Ga-NODAGA-exendin-4. </a:t>
            </a:r>
            <a:endParaRPr lang="en-US" sz="1100" b="1" dirty="0" smtClean="0"/>
          </a:p>
          <a:p>
            <a:pPr marL="0" indent="0">
              <a:buNone/>
            </a:pPr>
            <a:r>
              <a:rPr lang="en-US" sz="1100" dirty="0" smtClean="0"/>
              <a:t>(</a:t>
            </a:r>
            <a:r>
              <a:rPr lang="en-US" sz="1100" b="1" dirty="0"/>
              <a:t>a</a:t>
            </a:r>
            <a:r>
              <a:rPr lang="en-US" sz="1100" dirty="0"/>
              <a:t>) Autoradiographs and corresponding Masson’s trichrome </a:t>
            </a:r>
            <a:r>
              <a:rPr lang="en-US" sz="1100" dirty="0" err="1"/>
              <a:t>stainings</a:t>
            </a:r>
            <a:r>
              <a:rPr lang="en-US" sz="1100" dirty="0"/>
              <a:t> of the left ventricle cross sections (scale bar 1 mm) show increased </a:t>
            </a:r>
            <a:r>
              <a:rPr lang="en-US" sz="1100" baseline="30000" dirty="0"/>
              <a:t>68</a:t>
            </a:r>
            <a:r>
              <a:rPr lang="en-US" sz="1100" dirty="0"/>
              <a:t>Ga-NODAGA-exendin-4 uptake in the infarcted area (arrows) at 3 days, 1 week and 12 weeks after myocardial infarction (MI), whereas uptake is low after sham-operation or injection of unlabeled exendin-4 (MI 1 </a:t>
            </a:r>
            <a:r>
              <a:rPr lang="en-US" sz="1100" dirty="0" err="1"/>
              <a:t>wk</a:t>
            </a:r>
            <a:r>
              <a:rPr lang="en-US" sz="1100" dirty="0"/>
              <a:t> block). </a:t>
            </a:r>
            <a:r>
              <a:rPr lang="en-US" sz="1100" dirty="0" smtClean="0"/>
              <a:t>Red </a:t>
            </a:r>
            <a:r>
              <a:rPr lang="en-US" sz="1100" dirty="0"/>
              <a:t>arrows </a:t>
            </a:r>
            <a:r>
              <a:rPr lang="en-US" sz="1100" dirty="0" smtClean="0"/>
              <a:t>indicate border zone and arrowhead </a:t>
            </a:r>
            <a:r>
              <a:rPr lang="en-US" sz="1100" dirty="0"/>
              <a:t>non-specific residual activity in the area of necrotic myocyte debris. (</a:t>
            </a:r>
            <a:r>
              <a:rPr lang="en-US" sz="1100" b="1" dirty="0"/>
              <a:t>b</a:t>
            </a:r>
            <a:r>
              <a:rPr lang="en-US" sz="1100" dirty="0"/>
              <a:t>) Quantification of </a:t>
            </a:r>
            <a:r>
              <a:rPr lang="en-US" sz="1100" baseline="30000" dirty="0"/>
              <a:t>68</a:t>
            </a:r>
            <a:r>
              <a:rPr lang="en-US" sz="1100" dirty="0"/>
              <a:t>Ga-NODAGA-exendin-4 uptake as photo-stimulated luminescence per square millimeter (PSL/mm</a:t>
            </a:r>
            <a:r>
              <a:rPr lang="en-US" sz="1100" baseline="30000" dirty="0"/>
              <a:t>2</a:t>
            </a:r>
            <a:r>
              <a:rPr lang="en-US" sz="1100" dirty="0"/>
              <a:t>, </a:t>
            </a:r>
            <a:r>
              <a:rPr lang="en-US" sz="1100" dirty="0" err="1"/>
              <a:t>mean±SD</a:t>
            </a:r>
            <a:r>
              <a:rPr lang="en-US" sz="1100" dirty="0"/>
              <a:t>) in infarcted area, border zone, remote myocardium and myocardium of sham-operated rats. Student’s </a:t>
            </a:r>
            <a:r>
              <a:rPr lang="en-US" sz="1100" i="1" dirty="0"/>
              <a:t>t</a:t>
            </a:r>
            <a:r>
              <a:rPr lang="en-US" sz="1100" dirty="0"/>
              <a:t>-test for unpaired and paired (MI </a:t>
            </a:r>
            <a:r>
              <a:rPr lang="en-US" sz="1100" dirty="0" smtClean="0"/>
              <a:t>vs </a:t>
            </a:r>
            <a:r>
              <a:rPr lang="en-US" sz="1100" dirty="0"/>
              <a:t>remote) measurements; 3d</a:t>
            </a:r>
            <a:r>
              <a:rPr lang="en-US" sz="1100" i="1" dirty="0"/>
              <a:t> </a:t>
            </a:r>
            <a:r>
              <a:rPr lang="en-US" sz="1100" dirty="0"/>
              <a:t>n=6, Sham 1wk</a:t>
            </a:r>
            <a:r>
              <a:rPr lang="en-US" sz="1100" i="1" dirty="0"/>
              <a:t> </a:t>
            </a:r>
            <a:r>
              <a:rPr lang="en-US" sz="1100" dirty="0"/>
              <a:t>n=9, MI 1wk</a:t>
            </a:r>
            <a:r>
              <a:rPr lang="en-US" sz="1100" i="1" dirty="0"/>
              <a:t> </a:t>
            </a:r>
            <a:r>
              <a:rPr lang="en-US" sz="1100" dirty="0"/>
              <a:t>n=7, Sham 12wk</a:t>
            </a:r>
            <a:r>
              <a:rPr lang="en-US" sz="1100" i="1" dirty="0"/>
              <a:t> </a:t>
            </a:r>
            <a:r>
              <a:rPr lang="en-US" sz="1100" dirty="0"/>
              <a:t>n=9, MI 12wk</a:t>
            </a:r>
            <a:r>
              <a:rPr lang="en-US" sz="1100" i="1" dirty="0"/>
              <a:t> </a:t>
            </a:r>
            <a:r>
              <a:rPr lang="en-US" sz="1100" dirty="0"/>
              <a:t>n=9. (</a:t>
            </a:r>
            <a:r>
              <a:rPr lang="en-US" sz="1100" i="1" dirty="0" smtClean="0"/>
              <a:t>d</a:t>
            </a:r>
            <a:r>
              <a:rPr lang="en-US" sz="1100" dirty="0"/>
              <a:t>,</a:t>
            </a:r>
            <a:r>
              <a:rPr lang="en-US" sz="1100" dirty="0" smtClean="0"/>
              <a:t> day; </a:t>
            </a:r>
            <a:r>
              <a:rPr lang="en-US" sz="1100" i="1" dirty="0" err="1" smtClean="0"/>
              <a:t>wk</a:t>
            </a:r>
            <a:r>
              <a:rPr lang="en-US" sz="1100" dirty="0"/>
              <a:t>,</a:t>
            </a:r>
            <a:r>
              <a:rPr lang="en-US" sz="1100" dirty="0" smtClean="0"/>
              <a:t> </a:t>
            </a:r>
            <a:r>
              <a:rPr lang="en-US" sz="1100" dirty="0"/>
              <a:t>week)</a:t>
            </a:r>
            <a:endParaRPr lang="en-US" altLang="en-US" sz="1100" dirty="0" smtClean="0">
              <a:solidFill>
                <a:srgbClr val="0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  <p:pic>
        <p:nvPicPr>
          <p:cNvPr id="2" name="Kuva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496746"/>
            <a:ext cx="5486400" cy="46358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45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566737"/>
          </a:xfrm>
        </p:spPr>
        <p:txBody>
          <a:bodyPr/>
          <a:lstStyle/>
          <a:p>
            <a:pPr>
              <a:defRPr/>
            </a:pPr>
            <a:r>
              <a:rPr lang="en-US" sz="3600" b="1" dirty="0" smtClean="0"/>
              <a:t>CONCLUSIONS</a:t>
            </a:r>
            <a:endParaRPr lang="en-US" sz="3600" dirty="0"/>
          </a:p>
        </p:txBody>
      </p:sp>
      <p:sp>
        <p:nvSpPr>
          <p:cNvPr id="6151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8305800" cy="4572000"/>
          </a:xfrm>
          <a:ln>
            <a:solidFill>
              <a:schemeClr val="accent1"/>
            </a:solidFill>
            <a:miter lim="800000"/>
            <a:headEnd/>
            <a:tailEnd/>
          </a:ln>
        </p:spPr>
        <p:txBody>
          <a:bodyPr/>
          <a:lstStyle/>
          <a:p>
            <a:pPr marL="0" indent="0">
              <a:buNone/>
            </a:pPr>
            <a:r>
              <a:rPr lang="en-US" altLang="en-US" sz="2600" dirty="0" smtClean="0"/>
              <a:t>1- </a:t>
            </a:r>
            <a:r>
              <a:rPr lang="en-US" sz="2600" baseline="30000" dirty="0"/>
              <a:t>68</a:t>
            </a:r>
            <a:r>
              <a:rPr lang="en-US" sz="2600" dirty="0"/>
              <a:t>Ga-NODAGA-exendin-4 PET detects up-regulated cardiac GLP-1R expression after MI in rats</a:t>
            </a:r>
            <a:endParaRPr lang="en-US" altLang="en-US" sz="2600" dirty="0" smtClean="0"/>
          </a:p>
          <a:p>
            <a:pPr marL="0" indent="0">
              <a:buNone/>
            </a:pPr>
            <a:r>
              <a:rPr lang="en-US" altLang="en-US" sz="2600" dirty="0" smtClean="0"/>
              <a:t>2- </a:t>
            </a:r>
            <a:r>
              <a:rPr lang="en-US" sz="2600" dirty="0"/>
              <a:t>The level of </a:t>
            </a:r>
            <a:r>
              <a:rPr lang="en-US" sz="2600" baseline="30000" dirty="0"/>
              <a:t>68</a:t>
            </a:r>
            <a:r>
              <a:rPr lang="en-US" sz="2600" dirty="0"/>
              <a:t>Ga-NODAGA-exendin-4 </a:t>
            </a:r>
            <a:r>
              <a:rPr lang="en-US" sz="2600" dirty="0" smtClean="0"/>
              <a:t>uptake in the infarct region </a:t>
            </a:r>
            <a:r>
              <a:rPr lang="en-US" sz="2600" dirty="0"/>
              <a:t>correlates </a:t>
            </a:r>
            <a:r>
              <a:rPr lang="en-US" sz="2600" dirty="0" smtClean="0"/>
              <a:t>with </a:t>
            </a:r>
            <a:r>
              <a:rPr lang="en-US" sz="2600" dirty="0"/>
              <a:t>the presence of macrophages during healing phase of MI</a:t>
            </a:r>
            <a:endParaRPr lang="en-US" sz="2600" dirty="0" smtClean="0"/>
          </a:p>
          <a:p>
            <a:pPr marL="0" indent="0">
              <a:buNone/>
            </a:pPr>
            <a:r>
              <a:rPr lang="en-US" altLang="en-US" sz="2600" dirty="0" smtClean="0"/>
              <a:t>3- Tracer binding is specific and irreversible</a:t>
            </a:r>
          </a:p>
          <a:p>
            <a:pPr marL="0" indent="0">
              <a:buNone/>
            </a:pPr>
            <a:r>
              <a:rPr lang="en-US" altLang="en-US" sz="2600" dirty="0" smtClean="0"/>
              <a:t>4- </a:t>
            </a:r>
            <a:r>
              <a:rPr lang="en-US" sz="2600" dirty="0"/>
              <a:t>These results provide insight into the role of GLP-1R after MI and describe a new potential translational tool for monitoring of activated repair mechanisms after an ischemic myocardial </a:t>
            </a:r>
            <a:r>
              <a:rPr lang="en-US" sz="2600" dirty="0" smtClean="0"/>
              <a:t>injury</a:t>
            </a:r>
            <a:endParaRPr lang="en-US" altLang="en-US" sz="26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81000" y="6400800"/>
            <a:ext cx="2813591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900" dirty="0">
                <a:latin typeface="SsykbnAdvPTimes"/>
              </a:rPr>
              <a:t>Copyright </a:t>
            </a:r>
            <a:r>
              <a:rPr lang="en-GB" sz="900" dirty="0" smtClean="0">
                <a:latin typeface="SsykbnAdvPTimes"/>
              </a:rPr>
              <a:t> </a:t>
            </a:r>
            <a:r>
              <a:rPr lang="en-GB" sz="900" dirty="0">
                <a:latin typeface="SsykbnAdvPTimes"/>
              </a:rPr>
              <a:t>American Society of Nuclear </a:t>
            </a:r>
            <a:r>
              <a:rPr lang="en-GB" sz="900" dirty="0" smtClean="0">
                <a:latin typeface="SsykbnAdvPTimes"/>
              </a:rPr>
              <a:t>Cardiology</a:t>
            </a:r>
            <a:endParaRPr lang="en-GB" sz="900" dirty="0"/>
          </a:p>
        </p:txBody>
      </p:sp>
      <p:pic>
        <p:nvPicPr>
          <p:cNvPr id="8" name="Picture 2" descr="American Society of Nuclear Cardiolog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657" y="6209876"/>
            <a:ext cx="1209675" cy="466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bish01\AppData\Local\Temp\wz67be\Spring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0" y="6263738"/>
            <a:ext cx="1255672" cy="335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609600" y="287338"/>
            <a:ext cx="7772400" cy="474662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1400" b="1" dirty="0">
                <a:solidFill>
                  <a:srgbClr val="FF0000"/>
                </a:solidFill>
                <a:latin typeface="Arial Narrow" panose="020B0606020202030204" pitchFamily="34" charset="0"/>
              </a:rPr>
              <a:t>Journal of Nuclear Cardiology   |   Official Journal of the American Society of Nuclear Cardiology</a:t>
            </a:r>
          </a:p>
        </p:txBody>
      </p:sp>
    </p:spTree>
    <p:extLst>
      <p:ext uri="{BB962C8B-B14F-4D97-AF65-F5344CB8AC3E}">
        <p14:creationId xmlns:p14="http://schemas.microsoft.com/office/powerpoint/2010/main" val="2545659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2045"/>
  <p:tag name="AS_OS" val="Microsoft Windows NT 6.1.7601 Service Pack 1"/>
  <p:tag name="AS_RELEASE_DATE" val="2011.04.04"/>
  <p:tag name="AS_VERSION" val="5.1.0.0"/>
  <p:tag name="AS_TITLE" val="Aspose.Slides for .NET"/>
</p:tagLst>
</file>

<file path=ppt/theme/theme1.xml><?xml version="1.0" encoding="utf-8"?>
<a:theme xmlns:a="http://schemas.openxmlformats.org/drawingml/2006/main" name="2_Office Theme">
  <a:themeElements>
    <a:clrScheme name="2_Office Theme 1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2_Office Theme">
      <a:majorFont>
        <a:latin typeface="Times New Roman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Office Theme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</TotalTime>
  <Words>731</Words>
  <Application>Microsoft Office PowerPoint</Application>
  <PresentationFormat>Näytössä katseltava diaesitys (4:3)</PresentationFormat>
  <Paragraphs>38</Paragraphs>
  <Slides>6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3</vt:i4>
      </vt:variant>
      <vt:variant>
        <vt:lpstr>Dian otsikot</vt:lpstr>
      </vt:variant>
      <vt:variant>
        <vt:i4>6</vt:i4>
      </vt:variant>
    </vt:vector>
  </HeadingPairs>
  <TitlesOfParts>
    <vt:vector size="15" baseType="lpstr">
      <vt:lpstr>ＭＳ Ｐゴシック</vt:lpstr>
      <vt:lpstr>Arial</vt:lpstr>
      <vt:lpstr>Arial Narrow</vt:lpstr>
      <vt:lpstr>Calibri</vt:lpstr>
      <vt:lpstr>SsykbnAdvPTimes</vt:lpstr>
      <vt:lpstr>Times New Roman</vt:lpstr>
      <vt:lpstr>2_Office Theme</vt:lpstr>
      <vt:lpstr>Custom Design</vt:lpstr>
      <vt:lpstr>1_Custom Design</vt:lpstr>
      <vt:lpstr>Glucagon-like peptide-1 receptor expression after myocardial infarction: Imaging study using 68Ga-NODAGA-exendin-4 positron emission tomography</vt:lpstr>
      <vt:lpstr>BACKGROUND</vt:lpstr>
      <vt:lpstr>METHODS</vt:lpstr>
      <vt:lpstr>RESULTS</vt:lpstr>
      <vt:lpstr>RESULTS</vt:lpstr>
      <vt:lpstr>CONCLUSIONS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Holly Auten</dc:creator>
  <cp:lastModifiedBy>Ståhle Mia Riikka</cp:lastModifiedBy>
  <cp:revision>134</cp:revision>
  <dcterms:created xsi:type="dcterms:W3CDTF">2011-04-18T21:44:13Z</dcterms:created>
  <dcterms:modified xsi:type="dcterms:W3CDTF">2018-12-07T15:09:31Z</dcterms:modified>
</cp:coreProperties>
</file>