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16" r:id="rId1"/>
    <p:sldMasterId id="2147484459" r:id="rId2"/>
    <p:sldMasterId id="2147484471" r:id="rId3"/>
  </p:sldMasterIdLst>
  <p:handoutMasterIdLst>
    <p:handoutMasterId r:id="rId10"/>
  </p:handoutMasterIdLst>
  <p:sldIdLst>
    <p:sldId id="258" r:id="rId4"/>
    <p:sldId id="264" r:id="rId5"/>
    <p:sldId id="266" r:id="rId6"/>
    <p:sldId id="267" r:id="rId7"/>
    <p:sldId id="268" r:id="rId8"/>
    <p:sldId id="265" r:id="rId9"/>
  </p:sldIdLst>
  <p:sldSz cx="9144000" cy="6858000" type="screen4x3"/>
  <p:notesSz cx="6858000" cy="9144000"/>
  <p:custDataLst>
    <p:tags r:id="rId1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5ECF3"/>
    <a:srgbClr val="C2D1E2"/>
    <a:srgbClr val="E9F2F5"/>
    <a:srgbClr val="F3CC75"/>
    <a:srgbClr val="EBAD21"/>
    <a:srgbClr val="FAEBC7"/>
    <a:srgbClr val="D2C79C"/>
    <a:srgbClr val="E7D8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6555"/>
    <p:restoredTop sz="94607" autoAdjust="0"/>
  </p:normalViewPr>
  <p:slideViewPr>
    <p:cSldViewPr>
      <p:cViewPr>
        <p:scale>
          <a:sx n="80" d="100"/>
          <a:sy n="80" d="100"/>
        </p:scale>
        <p:origin x="-2514" y="-7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2040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gs" Target="tags/tag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339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CAA2974-B8B3-4DFD-97D0-0F56117FC3FD}" type="datetimeFigureOut">
              <a:rPr lang="en-US" altLang="en-US"/>
              <a:pPr>
                <a:defRPr/>
              </a:pPr>
              <a:t>2/1/2018</a:t>
            </a:fld>
            <a:endParaRPr lang="en-US" altLang="en-US"/>
          </a:p>
        </p:txBody>
      </p:sp>
      <p:sp>
        <p:nvSpPr>
          <p:cNvPr id="14340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341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8500BB91-4637-4970-8DCF-898FDD5DBA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28461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500926-B983-4603-B78D-043346203126}" type="datetimeFigureOut">
              <a:rPr lang="en-US" altLang="en-US"/>
              <a:pPr>
                <a:defRPr/>
              </a:pPr>
              <a:t>2/1/2018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D6EA2E-8BA2-43ED-AE8B-8619F5D5D2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698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E68E6-CF91-4716-9544-97C602D9A5E8}" type="datetimeFigureOut">
              <a:rPr lang="en-US" altLang="en-US"/>
              <a:pPr>
                <a:defRPr/>
              </a:pPr>
              <a:t>2/1/2018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DB62ED-51D9-4D1A-A777-8C21355B57E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2108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552551-145A-4EAB-9093-0C8F2A0FFC2E}" type="datetimeFigureOut">
              <a:rPr lang="en-US" altLang="en-US"/>
              <a:pPr>
                <a:defRPr/>
              </a:pPr>
              <a:t>2/1/2018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6DF15A-5F74-40CE-91D0-092263D1272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5920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98CFD5-3A61-4416-B6D6-C0900AD7C10C}" type="datetimeFigureOut">
              <a:rPr lang="en-US" altLang="en-US"/>
              <a:pPr>
                <a:defRPr/>
              </a:pPr>
              <a:t>2/1/2018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2BBBCC-EA15-4047-91DB-7B4CA17C785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21719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5F8DD-2019-451B-A9A9-DF878D617477}" type="datetimeFigureOut">
              <a:rPr lang="en-US"/>
              <a:pPr>
                <a:defRPr/>
              </a:pPr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797D5-3D20-437B-9BE8-6525294495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8074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CC040-FF0E-4440-AE51-6155E9A912FD}" type="datetimeFigureOut">
              <a:rPr lang="en-US"/>
              <a:pPr>
                <a:defRPr/>
              </a:pPr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3F305-4E83-42DA-A096-AED281043B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7533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3741CE-4194-4D10-B421-247943E43988}" type="datetimeFigureOut">
              <a:rPr lang="en-US"/>
              <a:pPr>
                <a:defRPr/>
              </a:pPr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6B645-1023-4B67-A0F6-FEBC428291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042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81595-DFF9-49D0-BE82-E778861C72F4}" type="datetimeFigureOut">
              <a:rPr lang="en-US"/>
              <a:pPr>
                <a:defRPr/>
              </a:pPr>
              <a:t>2/1/2018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E94DC-F7D3-4F79-8237-EF611DD154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783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BECF0-83DF-457F-AABF-46671E761E3D}" type="datetimeFigureOut">
              <a:rPr lang="en-US"/>
              <a:pPr>
                <a:defRPr/>
              </a:pPr>
              <a:t>2/1/2018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4A501-0125-4E13-BA76-B03B550158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882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59399C-CBDB-46E0-AE49-FA900086ED6C}" type="datetimeFigureOut">
              <a:rPr lang="en-US"/>
              <a:pPr>
                <a:defRPr/>
              </a:pPr>
              <a:t>2/1/2018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B8C88-058B-4932-8EEA-54A2A060A1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2299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56FDB-4FE7-414A-AE74-ED25010F4F8D}" type="datetimeFigureOut">
              <a:rPr lang="en-US"/>
              <a:pPr>
                <a:defRPr/>
              </a:pPr>
              <a:t>2/1/2018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895BD-7C3B-4245-92DC-1732D7CF1C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929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056B06-A335-40C1-89B8-1D6EBA52563A}" type="datetimeFigureOut">
              <a:rPr lang="en-US" altLang="en-US"/>
              <a:pPr>
                <a:defRPr/>
              </a:pPr>
              <a:t>2/1/2018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73251B-D0D3-4AD3-8B38-970CDD9B593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33326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3E535-FABF-4032-AD5F-006C6C19A84A}" type="datetimeFigureOut">
              <a:rPr lang="en-US"/>
              <a:pPr>
                <a:defRPr/>
              </a:pPr>
              <a:t>2/1/2018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BE36A-9185-4BB8-8755-F96EA33217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3538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83E8C-9F4B-4A04-90F1-EBA2C495C2DB}" type="datetimeFigureOut">
              <a:rPr lang="en-US"/>
              <a:pPr>
                <a:defRPr/>
              </a:pPr>
              <a:t>2/1/2018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B8B64-8481-4FFA-96B1-2923160A3B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57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0BE671-F9A2-4D26-8967-F8DAF19AA4B2}" type="datetimeFigureOut">
              <a:rPr lang="en-US"/>
              <a:pPr>
                <a:defRPr/>
              </a:pPr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A18F06-EF06-4875-90AA-EC7D1D0196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108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BC06DD-3895-4FBC-8FE2-D2AFB70FBB85}" type="datetimeFigureOut">
              <a:rPr lang="en-US"/>
              <a:pPr>
                <a:defRPr/>
              </a:pPr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BB842-578E-4355-8F6E-FEF52B5516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1176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A3F83-F954-42E1-9ECC-C013EB0835E7}" type="datetimeFigureOut">
              <a:rPr lang="en-US"/>
              <a:pPr>
                <a:defRPr/>
              </a:pPr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AB6BD-C193-4510-B3BD-21C229BEFC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3408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53AD7-51DF-4404-9804-16CE756646B9}" type="datetimeFigureOut">
              <a:rPr lang="en-US"/>
              <a:pPr>
                <a:defRPr/>
              </a:pPr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6CD45-B1CC-47E3-A233-24509A4845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8414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90360B-DFFA-452F-B430-00E623291F0B}" type="datetimeFigureOut">
              <a:rPr lang="en-US"/>
              <a:pPr>
                <a:defRPr/>
              </a:pPr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3EB736-9FA2-4492-8611-7C411B22C5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8578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679F7-635E-40C6-8580-83FA6D960780}" type="datetimeFigureOut">
              <a:rPr lang="en-US"/>
              <a:pPr>
                <a:defRPr/>
              </a:pPr>
              <a:t>2/1/2018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C2283-85F7-4631-B8A4-8A7C320263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3060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A4A17-1C88-4D22-B1DE-B4260A7C1E21}" type="datetimeFigureOut">
              <a:rPr lang="en-US"/>
              <a:pPr>
                <a:defRPr/>
              </a:pPr>
              <a:t>2/1/2018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930B4-5CA3-48E1-B000-EBC3633F81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2732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9D23B-DE3E-462B-8A31-391EE3E36F8F}" type="datetimeFigureOut">
              <a:rPr lang="en-US"/>
              <a:pPr>
                <a:defRPr/>
              </a:pPr>
              <a:t>2/1/2018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95B83-0445-436F-A0D0-F37862840A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026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8713F8-108A-41FF-898D-2D82DD910C21}" type="datetimeFigureOut">
              <a:rPr lang="en-US" altLang="en-US"/>
              <a:pPr>
                <a:defRPr/>
              </a:pPr>
              <a:t>2/1/2018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D706ED-E199-4B13-AC5E-044C30DB6B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77524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92729-E1BC-4600-B40B-D02E5394AF88}" type="datetimeFigureOut">
              <a:rPr lang="en-US"/>
              <a:pPr>
                <a:defRPr/>
              </a:pPr>
              <a:t>2/1/2018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8E4BC7-BF84-48B7-8DA4-3F69E5E2F5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6727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0157FA-589A-47FD-B048-E889BC47FE34}" type="datetimeFigureOut">
              <a:rPr lang="en-US"/>
              <a:pPr>
                <a:defRPr/>
              </a:pPr>
              <a:t>2/1/2018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6BDC9-FF88-478C-A626-FE42A55033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0100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B7BDF-8624-4D54-BBED-CDEA6E71656E}" type="datetimeFigureOut">
              <a:rPr lang="en-US"/>
              <a:pPr>
                <a:defRPr/>
              </a:pPr>
              <a:t>2/1/2018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0B1DF-5490-4D08-835C-DBBAD046AE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821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83B96-FDB0-485C-9D2F-D2AF25CF35A5}" type="datetimeFigureOut">
              <a:rPr lang="en-US"/>
              <a:pPr>
                <a:defRPr/>
              </a:pPr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55454D-E06F-462D-B3D6-01EA053488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2381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B369F3-4DCB-4BA5-8CAF-F36C85987903}" type="datetimeFigureOut">
              <a:rPr lang="en-US"/>
              <a:pPr>
                <a:defRPr/>
              </a:pPr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21323-2D76-423A-8E4A-E4BBF240CD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888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B28F7E-AE42-40C5-A706-3971190238A9}" type="datetimeFigureOut">
              <a:rPr lang="en-US" altLang="en-US"/>
              <a:pPr>
                <a:defRPr/>
              </a:pPr>
              <a:t>2/1/2018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07BF3D-17F2-4CB9-A9E4-9674944421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9410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DB359E-19EF-4F07-9356-99886EE4144C}" type="datetimeFigureOut">
              <a:rPr lang="en-US" altLang="en-US"/>
              <a:pPr>
                <a:defRPr/>
              </a:pPr>
              <a:t>2/1/2018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AA2A8-C8A1-4DA3-9DE0-5A357E3DC2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273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B9B600-FFF0-4F56-AB5A-A6B99E22E3E4}" type="datetimeFigureOut">
              <a:rPr lang="en-US" altLang="en-US"/>
              <a:pPr>
                <a:defRPr/>
              </a:pPr>
              <a:t>2/1/2018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07130-DE73-4706-8EF2-9584D44275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0502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0B09B1-0483-4E75-A96E-8308B7D5BCC9}" type="datetimeFigureOut">
              <a:rPr lang="en-US" altLang="en-US"/>
              <a:pPr>
                <a:defRPr/>
              </a:pPr>
              <a:t>2/1/2018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2ED452-7DEA-48DB-81A8-2DE0794F84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3660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BB4326-4EDE-45E5-8420-399F8AB93472}" type="datetimeFigureOut">
              <a:rPr lang="en-US" altLang="en-US"/>
              <a:pPr>
                <a:defRPr/>
              </a:pPr>
              <a:t>2/1/2018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DFE2C2-AE53-47A3-B4B7-BEAF0DF88E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6376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3D0AD7-1166-4719-B671-1DA1975660B8}" type="datetimeFigureOut">
              <a:rPr lang="en-US" altLang="en-US"/>
              <a:pPr>
                <a:defRPr/>
              </a:pPr>
              <a:t>2/1/2018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E65496-A7E0-4B5B-93F7-20CB56ACA56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3660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Date Placeholder 3"/>
          <p:cNvSpPr txBox="1">
            <a:spLocks/>
          </p:cNvSpPr>
          <p:nvPr userDrawn="1"/>
        </p:nvSpPr>
        <p:spPr bwMode="auto">
          <a:xfrm>
            <a:off x="1905000" y="640080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307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050FC6B7-CD98-4CFF-824B-6F2461379FC2}" type="datetimeFigureOut">
              <a:rPr lang="en-US" altLang="en-US"/>
              <a:pPr>
                <a:defRPr/>
              </a:pPr>
              <a:t>2/1/2018</a:t>
            </a:fld>
            <a:endParaRPr lang="en-US" altLang="en-US"/>
          </a:p>
        </p:txBody>
      </p:sp>
      <p:sp>
        <p:nvSpPr>
          <p:cNvPr id="307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34B7A24-3368-4EAE-A399-A836B16968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72" r:id="rId1"/>
    <p:sldLayoutId id="2147484473" r:id="rId2"/>
    <p:sldLayoutId id="2147484474" r:id="rId3"/>
    <p:sldLayoutId id="2147484475" r:id="rId4"/>
    <p:sldLayoutId id="2147484476" r:id="rId5"/>
    <p:sldLayoutId id="2147484477" r:id="rId6"/>
    <p:sldLayoutId id="2147484478" r:id="rId7"/>
    <p:sldLayoutId id="2147484479" r:id="rId8"/>
    <p:sldLayoutId id="2147484480" r:id="rId9"/>
    <p:sldLayoutId id="2147484481" r:id="rId10"/>
    <p:sldLayoutId id="2147484482" r:id="rId11"/>
    <p:sldLayoutId id="214748448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8AC2F23-DA1F-490E-B89F-716E3A9C71BD}" type="datetimeFigureOut">
              <a:rPr lang="en-US"/>
              <a:pPr>
                <a:defRPr/>
              </a:pPr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465F597-4073-4F80-81F2-F1BA18806A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84" r:id="rId1"/>
    <p:sldLayoutId id="2147484485" r:id="rId2"/>
    <p:sldLayoutId id="2147484486" r:id="rId3"/>
    <p:sldLayoutId id="2147484487" r:id="rId4"/>
    <p:sldLayoutId id="2147484488" r:id="rId5"/>
    <p:sldLayoutId id="2147484489" r:id="rId6"/>
    <p:sldLayoutId id="2147484490" r:id="rId7"/>
    <p:sldLayoutId id="2147484491" r:id="rId8"/>
    <p:sldLayoutId id="2147484492" r:id="rId9"/>
    <p:sldLayoutId id="2147484493" r:id="rId10"/>
    <p:sldLayoutId id="2147484494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4EE7EC3-1DAC-4B8C-BBC4-4417CBD42DDB}" type="datetimeFigureOut">
              <a:rPr lang="en-US"/>
              <a:pPr>
                <a:defRPr/>
              </a:pPr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3CEFFC1-DE4F-4407-9990-9DEEC7E8FB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95" r:id="rId1"/>
    <p:sldLayoutId id="2147484496" r:id="rId2"/>
    <p:sldLayoutId id="2147484497" r:id="rId3"/>
    <p:sldLayoutId id="2147484498" r:id="rId4"/>
    <p:sldLayoutId id="2147484499" r:id="rId5"/>
    <p:sldLayoutId id="2147484500" r:id="rId6"/>
    <p:sldLayoutId id="2147484501" r:id="rId7"/>
    <p:sldLayoutId id="2147484502" r:id="rId8"/>
    <p:sldLayoutId id="2147484503" r:id="rId9"/>
    <p:sldLayoutId id="2147484504" r:id="rId10"/>
    <p:sldLayoutId id="2147484505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5410200" y="3879706"/>
            <a:ext cx="3544360" cy="1524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24276" y="3879706"/>
            <a:ext cx="1494000" cy="154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</a:t>
            </a:r>
            <a:r>
              <a:rPr lang="en-US" sz="14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Cardiology   |   </a:t>
            </a: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Official Journal of the American Society of Nuclear Cardiology</a:t>
            </a:r>
          </a:p>
        </p:txBody>
      </p:sp>
      <p:sp>
        <p:nvSpPr>
          <p:cNvPr id="4102" name="Title 1"/>
          <p:cNvSpPr>
            <a:spLocks noGrp="1"/>
          </p:cNvSpPr>
          <p:nvPr>
            <p:ph type="ctrTitle"/>
          </p:nvPr>
        </p:nvSpPr>
        <p:spPr>
          <a:xfrm>
            <a:off x="609600" y="1219201"/>
            <a:ext cx="7772400" cy="11430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GB" sz="3200" dirty="0" smtClean="0"/>
              <a:t>Imaging of atherosclerosis, targeting LFA-1 on inflammatory cells with </a:t>
            </a:r>
            <a:r>
              <a:rPr lang="en-GB" sz="3200" baseline="30000" dirty="0" smtClean="0"/>
              <a:t>111</a:t>
            </a:r>
            <a:r>
              <a:rPr lang="en-GB" sz="3200" dirty="0" smtClean="0"/>
              <a:t>In-DANBIRT</a:t>
            </a:r>
            <a:endParaRPr lang="en-GB" sz="3200" dirty="0"/>
          </a:p>
        </p:txBody>
      </p:sp>
      <p:sp>
        <p:nvSpPr>
          <p:cNvPr id="4103" name="Subtitle 3"/>
          <p:cNvSpPr>
            <a:spLocks noGrp="1"/>
          </p:cNvSpPr>
          <p:nvPr>
            <p:ph type="subTitle" idx="1"/>
          </p:nvPr>
        </p:nvSpPr>
        <p:spPr>
          <a:xfrm>
            <a:off x="1219200" y="2514600"/>
            <a:ext cx="6400800" cy="11430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nl-NL" sz="1200" dirty="0"/>
              <a:t>E.J. Meester</a:t>
            </a:r>
            <a:r>
              <a:rPr lang="nl-NL" sz="1200" baseline="30000" dirty="0"/>
              <a:t>1,2 </a:t>
            </a:r>
            <a:r>
              <a:rPr lang="nl-NL" sz="1200" dirty="0" err="1"/>
              <a:t>Msc</a:t>
            </a:r>
            <a:r>
              <a:rPr lang="nl-NL" sz="1200" dirty="0"/>
              <a:t>; B.J. Krenning</a:t>
            </a:r>
            <a:r>
              <a:rPr lang="nl-NL" sz="1200" baseline="30000" dirty="0"/>
              <a:t>3 </a:t>
            </a:r>
            <a:r>
              <a:rPr lang="nl-NL" sz="1200" dirty="0"/>
              <a:t>MD, PhD; R.H. de Blois</a:t>
            </a:r>
            <a:r>
              <a:rPr lang="nl-NL" sz="1200" baseline="30000" dirty="0"/>
              <a:t>2 </a:t>
            </a:r>
            <a:r>
              <a:rPr lang="nl-NL" sz="1200" dirty="0"/>
              <a:t>PhD; J.P. Norenberg</a:t>
            </a:r>
            <a:r>
              <a:rPr lang="nl-NL" sz="1200" baseline="30000" dirty="0"/>
              <a:t>4 </a:t>
            </a:r>
            <a:r>
              <a:rPr lang="nl-NL" sz="1200" dirty="0"/>
              <a:t>PhD, </a:t>
            </a:r>
            <a:r>
              <a:rPr lang="nl-NL" sz="1200" dirty="0" err="1"/>
              <a:t>PharmD</a:t>
            </a:r>
            <a:r>
              <a:rPr lang="nl-NL" sz="1200" dirty="0"/>
              <a:t>; M. de Jong</a:t>
            </a:r>
            <a:r>
              <a:rPr lang="nl-NL" sz="1200" baseline="30000" dirty="0"/>
              <a:t>2 </a:t>
            </a:r>
            <a:r>
              <a:rPr lang="nl-NL" sz="1200" dirty="0"/>
              <a:t>PhD; M.R. Bernsen</a:t>
            </a:r>
            <a:r>
              <a:rPr lang="nl-NL" sz="1200" baseline="30000" dirty="0"/>
              <a:t>2 </a:t>
            </a:r>
            <a:r>
              <a:rPr lang="nl-NL" sz="1200" dirty="0"/>
              <a:t>PhD; K Van der </a:t>
            </a:r>
            <a:r>
              <a:rPr lang="nl-NL" sz="1200" dirty="0" smtClean="0"/>
              <a:t>Heiden</a:t>
            </a:r>
            <a:r>
              <a:rPr lang="nl-NL" sz="1200" baseline="30000" dirty="0" smtClean="0"/>
              <a:t>1 </a:t>
            </a:r>
            <a:r>
              <a:rPr lang="nl-NL" sz="1200" dirty="0"/>
              <a:t>PhD</a:t>
            </a:r>
            <a:endParaRPr lang="en-GB" sz="1200" dirty="0"/>
          </a:p>
          <a:p>
            <a:r>
              <a:rPr lang="en-GB" sz="900" baseline="30000" dirty="0"/>
              <a:t>1 </a:t>
            </a:r>
            <a:r>
              <a:rPr lang="en-GB" sz="900" dirty="0"/>
              <a:t>Department of Biomedical Engineering, Thorax </a:t>
            </a:r>
            <a:r>
              <a:rPr lang="en-GB" sz="900" dirty="0" err="1"/>
              <a:t>Center</a:t>
            </a:r>
            <a:r>
              <a:rPr lang="en-GB" sz="900" dirty="0"/>
              <a:t>, Erasmus MC, Rotterdam, The Netherlands </a:t>
            </a:r>
          </a:p>
          <a:p>
            <a:r>
              <a:rPr lang="en-GB" sz="900" baseline="30000" dirty="0"/>
              <a:t>2 </a:t>
            </a:r>
            <a:r>
              <a:rPr lang="en-GB" sz="900" dirty="0"/>
              <a:t>Department of Radiology &amp; Nuclear Medicine, Erasmus MC, Rotterdam, The Netherlands</a:t>
            </a:r>
          </a:p>
          <a:p>
            <a:r>
              <a:rPr lang="en-GB" sz="900" baseline="30000" dirty="0"/>
              <a:t>3</a:t>
            </a:r>
            <a:r>
              <a:rPr lang="en-GB" sz="900" dirty="0"/>
              <a:t> Department of Cardiology, Thorax </a:t>
            </a:r>
            <a:r>
              <a:rPr lang="en-GB" sz="900" dirty="0" err="1"/>
              <a:t>Center</a:t>
            </a:r>
            <a:r>
              <a:rPr lang="en-GB" sz="900" dirty="0"/>
              <a:t>, Erasmus MC, Rotterdam, The Netherlands</a:t>
            </a:r>
          </a:p>
          <a:p>
            <a:r>
              <a:rPr lang="en-GB" sz="900" baseline="30000" dirty="0"/>
              <a:t> 4</a:t>
            </a:r>
            <a:r>
              <a:rPr lang="en-GB" sz="900" dirty="0"/>
              <a:t>Radiopharmaceutical Sciences, University of New Mexico, Albuquerque, NM, USA</a:t>
            </a:r>
          </a:p>
          <a:p>
            <a:endParaRPr lang="en-US" altLang="en-US" sz="400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</a:t>
            </a:r>
            <a:r>
              <a:rPr lang="en-GB" sz="900" dirty="0" smtClean="0">
                <a:latin typeface="SsykbnAdvPTimes"/>
              </a:rPr>
              <a:t> </a:t>
            </a:r>
            <a:r>
              <a:rPr lang="en-GB" sz="900" dirty="0">
                <a:latin typeface="SsykbnAdvPTimes"/>
              </a:rPr>
              <a:t>American Society of Nuclear </a:t>
            </a:r>
            <a:r>
              <a:rPr lang="en-GB" sz="900" dirty="0" smtClean="0">
                <a:latin typeface="SsykbnAdvPTimes"/>
              </a:rPr>
              <a:t>Cardiology</a:t>
            </a:r>
            <a:endParaRPr lang="en-GB" sz="900" dirty="0"/>
          </a:p>
        </p:txBody>
      </p:sp>
      <p:pic>
        <p:nvPicPr>
          <p:cNvPr id="1026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www.tenderguide.nl/opdrachtgever_files/ziekenhuizen/logo-erasmus-mc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203" y="3984637"/>
            <a:ext cx="3341490" cy="131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613" y="3895725"/>
            <a:ext cx="1457325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/>
              <a:t>BACKGROUND</a:t>
            </a:r>
            <a:endParaRPr lang="en-US" sz="3600" dirty="0"/>
          </a:p>
        </p:txBody>
      </p:sp>
      <p:sp>
        <p:nvSpPr>
          <p:cNvPr id="6151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305800" cy="4379913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0" indent="0">
              <a:buNone/>
            </a:pPr>
            <a:r>
              <a:rPr lang="en-US" altLang="en-US" sz="2400" dirty="0" smtClean="0"/>
              <a:t>1- Inflammatory cells play a crucial role in atherosclerotic plaque formation and destabilization.</a:t>
            </a:r>
          </a:p>
          <a:p>
            <a:pPr marL="0" indent="0">
              <a:buNone/>
            </a:pPr>
            <a:r>
              <a:rPr lang="en-US" altLang="en-US" sz="2400" dirty="0" smtClean="0"/>
              <a:t>2- Current imaging methods have limitations in their ability to visualize inflammation.</a:t>
            </a:r>
          </a:p>
          <a:p>
            <a:pPr marL="0" indent="0">
              <a:buNone/>
            </a:pPr>
            <a:r>
              <a:rPr lang="en-US" altLang="en-US" sz="2400" dirty="0" smtClean="0"/>
              <a:t>3- </a:t>
            </a:r>
            <a:r>
              <a:rPr lang="en-GB" sz="2400" baseline="30000" dirty="0"/>
              <a:t>111</a:t>
            </a:r>
            <a:r>
              <a:rPr lang="en-GB" sz="2400" dirty="0"/>
              <a:t>In-DOTA-butylamino-NorBIRT (</a:t>
            </a:r>
            <a:r>
              <a:rPr lang="en-GB" sz="2400" baseline="30000" dirty="0" smtClean="0"/>
              <a:t>111</a:t>
            </a:r>
            <a:r>
              <a:rPr lang="en-GB" sz="2400" dirty="0" smtClean="0"/>
              <a:t>In-DANBIRT) </a:t>
            </a:r>
            <a:r>
              <a:rPr lang="en-GB" sz="2400" dirty="0"/>
              <a:t>is a novel </a:t>
            </a:r>
            <a:r>
              <a:rPr lang="en-GB" sz="2400" dirty="0" err="1"/>
              <a:t>radioligand</a:t>
            </a:r>
            <a:r>
              <a:rPr lang="en-GB" sz="2400" dirty="0"/>
              <a:t> which binds to </a:t>
            </a:r>
            <a:r>
              <a:rPr lang="en-US" sz="2400" dirty="0"/>
              <a:t>Leukocyte Function associated-Antigen-1 (LFA-1)</a:t>
            </a:r>
            <a:r>
              <a:rPr lang="en-GB" sz="2400" dirty="0"/>
              <a:t>, expressed on inflammatory </a:t>
            </a:r>
            <a:r>
              <a:rPr lang="en-GB" sz="2400" dirty="0" smtClean="0"/>
              <a:t>cells.</a:t>
            </a:r>
            <a:endParaRPr lang="en-US" altLang="en-US" sz="2400" dirty="0"/>
          </a:p>
          <a:p>
            <a:pPr marL="0" indent="0">
              <a:buNone/>
            </a:pPr>
            <a:r>
              <a:rPr lang="en-US" altLang="en-US" sz="2400" dirty="0" smtClean="0"/>
              <a:t>4- </a:t>
            </a:r>
            <a:r>
              <a:rPr lang="en-GB" sz="2400" dirty="0"/>
              <a:t>This study evaluated </a:t>
            </a:r>
            <a:r>
              <a:rPr lang="en-GB" sz="2400" baseline="30000" dirty="0" smtClean="0"/>
              <a:t>111</a:t>
            </a:r>
            <a:r>
              <a:rPr lang="en-GB" sz="2400" dirty="0" smtClean="0"/>
              <a:t>In-DANBIRT </a:t>
            </a:r>
            <a:r>
              <a:rPr lang="en-GB" sz="2400" dirty="0"/>
              <a:t>for the visualization of atherosclerotic plaque inflammation in </a:t>
            </a:r>
            <a:r>
              <a:rPr lang="en-GB" sz="2400" dirty="0" smtClean="0"/>
              <a:t>mice.</a:t>
            </a:r>
            <a:endParaRPr lang="en-US" altLang="en-US" sz="2400" dirty="0" smtClean="0"/>
          </a:p>
          <a:p>
            <a:pPr marL="514350" indent="-514350">
              <a:buFont typeface="Times New Roman" pitchFamily="18" charset="0"/>
              <a:buAutoNum type="alphaUcPeriod"/>
            </a:pPr>
            <a:endParaRPr lang="en-US" altLang="en-US" sz="28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</a:t>
            </a:r>
            <a:r>
              <a:rPr lang="en-GB" sz="900" dirty="0" smtClean="0">
                <a:latin typeface="SsykbnAdvPTimes"/>
              </a:rPr>
              <a:t> </a:t>
            </a:r>
            <a:r>
              <a:rPr lang="en-GB" sz="900" dirty="0">
                <a:latin typeface="SsykbnAdvPTimes"/>
              </a:rPr>
              <a:t>American Society of Nuclear </a:t>
            </a:r>
            <a:r>
              <a:rPr lang="en-GB" sz="900" dirty="0" smtClean="0">
                <a:latin typeface="SsykbnAdvPTimes"/>
              </a:rPr>
              <a:t>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 smtClean="0"/>
              <a:t>METHODS</a:t>
            </a:r>
            <a:endParaRPr lang="en-US" sz="3600" dirty="0"/>
          </a:p>
        </p:txBody>
      </p:sp>
      <p:sp>
        <p:nvSpPr>
          <p:cNvPr id="6151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305800" cy="4379913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514350" indent="-514350">
              <a:buFont typeface="Times New Roman" pitchFamily="18" charset="0"/>
              <a:buAutoNum type="alphaUcPeriod"/>
            </a:pPr>
            <a:r>
              <a:rPr lang="en-US" altLang="en-US" sz="2800" dirty="0"/>
              <a:t>Study </a:t>
            </a:r>
            <a:r>
              <a:rPr lang="en-US" altLang="en-US" sz="2800" dirty="0" smtClean="0"/>
              <a:t>type: Experimental study/Preclinical animal study</a:t>
            </a:r>
            <a:endParaRPr lang="en-US" altLang="en-US" sz="2800" dirty="0"/>
          </a:p>
          <a:p>
            <a:pPr marL="514350" indent="-514350">
              <a:buFont typeface="Times New Roman" pitchFamily="18" charset="0"/>
              <a:buAutoNum type="alphaUcPeriod"/>
            </a:pPr>
            <a:r>
              <a:rPr lang="en-US" altLang="en-US" sz="2800" dirty="0" smtClean="0"/>
              <a:t>Study subjects: atherosclerotic mice, and human plaque sample</a:t>
            </a:r>
            <a:endParaRPr lang="en-US" altLang="en-US" sz="2000" dirty="0" smtClean="0"/>
          </a:p>
          <a:p>
            <a:pPr marL="514350" indent="-514350">
              <a:buFont typeface="Times New Roman" pitchFamily="18" charset="0"/>
              <a:buAutoNum type="alphaUcPeriod"/>
            </a:pPr>
            <a:r>
              <a:rPr lang="en-US" altLang="en-US" sz="2800" dirty="0" smtClean="0"/>
              <a:t>Study endpoints: </a:t>
            </a:r>
          </a:p>
          <a:p>
            <a:pPr marL="914400" lvl="1" indent="-514350">
              <a:buFont typeface="Times New Roman" pitchFamily="18" charset="0"/>
              <a:buAutoNum type="alphaUcPeriod"/>
            </a:pPr>
            <a:r>
              <a:rPr lang="en-US" altLang="en-US" sz="2000" i="1" dirty="0" smtClean="0"/>
              <a:t>In vivo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radioligand</a:t>
            </a:r>
            <a:r>
              <a:rPr lang="en-US" altLang="en-US" sz="2000" dirty="0" smtClean="0"/>
              <a:t> uptake in mice atherosclerotic plaques</a:t>
            </a:r>
          </a:p>
          <a:p>
            <a:pPr marL="914400" lvl="1" indent="-514350">
              <a:buFont typeface="Times New Roman" pitchFamily="18" charset="0"/>
              <a:buAutoNum type="alphaUcPeriod"/>
            </a:pPr>
            <a:r>
              <a:rPr lang="en-US" altLang="en-US" sz="2000" i="1" dirty="0" smtClean="0"/>
              <a:t>In vitro </a:t>
            </a:r>
            <a:r>
              <a:rPr lang="en-US" altLang="en-US" sz="2000" dirty="0" smtClean="0"/>
              <a:t>uptake in human plaque material</a:t>
            </a:r>
          </a:p>
          <a:p>
            <a:pPr marL="914400" lvl="1" indent="-514350">
              <a:buFont typeface="Times New Roman" pitchFamily="18" charset="0"/>
              <a:buAutoNum type="alphaUcPeriod"/>
            </a:pPr>
            <a:r>
              <a:rPr lang="en-US" altLang="en-US" sz="2000" dirty="0" err="1" smtClean="0"/>
              <a:t>Radioligand</a:t>
            </a:r>
            <a:r>
              <a:rPr lang="en-US" altLang="en-US" sz="2000" dirty="0" smtClean="0"/>
              <a:t> specificity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</a:t>
            </a:r>
            <a:r>
              <a:rPr lang="en-GB" sz="900" dirty="0" smtClean="0">
                <a:latin typeface="SsykbnAdvPTimes"/>
              </a:rPr>
              <a:t> </a:t>
            </a:r>
            <a:r>
              <a:rPr lang="en-GB" sz="900" dirty="0">
                <a:latin typeface="SsykbnAdvPTimes"/>
              </a:rPr>
              <a:t>American Society of Nuclear </a:t>
            </a:r>
            <a:r>
              <a:rPr lang="en-GB" sz="900" dirty="0" smtClean="0">
                <a:latin typeface="SsykbnAdvPTimes"/>
              </a:rPr>
              <a:t>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</p:spTree>
    <p:extLst>
      <p:ext uri="{BB962C8B-B14F-4D97-AF65-F5344CB8AC3E}">
        <p14:creationId xmlns:p14="http://schemas.microsoft.com/office/powerpoint/2010/main" val="378669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 smtClean="0"/>
              <a:t>RESULTS</a:t>
            </a:r>
            <a:endParaRPr lang="en-US" sz="3600" dirty="0"/>
          </a:p>
        </p:txBody>
      </p:sp>
      <p:sp>
        <p:nvSpPr>
          <p:cNvPr id="6151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305800" cy="4379913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ctr">
              <a:buNone/>
            </a:pPr>
            <a:endParaRPr lang="en-US" altLang="en-US" sz="2800" dirty="0" smtClean="0">
              <a:solidFill>
                <a:srgbClr val="000000"/>
              </a:solidFill>
            </a:endParaRPr>
          </a:p>
          <a:p>
            <a:pPr marL="0" indent="0" algn="ctr">
              <a:buNone/>
            </a:pPr>
            <a:endParaRPr lang="en-US" altLang="en-US" sz="2800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</a:t>
            </a:r>
            <a:r>
              <a:rPr lang="en-GB" sz="900" dirty="0" smtClean="0">
                <a:latin typeface="SsykbnAdvPTimes"/>
              </a:rPr>
              <a:t> </a:t>
            </a:r>
            <a:r>
              <a:rPr lang="en-GB" sz="900" dirty="0">
                <a:latin typeface="SsykbnAdvPTimes"/>
              </a:rPr>
              <a:t>American Society of Nuclear </a:t>
            </a:r>
            <a:r>
              <a:rPr lang="en-GB" sz="900" dirty="0" smtClean="0">
                <a:latin typeface="SsykbnAdvPTimes"/>
              </a:rPr>
              <a:t>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  <p:pic>
        <p:nvPicPr>
          <p:cNvPr id="2050" name="Picture 2" descr="E:\Werk\1 Articles\1 Danbirt\3 Results\3 Images\Figure1-in vivo SPECT\Final\PPT\DANBIRT in vivo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96"/>
          <a:stretch/>
        </p:blipFill>
        <p:spPr bwMode="auto">
          <a:xfrm>
            <a:off x="477314" y="1524000"/>
            <a:ext cx="5714346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57200" y="5334000"/>
            <a:ext cx="835120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100" b="1" i="1" dirty="0"/>
              <a:t>In vivo </a:t>
            </a:r>
            <a:r>
              <a:rPr lang="en-GB" sz="1100" b="1" dirty="0"/>
              <a:t>uptake of </a:t>
            </a:r>
            <a:r>
              <a:rPr lang="en-GB" sz="1100" b="1" baseline="30000" dirty="0"/>
              <a:t>111</a:t>
            </a:r>
            <a:r>
              <a:rPr lang="en-GB" sz="1100" b="1" dirty="0"/>
              <a:t>In-DANBIRT in atherosclerotic mice.</a:t>
            </a:r>
            <a:r>
              <a:rPr lang="en-GB" sz="1100" dirty="0"/>
              <a:t> </a:t>
            </a:r>
            <a:r>
              <a:rPr lang="en-GB" sz="1100" i="1" dirty="0"/>
              <a:t>In vivo</a:t>
            </a:r>
            <a:r>
              <a:rPr lang="en-GB" sz="1100" dirty="0"/>
              <a:t> contrast enhanced </a:t>
            </a:r>
            <a:r>
              <a:rPr lang="en-GB" sz="1100" dirty="0" smtClean="0"/>
              <a:t>CT, SPECT, </a:t>
            </a:r>
            <a:r>
              <a:rPr lang="en-GB" sz="1100" dirty="0"/>
              <a:t>and overlay images of </a:t>
            </a:r>
            <a:r>
              <a:rPr lang="en-GB" sz="1100" dirty="0" err="1"/>
              <a:t>ApoE</a:t>
            </a:r>
            <a:r>
              <a:rPr lang="en-GB" sz="1100" baseline="30000" dirty="0"/>
              <a:t>-/-</a:t>
            </a:r>
            <a:r>
              <a:rPr lang="en-GB" sz="1100" dirty="0"/>
              <a:t> mouse thorax in coronal, sagittal, and transverse </a:t>
            </a:r>
            <a:r>
              <a:rPr lang="en-GB" sz="1100" dirty="0" smtClean="0"/>
              <a:t>view. 1=aortic </a:t>
            </a:r>
            <a:r>
              <a:rPr lang="en-GB" sz="1100" dirty="0"/>
              <a:t>arch; 2=right common carotid artery; 3=left common carotid artery; 4=left subclavian artery. V=ventral, D=dorsal. Arrowheads indicate radioactive hot spots (</a:t>
            </a:r>
            <a:r>
              <a:rPr lang="en-GB" sz="1100" baseline="30000" dirty="0"/>
              <a:t>111</a:t>
            </a:r>
            <a:r>
              <a:rPr lang="en-GB" sz="1100" dirty="0"/>
              <a:t>In-DANBIRT uptake) in the aortic arch. </a:t>
            </a:r>
          </a:p>
        </p:txBody>
      </p:sp>
    </p:spTree>
    <p:extLst>
      <p:ext uri="{BB962C8B-B14F-4D97-AF65-F5344CB8AC3E}">
        <p14:creationId xmlns:p14="http://schemas.microsoft.com/office/powerpoint/2010/main" val="218645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 smtClean="0"/>
              <a:t>RESULTS</a:t>
            </a:r>
            <a:endParaRPr lang="en-US" sz="3600" dirty="0"/>
          </a:p>
        </p:txBody>
      </p:sp>
      <p:sp>
        <p:nvSpPr>
          <p:cNvPr id="6151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305800" cy="4379913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ctr">
              <a:buNone/>
            </a:pPr>
            <a:endParaRPr lang="en-US" altLang="en-US" sz="2800" dirty="0" smtClean="0">
              <a:solidFill>
                <a:srgbClr val="000000"/>
              </a:solidFill>
            </a:endParaRPr>
          </a:p>
          <a:p>
            <a:pPr marL="0" indent="0" algn="ctr">
              <a:buNone/>
            </a:pPr>
            <a:endParaRPr lang="en-US" altLang="en-US" sz="2800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</a:t>
            </a:r>
            <a:r>
              <a:rPr lang="en-GB" sz="900" dirty="0" smtClean="0">
                <a:latin typeface="SsykbnAdvPTimes"/>
              </a:rPr>
              <a:t> </a:t>
            </a:r>
            <a:r>
              <a:rPr lang="en-GB" sz="900" dirty="0">
                <a:latin typeface="SsykbnAdvPTimes"/>
              </a:rPr>
              <a:t>American Society of Nuclear </a:t>
            </a:r>
            <a:r>
              <a:rPr lang="en-GB" sz="900" dirty="0" smtClean="0">
                <a:latin typeface="SsykbnAdvPTimes"/>
              </a:rPr>
              <a:t>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  <p:pic>
        <p:nvPicPr>
          <p:cNvPr id="3074" name="Picture 2" descr="E:\Werk\1 Articles\1 Danbirt\5 Full article\For submission to EJNMMI\New figures\CEA incubation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" t="19193" r="8826" b="28154"/>
          <a:stretch/>
        </p:blipFill>
        <p:spPr bwMode="auto">
          <a:xfrm>
            <a:off x="513607" y="1571501"/>
            <a:ext cx="7030193" cy="3194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444478" y="4666327"/>
            <a:ext cx="8318522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b="1" i="1" dirty="0"/>
              <a:t>Ex vivo</a:t>
            </a:r>
            <a:r>
              <a:rPr lang="en-GB" sz="1100" b="1" dirty="0"/>
              <a:t> </a:t>
            </a:r>
            <a:r>
              <a:rPr lang="en-GB" sz="1100" b="1" baseline="30000" dirty="0"/>
              <a:t>111</a:t>
            </a:r>
            <a:r>
              <a:rPr lang="en-GB" sz="1100" b="1" dirty="0"/>
              <a:t>In-DANBIRT imaging of LFA-1 in a human atherosclerotic plaque.</a:t>
            </a:r>
            <a:r>
              <a:rPr lang="en-GB" sz="1100" dirty="0"/>
              <a:t> Bright field photo </a:t>
            </a:r>
            <a:r>
              <a:rPr lang="en-GB" sz="1100" dirty="0" smtClean="0"/>
              <a:t>(A, scale bar=10mm)) and coronal view of SPECT/CT scan (B) </a:t>
            </a:r>
            <a:r>
              <a:rPr lang="en-GB" sz="1100" dirty="0" smtClean="0"/>
              <a:t>of </a:t>
            </a:r>
            <a:r>
              <a:rPr lang="en-GB" sz="1100" dirty="0"/>
              <a:t>a </a:t>
            </a:r>
            <a:r>
              <a:rPr lang="en-GB" sz="1100" dirty="0" smtClean="0"/>
              <a:t>carotid endarterectomy </a:t>
            </a:r>
            <a:r>
              <a:rPr lang="en-GB" sz="1100" dirty="0" smtClean="0"/>
              <a:t>specimen incubated with </a:t>
            </a:r>
            <a:r>
              <a:rPr lang="en-GB" sz="1100" baseline="30000" dirty="0" smtClean="0"/>
              <a:t>111</a:t>
            </a:r>
            <a:r>
              <a:rPr lang="en-GB" sz="1100" dirty="0" smtClean="0"/>
              <a:t>In-DANBIRT. </a:t>
            </a:r>
            <a:r>
              <a:rPr lang="en-GB" sz="1100" dirty="0"/>
              <a:t>SPECT/CT imaging shows heterogeneous uptake of </a:t>
            </a:r>
            <a:r>
              <a:rPr lang="en-GB" sz="1100" baseline="30000" dirty="0"/>
              <a:t>111</a:t>
            </a:r>
            <a:r>
              <a:rPr lang="en-GB" sz="1100" dirty="0"/>
              <a:t>In-DANBIRT. Calcified regions of the plaque are visible in bright white in the CT </a:t>
            </a:r>
            <a:r>
              <a:rPr lang="en-GB" sz="1100" dirty="0" smtClean="0"/>
              <a:t>view. </a:t>
            </a:r>
            <a:r>
              <a:rPr lang="en-GB" sz="1100" dirty="0"/>
              <a:t>Pins used as landmarks are indicated by asterisks (*). </a:t>
            </a:r>
            <a:r>
              <a:rPr lang="en-GB" sz="1100" dirty="0" smtClean="0"/>
              <a:t>Transverse view of SPECT/CT scan (C) and </a:t>
            </a:r>
            <a:r>
              <a:rPr lang="en-GB" sz="1100" i="1" dirty="0" smtClean="0"/>
              <a:t>ex vivo</a:t>
            </a:r>
            <a:r>
              <a:rPr lang="en-GB" sz="1100" dirty="0" smtClean="0"/>
              <a:t> </a:t>
            </a:r>
            <a:r>
              <a:rPr lang="en-GB" sz="1100" dirty="0" err="1" smtClean="0"/>
              <a:t>autoradiographic</a:t>
            </a:r>
            <a:r>
              <a:rPr lang="en-GB" sz="1100" dirty="0" smtClean="0"/>
              <a:t> image of 1 mm thick slice (D) of specimen, at the location indicated by a yellow line in A. Histological sections adjacent to D stained for LFA-1 (E) or CD68 (F), </a:t>
            </a:r>
            <a:r>
              <a:rPr lang="en-GB" sz="1100" dirty="0" err="1" smtClean="0"/>
              <a:t>scalebar</a:t>
            </a:r>
            <a:r>
              <a:rPr lang="en-GB" sz="1100" dirty="0" smtClean="0"/>
              <a:t>=100</a:t>
            </a:r>
            <a:r>
              <a:rPr lang="en-GB" sz="1100" dirty="0"/>
              <a:t> </a:t>
            </a:r>
            <a:r>
              <a:rPr lang="en-GB" sz="1100" dirty="0" smtClean="0"/>
              <a:t>µm. Insets </a:t>
            </a:r>
            <a:r>
              <a:rPr lang="en-GB" sz="1100" dirty="0"/>
              <a:t>show overview of the histological section, </a:t>
            </a:r>
            <a:r>
              <a:rPr lang="en-GB" sz="1100" dirty="0" smtClean="0"/>
              <a:t>asterisks shows location </a:t>
            </a:r>
            <a:r>
              <a:rPr lang="en-GB" sz="1100" dirty="0"/>
              <a:t>of zoomed </a:t>
            </a:r>
            <a:r>
              <a:rPr lang="en-GB" sz="1100" dirty="0" smtClean="0"/>
              <a:t>area. L=Lumen.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117696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 smtClean="0"/>
              <a:t>CONCLUSIONS</a:t>
            </a:r>
            <a:endParaRPr lang="en-US" sz="3600" dirty="0"/>
          </a:p>
        </p:txBody>
      </p:sp>
      <p:sp>
        <p:nvSpPr>
          <p:cNvPr id="6151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305800" cy="4379913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0" indent="0">
              <a:buNone/>
            </a:pPr>
            <a:r>
              <a:rPr lang="en-US" altLang="en-US" sz="2800" dirty="0" smtClean="0"/>
              <a:t>1- </a:t>
            </a:r>
            <a:r>
              <a:rPr lang="en-GB" sz="2800" baseline="30000" dirty="0"/>
              <a:t>111</a:t>
            </a:r>
            <a:r>
              <a:rPr lang="en-GB" sz="2800" dirty="0"/>
              <a:t>In-DANBIRT uptake </a:t>
            </a:r>
            <a:r>
              <a:rPr lang="en-GB" sz="2800" dirty="0" smtClean="0"/>
              <a:t>correlates to cells </a:t>
            </a:r>
            <a:r>
              <a:rPr lang="en-GB" sz="2800" dirty="0"/>
              <a:t>expressing LFA-1 and </a:t>
            </a:r>
            <a:r>
              <a:rPr lang="en-GB" sz="2800" dirty="0" smtClean="0"/>
              <a:t>CD68</a:t>
            </a:r>
            <a:endParaRPr lang="en-US" altLang="en-US" sz="2800" dirty="0"/>
          </a:p>
          <a:p>
            <a:pPr marL="0" indent="0">
              <a:buNone/>
            </a:pPr>
            <a:r>
              <a:rPr lang="en-US" altLang="en-US" sz="2800" dirty="0" smtClean="0"/>
              <a:t>2- </a:t>
            </a:r>
            <a:r>
              <a:rPr lang="en-GB" sz="2800" baseline="30000" dirty="0" smtClean="0"/>
              <a:t>111</a:t>
            </a:r>
            <a:r>
              <a:rPr lang="en-GB" sz="2800" dirty="0" smtClean="0"/>
              <a:t>In-DANBIRT detects plaque inflammation </a:t>
            </a:r>
            <a:r>
              <a:rPr lang="en-GB" sz="2800" i="1" dirty="0" smtClean="0"/>
              <a:t>in vivo</a:t>
            </a:r>
            <a:r>
              <a:rPr lang="en-GB" sz="2800" dirty="0" smtClean="0"/>
              <a:t> in a mouse model of atherosclerosis, and shows uptake in human plaque tissue </a:t>
            </a:r>
            <a:r>
              <a:rPr lang="en-GB" sz="2800" i="1" dirty="0" smtClean="0"/>
              <a:t>ex vivo</a:t>
            </a:r>
            <a:endParaRPr lang="en-US" altLang="en-US" sz="2800" dirty="0" smtClean="0"/>
          </a:p>
          <a:p>
            <a:pPr marL="0" indent="0">
              <a:buNone/>
            </a:pPr>
            <a:r>
              <a:rPr lang="en-US" altLang="en-US" sz="2800" dirty="0" smtClean="0"/>
              <a:t>3- </a:t>
            </a:r>
            <a:r>
              <a:rPr lang="en-GB" altLang="en-US" sz="2800" dirty="0"/>
              <a:t>R</a:t>
            </a:r>
            <a:r>
              <a:rPr lang="en-GB" sz="2800" dirty="0" smtClean="0"/>
              <a:t>adiolabelled </a:t>
            </a:r>
            <a:r>
              <a:rPr lang="en-GB" sz="2800"/>
              <a:t>DANBIRT shows potential as a relevant nuclear </a:t>
            </a:r>
            <a:r>
              <a:rPr lang="en-GB" sz="2800" dirty="0"/>
              <a:t>imaging tracer to detect atherosclerotic </a:t>
            </a:r>
            <a:r>
              <a:rPr lang="en-GB" sz="2800" dirty="0" smtClean="0"/>
              <a:t>inflammation</a:t>
            </a:r>
            <a:endParaRPr lang="en-US" altLang="en-US" sz="28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</a:t>
            </a:r>
            <a:r>
              <a:rPr lang="en-GB" sz="900" dirty="0" smtClean="0">
                <a:latin typeface="SsykbnAdvPTimes"/>
              </a:rPr>
              <a:t> </a:t>
            </a:r>
            <a:r>
              <a:rPr lang="en-GB" sz="900" dirty="0">
                <a:latin typeface="SsykbnAdvPTimes"/>
              </a:rPr>
              <a:t>American Society of Nuclear </a:t>
            </a:r>
            <a:r>
              <a:rPr lang="en-GB" sz="900" dirty="0" smtClean="0">
                <a:latin typeface="SsykbnAdvPTimes"/>
              </a:rPr>
              <a:t>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</p:spTree>
    <p:extLst>
      <p:ext uri="{BB962C8B-B14F-4D97-AF65-F5344CB8AC3E}">
        <p14:creationId xmlns:p14="http://schemas.microsoft.com/office/powerpoint/2010/main" val="2545659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2045"/>
  <p:tag name="AS_OS" val="Microsoft Windows NT 6.1.7601 Service Pack 1"/>
  <p:tag name="AS_RELEASE_DATE" val="2011.04.04"/>
  <p:tag name="AS_VERSION" val="5.1.0.0"/>
  <p:tag name="AS_TITLE" val="Aspose.Slides for .NET"/>
</p:tagLst>
</file>

<file path=ppt/theme/theme1.xml><?xml version="1.0" encoding="utf-8"?>
<a:theme xmlns:a="http://schemas.openxmlformats.org/drawingml/2006/main" name="2_Office Theme">
  <a:themeElements>
    <a:clrScheme name="2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Office Theme">
      <a:majorFont>
        <a:latin typeface="Times New Roman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229</TotalTime>
  <Words>599</Words>
  <Application>Microsoft Office PowerPoint</Application>
  <PresentationFormat>On-screen Show (4:3)</PresentationFormat>
  <Paragraphs>38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2_Office Theme</vt:lpstr>
      <vt:lpstr>Custom Design</vt:lpstr>
      <vt:lpstr>1_Custom Design</vt:lpstr>
      <vt:lpstr>Imaging of atherosclerosis, targeting LFA-1 on inflammatory cells with 111In-DANBIRT</vt:lpstr>
      <vt:lpstr>BACKGROUND</vt:lpstr>
      <vt:lpstr>METHODS</vt:lpstr>
      <vt:lpstr>RESULTS</vt:lpstr>
      <vt:lpstr>RESULTS</vt:lpstr>
      <vt:lpstr>CONCLUSIONS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Holly Auten</dc:creator>
  <cp:lastModifiedBy>E.J. Meester</cp:lastModifiedBy>
  <cp:revision>111</cp:revision>
  <dcterms:created xsi:type="dcterms:W3CDTF">2011-04-18T21:44:13Z</dcterms:created>
  <dcterms:modified xsi:type="dcterms:W3CDTF">2018-02-01T13:58:58Z</dcterms:modified>
</cp:coreProperties>
</file>