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16" r:id="rId1"/>
    <p:sldMasterId id="2147484459" r:id="rId2"/>
    <p:sldMasterId id="2147484471" r:id="rId3"/>
  </p:sldMasterIdLst>
  <p:handoutMasterIdLst>
    <p:handoutMasterId r:id="rId10"/>
  </p:handoutMasterIdLst>
  <p:sldIdLst>
    <p:sldId id="258" r:id="rId4"/>
    <p:sldId id="264" r:id="rId5"/>
    <p:sldId id="266" r:id="rId6"/>
    <p:sldId id="267" r:id="rId7"/>
    <p:sldId id="268" r:id="rId8"/>
    <p:sldId id="265" r:id="rId9"/>
  </p:sldIdLst>
  <p:sldSz cx="9144000" cy="6858000" type="screen4x3"/>
  <p:notesSz cx="6858000" cy="9144000"/>
  <p:custDataLst>
    <p:tags r:id="rId11"/>
  </p:custDataLst>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5ECF3"/>
    <a:srgbClr val="C2D1E2"/>
    <a:srgbClr val="E9F2F5"/>
    <a:srgbClr val="F3CC75"/>
    <a:srgbClr val="EBAD21"/>
    <a:srgbClr val="FAEBC7"/>
    <a:srgbClr val="D2C79C"/>
    <a:srgbClr val="E7D8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00" d="100"/>
          <a:sy n="100" d="100"/>
        </p:scale>
        <p:origin x="-2676" y="-4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3" d="100"/>
          <a:sy n="83" d="100"/>
        </p:scale>
        <p:origin x="-204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Header Placeholder 1"/>
          <p:cNvSpPr>
            <a:spLocks noGrp="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US" altLang="en-US"/>
          </a:p>
        </p:txBody>
      </p:sp>
      <p:sp>
        <p:nvSpPr>
          <p:cNvPr id="14339" name="Date Placeholder 2"/>
          <p:cNvSpPr>
            <a:spLocks noGrp="1"/>
          </p:cNvSpPr>
          <p:nvPr>
            <p:ph type="dt" sz="quarter"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ACAA2974-B8B3-4DFD-97D0-0F56117FC3FD}" type="datetimeFigureOut">
              <a:rPr lang="en-US" altLang="en-US"/>
              <a:pPr>
                <a:defRPr/>
              </a:pPr>
              <a:t>3/30/2018</a:t>
            </a:fld>
            <a:endParaRPr lang="en-US" altLang="en-US"/>
          </a:p>
        </p:txBody>
      </p:sp>
      <p:sp>
        <p:nvSpPr>
          <p:cNvPr id="14340" name="Footer Placeholder 3"/>
          <p:cNvSpPr>
            <a:spLocks noGrp="1"/>
          </p:cNvSpPr>
          <p:nvPr>
            <p:ph type="ftr" sz="quarter" idx="2"/>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ltLang="en-US"/>
          </a:p>
        </p:txBody>
      </p:sp>
      <p:sp>
        <p:nvSpPr>
          <p:cNvPr id="14341" name="Slide Number Placeholder 4"/>
          <p:cNvSpPr>
            <a:spLocks noGrp="1"/>
          </p:cNvSpPr>
          <p:nvPr>
            <p:ph type="sldNum" sz="quarter" idx="3"/>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8500BB91-4637-4970-8DCF-898FDD5DBAA5}" type="slidenum">
              <a:rPr lang="en-US" altLang="en-US"/>
              <a:pPr>
                <a:defRPr/>
              </a:pPr>
              <a:t>‹nr.›</a:t>
            </a:fld>
            <a:endParaRPr lang="en-US" altLang="en-US"/>
          </a:p>
        </p:txBody>
      </p:sp>
    </p:spTree>
    <p:extLst>
      <p:ext uri="{BB962C8B-B14F-4D97-AF65-F5344CB8AC3E}">
        <p14:creationId xmlns:p14="http://schemas.microsoft.com/office/powerpoint/2010/main" val="92284616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a:ln/>
        </p:spPr>
        <p:txBody>
          <a:bodyPr/>
          <a:lstStyle>
            <a:lvl1pPr>
              <a:defRPr/>
            </a:lvl1pPr>
          </a:lstStyle>
          <a:p>
            <a:pPr>
              <a:defRPr/>
            </a:pPr>
            <a:fld id="{9F500926-B983-4603-B78D-043346203126}" type="datetimeFigureOut">
              <a:rPr lang="en-US" altLang="en-US"/>
              <a:pPr>
                <a:defRPr/>
              </a:pPr>
              <a:t>3/30/2018</a:t>
            </a:fld>
            <a:endParaRPr lang="en-US" altLang="en-US"/>
          </a:p>
        </p:txBody>
      </p:sp>
      <p:sp>
        <p:nvSpPr>
          <p:cNvPr id="5" name="Footer Placeholder 4"/>
          <p:cNvSpPr>
            <a:spLocks noGrp="1"/>
          </p:cNvSpPr>
          <p:nvPr>
            <p:ph type="ftr" sz="quarter" idx="11"/>
          </p:nvPr>
        </p:nvSpPr>
        <p:spPr>
          <a:ln/>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ln/>
        </p:spPr>
        <p:txBody>
          <a:bodyPr/>
          <a:lstStyle>
            <a:lvl1pPr>
              <a:defRPr/>
            </a:lvl1pPr>
          </a:lstStyle>
          <a:p>
            <a:pPr>
              <a:defRPr/>
            </a:pPr>
            <a:fld id="{A2D6EA2E-8BA2-43ED-AE8B-8619F5D5D21C}" type="slidenum">
              <a:rPr lang="en-US" altLang="en-US"/>
              <a:pPr>
                <a:defRPr/>
              </a:pPr>
              <a:t>‹nr.›</a:t>
            </a:fld>
            <a:endParaRPr lang="en-US" altLang="en-US"/>
          </a:p>
        </p:txBody>
      </p:sp>
    </p:spTree>
    <p:extLst>
      <p:ext uri="{BB962C8B-B14F-4D97-AF65-F5344CB8AC3E}">
        <p14:creationId xmlns:p14="http://schemas.microsoft.com/office/powerpoint/2010/main" val="239698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fld id="{A6056B06-A335-40C1-89B8-1D6EBA52563A}" type="datetimeFigureOut">
              <a:rPr lang="en-US" altLang="en-US"/>
              <a:pPr>
                <a:defRPr/>
              </a:pPr>
              <a:t>3/30/2018</a:t>
            </a:fld>
            <a:endParaRPr lang="en-US" altLang="en-US"/>
          </a:p>
        </p:txBody>
      </p:sp>
      <p:sp>
        <p:nvSpPr>
          <p:cNvPr id="5" name="Footer Placeholder 4"/>
          <p:cNvSpPr>
            <a:spLocks noGrp="1"/>
          </p:cNvSpPr>
          <p:nvPr>
            <p:ph type="ftr" sz="quarter" idx="11"/>
          </p:nvPr>
        </p:nvSpPr>
        <p:spPr>
          <a:ln/>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ln/>
        </p:spPr>
        <p:txBody>
          <a:bodyPr/>
          <a:lstStyle>
            <a:lvl1pPr>
              <a:defRPr/>
            </a:lvl1pPr>
          </a:lstStyle>
          <a:p>
            <a:pPr>
              <a:defRPr/>
            </a:pPr>
            <a:fld id="{5173251B-D0D3-4AD3-8B38-970CDD9B5937}" type="slidenum">
              <a:rPr lang="en-US" altLang="en-US"/>
              <a:pPr>
                <a:defRPr/>
              </a:pPr>
              <a:t>‹nr.›</a:t>
            </a:fld>
            <a:endParaRPr lang="en-US" altLang="en-US"/>
          </a:p>
        </p:txBody>
      </p:sp>
    </p:spTree>
    <p:extLst>
      <p:ext uri="{BB962C8B-B14F-4D97-AF65-F5344CB8AC3E}">
        <p14:creationId xmlns:p14="http://schemas.microsoft.com/office/powerpoint/2010/main" val="3803332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ln/>
        </p:spPr>
        <p:txBody>
          <a:bodyPr/>
          <a:lstStyle>
            <a:lvl1pPr>
              <a:defRPr/>
            </a:lvl1pPr>
          </a:lstStyle>
          <a:p>
            <a:pPr>
              <a:defRPr/>
            </a:pPr>
            <a:fld id="{F08713F8-108A-41FF-898D-2D82DD910C21}" type="datetimeFigureOut">
              <a:rPr lang="en-US" altLang="en-US"/>
              <a:pPr>
                <a:defRPr/>
              </a:pPr>
              <a:t>3/30/2018</a:t>
            </a:fld>
            <a:endParaRPr lang="en-US" altLang="en-US"/>
          </a:p>
        </p:txBody>
      </p:sp>
      <p:sp>
        <p:nvSpPr>
          <p:cNvPr id="5" name="Footer Placeholder 4"/>
          <p:cNvSpPr>
            <a:spLocks noGrp="1"/>
          </p:cNvSpPr>
          <p:nvPr>
            <p:ph type="ftr" sz="quarter" idx="11"/>
          </p:nvPr>
        </p:nvSpPr>
        <p:spPr>
          <a:ln/>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ln/>
        </p:spPr>
        <p:txBody>
          <a:bodyPr/>
          <a:lstStyle>
            <a:lvl1pPr>
              <a:defRPr/>
            </a:lvl1pPr>
          </a:lstStyle>
          <a:p>
            <a:pPr>
              <a:defRPr/>
            </a:pPr>
            <a:fld id="{DFD706ED-E199-4B13-AC5E-044C30DB6B94}" type="slidenum">
              <a:rPr lang="en-US" altLang="en-US"/>
              <a:pPr>
                <a:defRPr/>
              </a:pPr>
              <a:t>‹nr.›</a:t>
            </a:fld>
            <a:endParaRPr lang="en-US" altLang="en-US"/>
          </a:p>
        </p:txBody>
      </p:sp>
    </p:spTree>
    <p:extLst>
      <p:ext uri="{BB962C8B-B14F-4D97-AF65-F5344CB8AC3E}">
        <p14:creationId xmlns:p14="http://schemas.microsoft.com/office/powerpoint/2010/main" val="477752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ln/>
        </p:spPr>
        <p:txBody>
          <a:bodyPr/>
          <a:lstStyle>
            <a:lvl1pPr>
              <a:defRPr/>
            </a:lvl1pPr>
          </a:lstStyle>
          <a:p>
            <a:pPr>
              <a:defRPr/>
            </a:pPr>
            <a:fld id="{CAB28F7E-AE42-40C5-A706-3971190238A9}" type="datetimeFigureOut">
              <a:rPr lang="en-US" altLang="en-US"/>
              <a:pPr>
                <a:defRPr/>
              </a:pPr>
              <a:t>3/30/2018</a:t>
            </a:fld>
            <a:endParaRPr lang="en-US" altLang="en-US"/>
          </a:p>
        </p:txBody>
      </p:sp>
      <p:sp>
        <p:nvSpPr>
          <p:cNvPr id="6" name="Footer Placeholder 4"/>
          <p:cNvSpPr>
            <a:spLocks noGrp="1"/>
          </p:cNvSpPr>
          <p:nvPr>
            <p:ph type="ftr" sz="quarter" idx="11"/>
          </p:nvPr>
        </p:nvSpPr>
        <p:spPr>
          <a:ln/>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a:ln/>
        </p:spPr>
        <p:txBody>
          <a:bodyPr/>
          <a:lstStyle>
            <a:lvl1pPr>
              <a:defRPr/>
            </a:lvl1pPr>
          </a:lstStyle>
          <a:p>
            <a:pPr>
              <a:defRPr/>
            </a:pPr>
            <a:fld id="{7A07BF3D-17F2-4CB9-A9E4-96749444217D}" type="slidenum">
              <a:rPr lang="en-US" altLang="en-US"/>
              <a:pPr>
                <a:defRPr/>
              </a:pPr>
              <a:t>‹nr.›</a:t>
            </a:fld>
            <a:endParaRPr lang="en-US" altLang="en-US"/>
          </a:p>
        </p:txBody>
      </p:sp>
    </p:spTree>
    <p:extLst>
      <p:ext uri="{BB962C8B-B14F-4D97-AF65-F5344CB8AC3E}">
        <p14:creationId xmlns:p14="http://schemas.microsoft.com/office/powerpoint/2010/main" val="1369410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ln/>
        </p:spPr>
        <p:txBody>
          <a:bodyPr/>
          <a:lstStyle>
            <a:lvl1pPr>
              <a:defRPr/>
            </a:lvl1pPr>
          </a:lstStyle>
          <a:p>
            <a:pPr>
              <a:defRPr/>
            </a:pPr>
            <a:fld id="{09DB359E-19EF-4F07-9356-99886EE4144C}" type="datetimeFigureOut">
              <a:rPr lang="en-US" altLang="en-US"/>
              <a:pPr>
                <a:defRPr/>
              </a:pPr>
              <a:t>3/30/2018</a:t>
            </a:fld>
            <a:endParaRPr lang="en-US" altLang="en-US"/>
          </a:p>
        </p:txBody>
      </p:sp>
      <p:sp>
        <p:nvSpPr>
          <p:cNvPr id="8" name="Footer Placeholder 4"/>
          <p:cNvSpPr>
            <a:spLocks noGrp="1"/>
          </p:cNvSpPr>
          <p:nvPr>
            <p:ph type="ftr" sz="quarter" idx="11"/>
          </p:nvPr>
        </p:nvSpPr>
        <p:spPr>
          <a:ln/>
        </p:spPr>
        <p:txBody>
          <a:bodyPr/>
          <a:lstStyle>
            <a:lvl1pPr>
              <a:defRPr/>
            </a:lvl1pPr>
          </a:lstStyle>
          <a:p>
            <a:pPr>
              <a:defRPr/>
            </a:pPr>
            <a:endParaRPr lang="en-US" altLang="en-US"/>
          </a:p>
        </p:txBody>
      </p:sp>
      <p:sp>
        <p:nvSpPr>
          <p:cNvPr id="9" name="Slide Number Placeholder 5"/>
          <p:cNvSpPr>
            <a:spLocks noGrp="1"/>
          </p:cNvSpPr>
          <p:nvPr>
            <p:ph type="sldNum" sz="quarter" idx="12"/>
          </p:nvPr>
        </p:nvSpPr>
        <p:spPr>
          <a:ln/>
        </p:spPr>
        <p:txBody>
          <a:bodyPr/>
          <a:lstStyle>
            <a:lvl1pPr>
              <a:defRPr/>
            </a:lvl1pPr>
          </a:lstStyle>
          <a:p>
            <a:pPr>
              <a:defRPr/>
            </a:pPr>
            <a:fld id="{424AA2A8-C8A1-4DA3-9DE0-5A357E3DC29A}" type="slidenum">
              <a:rPr lang="en-US" altLang="en-US"/>
              <a:pPr>
                <a:defRPr/>
              </a:pPr>
              <a:t>‹nr.›</a:t>
            </a:fld>
            <a:endParaRPr lang="en-US" altLang="en-US"/>
          </a:p>
        </p:txBody>
      </p:sp>
    </p:spTree>
    <p:extLst>
      <p:ext uri="{BB962C8B-B14F-4D97-AF65-F5344CB8AC3E}">
        <p14:creationId xmlns:p14="http://schemas.microsoft.com/office/powerpoint/2010/main" val="3928273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a:ln/>
        </p:spPr>
        <p:txBody>
          <a:bodyPr/>
          <a:lstStyle>
            <a:lvl1pPr>
              <a:defRPr/>
            </a:lvl1pPr>
          </a:lstStyle>
          <a:p>
            <a:pPr>
              <a:defRPr/>
            </a:pPr>
            <a:fld id="{27B9B600-FFF0-4F56-AB5A-A6B99E22E3E4}" type="datetimeFigureOut">
              <a:rPr lang="en-US" altLang="en-US"/>
              <a:pPr>
                <a:defRPr/>
              </a:pPr>
              <a:t>3/30/2018</a:t>
            </a:fld>
            <a:endParaRPr lang="en-US" altLang="en-US"/>
          </a:p>
        </p:txBody>
      </p:sp>
      <p:sp>
        <p:nvSpPr>
          <p:cNvPr id="4" name="Footer Placeholder 4"/>
          <p:cNvSpPr>
            <a:spLocks noGrp="1"/>
          </p:cNvSpPr>
          <p:nvPr>
            <p:ph type="ftr" sz="quarter" idx="11"/>
          </p:nvPr>
        </p:nvSpPr>
        <p:spPr>
          <a:ln/>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a:ln/>
        </p:spPr>
        <p:txBody>
          <a:bodyPr/>
          <a:lstStyle>
            <a:lvl1pPr>
              <a:defRPr/>
            </a:lvl1pPr>
          </a:lstStyle>
          <a:p>
            <a:pPr>
              <a:defRPr/>
            </a:pPr>
            <a:fld id="{87C07130-DE73-4706-8EF2-9584D4427589}" type="slidenum">
              <a:rPr lang="en-US" altLang="en-US"/>
              <a:pPr>
                <a:defRPr/>
              </a:pPr>
              <a:t>‹nr.›</a:t>
            </a:fld>
            <a:endParaRPr lang="en-US" altLang="en-US"/>
          </a:p>
        </p:txBody>
      </p:sp>
    </p:spTree>
    <p:extLst>
      <p:ext uri="{BB962C8B-B14F-4D97-AF65-F5344CB8AC3E}">
        <p14:creationId xmlns:p14="http://schemas.microsoft.com/office/powerpoint/2010/main" val="2060502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ln/>
        </p:spPr>
        <p:txBody>
          <a:bodyPr/>
          <a:lstStyle>
            <a:lvl1pPr>
              <a:defRPr/>
            </a:lvl1pPr>
          </a:lstStyle>
          <a:p>
            <a:pPr>
              <a:defRPr/>
            </a:pPr>
            <a:fld id="{750B09B1-0483-4E75-A96E-8308B7D5BCC9}" type="datetimeFigureOut">
              <a:rPr lang="en-US" altLang="en-US"/>
              <a:pPr>
                <a:defRPr/>
              </a:pPr>
              <a:t>3/30/2018</a:t>
            </a:fld>
            <a:endParaRPr lang="en-US" altLang="en-US"/>
          </a:p>
        </p:txBody>
      </p:sp>
      <p:sp>
        <p:nvSpPr>
          <p:cNvPr id="3" name="Footer Placeholder 4"/>
          <p:cNvSpPr>
            <a:spLocks noGrp="1"/>
          </p:cNvSpPr>
          <p:nvPr>
            <p:ph type="ftr" sz="quarter" idx="11"/>
          </p:nvPr>
        </p:nvSpPr>
        <p:spPr>
          <a:ln/>
        </p:spPr>
        <p:txBody>
          <a:bodyPr/>
          <a:lstStyle>
            <a:lvl1pPr>
              <a:defRPr/>
            </a:lvl1pPr>
          </a:lstStyle>
          <a:p>
            <a:pPr>
              <a:defRPr/>
            </a:pPr>
            <a:endParaRPr lang="en-US" altLang="en-US"/>
          </a:p>
        </p:txBody>
      </p:sp>
      <p:sp>
        <p:nvSpPr>
          <p:cNvPr id="4" name="Slide Number Placeholder 5"/>
          <p:cNvSpPr>
            <a:spLocks noGrp="1"/>
          </p:cNvSpPr>
          <p:nvPr>
            <p:ph type="sldNum" sz="quarter" idx="12"/>
          </p:nvPr>
        </p:nvSpPr>
        <p:spPr>
          <a:ln/>
        </p:spPr>
        <p:txBody>
          <a:bodyPr/>
          <a:lstStyle>
            <a:lvl1pPr>
              <a:defRPr/>
            </a:lvl1pPr>
          </a:lstStyle>
          <a:p>
            <a:pPr>
              <a:defRPr/>
            </a:pPr>
            <a:fld id="{032ED452-7DEA-48DB-81A8-2DE0794F84A0}" type="slidenum">
              <a:rPr lang="en-US" altLang="en-US"/>
              <a:pPr>
                <a:defRPr/>
              </a:pPr>
              <a:t>‹nr.›</a:t>
            </a:fld>
            <a:endParaRPr lang="en-US" altLang="en-US"/>
          </a:p>
        </p:txBody>
      </p:sp>
    </p:spTree>
    <p:extLst>
      <p:ext uri="{BB962C8B-B14F-4D97-AF65-F5344CB8AC3E}">
        <p14:creationId xmlns:p14="http://schemas.microsoft.com/office/powerpoint/2010/main" val="4283660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3"/>
          <p:cNvSpPr>
            <a:spLocks noGrp="1"/>
          </p:cNvSpPr>
          <p:nvPr>
            <p:ph type="dt" sz="half" idx="10"/>
          </p:nvPr>
        </p:nvSpPr>
        <p:spPr>
          <a:ln/>
        </p:spPr>
        <p:txBody>
          <a:bodyPr/>
          <a:lstStyle>
            <a:lvl1pPr>
              <a:defRPr/>
            </a:lvl1pPr>
          </a:lstStyle>
          <a:p>
            <a:pPr>
              <a:defRPr/>
            </a:pPr>
            <a:fld id="{89BB4326-4EDE-45E5-8420-399F8AB93472}" type="datetimeFigureOut">
              <a:rPr lang="en-US" altLang="en-US"/>
              <a:pPr>
                <a:defRPr/>
              </a:pPr>
              <a:t>3/30/2018</a:t>
            </a:fld>
            <a:endParaRPr lang="en-US" altLang="en-US"/>
          </a:p>
        </p:txBody>
      </p:sp>
      <p:sp>
        <p:nvSpPr>
          <p:cNvPr id="4" name="Footer Placeholder 4"/>
          <p:cNvSpPr>
            <a:spLocks noGrp="1"/>
          </p:cNvSpPr>
          <p:nvPr>
            <p:ph type="ftr" sz="quarter" idx="11"/>
          </p:nvPr>
        </p:nvSpPr>
        <p:spPr>
          <a:ln/>
        </p:spPr>
        <p:txBody>
          <a:bodyPr/>
          <a:lstStyle>
            <a:lvl1pPr>
              <a:defRPr/>
            </a:lvl1pPr>
          </a:lstStyle>
          <a:p>
            <a:pPr>
              <a:defRPr/>
            </a:pPr>
            <a:endParaRPr lang="en-US" altLang="en-US"/>
          </a:p>
        </p:txBody>
      </p:sp>
      <p:sp>
        <p:nvSpPr>
          <p:cNvPr id="5" name="Slide Number Placeholder 5"/>
          <p:cNvSpPr>
            <a:spLocks noGrp="1"/>
          </p:cNvSpPr>
          <p:nvPr>
            <p:ph type="sldNum" sz="quarter" idx="12"/>
          </p:nvPr>
        </p:nvSpPr>
        <p:spPr>
          <a:ln/>
        </p:spPr>
        <p:txBody>
          <a:bodyPr/>
          <a:lstStyle>
            <a:lvl1pPr>
              <a:defRPr/>
            </a:lvl1pPr>
          </a:lstStyle>
          <a:p>
            <a:pPr>
              <a:defRPr/>
            </a:pPr>
            <a:fld id="{9ADFE2C2-AE53-47A3-B4B7-BEAF0DF88EEE}" type="slidenum">
              <a:rPr lang="en-US" altLang="en-US"/>
              <a:pPr>
                <a:defRPr/>
              </a:pPr>
              <a:t>‹nr.›</a:t>
            </a:fld>
            <a:endParaRPr lang="en-US" altLang="en-US"/>
          </a:p>
        </p:txBody>
      </p:sp>
    </p:spTree>
    <p:extLst>
      <p:ext uri="{BB962C8B-B14F-4D97-AF65-F5344CB8AC3E}">
        <p14:creationId xmlns:p14="http://schemas.microsoft.com/office/powerpoint/2010/main" val="1366376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fld id="{D53D0AD7-1166-4719-B671-1DA1975660B8}" type="datetimeFigureOut">
              <a:rPr lang="en-US" altLang="en-US"/>
              <a:pPr>
                <a:defRPr/>
              </a:pPr>
              <a:t>3/30/2018</a:t>
            </a:fld>
            <a:endParaRPr lang="en-US" altLang="en-US"/>
          </a:p>
        </p:txBody>
      </p:sp>
      <p:sp>
        <p:nvSpPr>
          <p:cNvPr id="6" name="Footer Placeholder 4"/>
          <p:cNvSpPr>
            <a:spLocks noGrp="1"/>
          </p:cNvSpPr>
          <p:nvPr>
            <p:ph type="ftr" sz="quarter" idx="11"/>
          </p:nvPr>
        </p:nvSpPr>
        <p:spPr>
          <a:ln/>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a:ln/>
        </p:spPr>
        <p:txBody>
          <a:bodyPr/>
          <a:lstStyle>
            <a:lvl1pPr>
              <a:defRPr/>
            </a:lvl1pPr>
          </a:lstStyle>
          <a:p>
            <a:pPr>
              <a:defRPr/>
            </a:pPr>
            <a:fld id="{FDE65496-A7E0-4B5B-93F7-20CB56ACA56C}" type="slidenum">
              <a:rPr lang="en-US" altLang="en-US"/>
              <a:pPr>
                <a:defRPr/>
              </a:pPr>
              <a:t>‹nr.›</a:t>
            </a:fld>
            <a:endParaRPr lang="en-US" altLang="en-US"/>
          </a:p>
        </p:txBody>
      </p:sp>
    </p:spTree>
    <p:extLst>
      <p:ext uri="{BB962C8B-B14F-4D97-AF65-F5344CB8AC3E}">
        <p14:creationId xmlns:p14="http://schemas.microsoft.com/office/powerpoint/2010/main" val="2813660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ln/>
        </p:spPr>
        <p:txBody>
          <a:bodyPr/>
          <a:lstStyle>
            <a:lvl1pPr>
              <a:defRPr/>
            </a:lvl1pPr>
          </a:lstStyle>
          <a:p>
            <a:pPr>
              <a:defRPr/>
            </a:pPr>
            <a:fld id="{4FCE68E6-CF91-4716-9544-97C602D9A5E8}" type="datetimeFigureOut">
              <a:rPr lang="en-US" altLang="en-US"/>
              <a:pPr>
                <a:defRPr/>
              </a:pPr>
              <a:t>3/30/2018</a:t>
            </a:fld>
            <a:endParaRPr lang="en-US" altLang="en-US"/>
          </a:p>
        </p:txBody>
      </p:sp>
      <p:sp>
        <p:nvSpPr>
          <p:cNvPr id="6" name="Footer Placeholder 4"/>
          <p:cNvSpPr>
            <a:spLocks noGrp="1"/>
          </p:cNvSpPr>
          <p:nvPr>
            <p:ph type="ftr" sz="quarter" idx="11"/>
          </p:nvPr>
        </p:nvSpPr>
        <p:spPr>
          <a:ln/>
        </p:spPr>
        <p:txBody>
          <a:bodyPr/>
          <a:lstStyle>
            <a:lvl1pPr>
              <a:defRPr/>
            </a:lvl1pPr>
          </a:lstStyle>
          <a:p>
            <a:pPr>
              <a:defRPr/>
            </a:pPr>
            <a:endParaRPr lang="en-US" altLang="en-US"/>
          </a:p>
        </p:txBody>
      </p:sp>
      <p:sp>
        <p:nvSpPr>
          <p:cNvPr id="7" name="Slide Number Placeholder 5"/>
          <p:cNvSpPr>
            <a:spLocks noGrp="1"/>
          </p:cNvSpPr>
          <p:nvPr>
            <p:ph type="sldNum" sz="quarter" idx="12"/>
          </p:nvPr>
        </p:nvSpPr>
        <p:spPr>
          <a:ln/>
        </p:spPr>
        <p:txBody>
          <a:bodyPr/>
          <a:lstStyle>
            <a:lvl1pPr>
              <a:defRPr/>
            </a:lvl1pPr>
          </a:lstStyle>
          <a:p>
            <a:pPr>
              <a:defRPr/>
            </a:pPr>
            <a:fld id="{AADB62ED-51D9-4D1A-A777-8C21355B57EA}" type="slidenum">
              <a:rPr lang="en-US" altLang="en-US"/>
              <a:pPr>
                <a:defRPr/>
              </a:pPr>
              <a:t>‹nr.›</a:t>
            </a:fld>
            <a:endParaRPr lang="en-US" altLang="en-US"/>
          </a:p>
        </p:txBody>
      </p:sp>
    </p:spTree>
    <p:extLst>
      <p:ext uri="{BB962C8B-B14F-4D97-AF65-F5344CB8AC3E}">
        <p14:creationId xmlns:p14="http://schemas.microsoft.com/office/powerpoint/2010/main" val="1342108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fld id="{5A552551-145A-4EAB-9093-0C8F2A0FFC2E}" type="datetimeFigureOut">
              <a:rPr lang="en-US" altLang="en-US"/>
              <a:pPr>
                <a:defRPr/>
              </a:pPr>
              <a:t>3/30/2018</a:t>
            </a:fld>
            <a:endParaRPr lang="en-US" altLang="en-US"/>
          </a:p>
        </p:txBody>
      </p:sp>
      <p:sp>
        <p:nvSpPr>
          <p:cNvPr id="5" name="Footer Placeholder 4"/>
          <p:cNvSpPr>
            <a:spLocks noGrp="1"/>
          </p:cNvSpPr>
          <p:nvPr>
            <p:ph type="ftr" sz="quarter" idx="11"/>
          </p:nvPr>
        </p:nvSpPr>
        <p:spPr>
          <a:ln/>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ln/>
        </p:spPr>
        <p:txBody>
          <a:bodyPr/>
          <a:lstStyle>
            <a:lvl1pPr>
              <a:defRPr/>
            </a:lvl1pPr>
          </a:lstStyle>
          <a:p>
            <a:pPr>
              <a:defRPr/>
            </a:pPr>
            <a:fld id="{6A6DF15A-5F74-40CE-91D0-092263D1272D}" type="slidenum">
              <a:rPr lang="en-US" altLang="en-US"/>
              <a:pPr>
                <a:defRPr/>
              </a:pPr>
              <a:t>‹nr.›</a:t>
            </a:fld>
            <a:endParaRPr lang="en-US" altLang="en-US"/>
          </a:p>
        </p:txBody>
      </p:sp>
    </p:spTree>
    <p:extLst>
      <p:ext uri="{BB962C8B-B14F-4D97-AF65-F5344CB8AC3E}">
        <p14:creationId xmlns:p14="http://schemas.microsoft.com/office/powerpoint/2010/main" val="3835920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ln/>
        </p:spPr>
        <p:txBody>
          <a:bodyPr/>
          <a:lstStyle>
            <a:lvl1pPr>
              <a:defRPr/>
            </a:lvl1pPr>
          </a:lstStyle>
          <a:p>
            <a:pPr>
              <a:defRPr/>
            </a:pPr>
            <a:fld id="{5998CFD5-3A61-4416-B6D6-C0900AD7C10C}" type="datetimeFigureOut">
              <a:rPr lang="en-US" altLang="en-US"/>
              <a:pPr>
                <a:defRPr/>
              </a:pPr>
              <a:t>3/30/2018</a:t>
            </a:fld>
            <a:endParaRPr lang="en-US" altLang="en-US"/>
          </a:p>
        </p:txBody>
      </p:sp>
      <p:sp>
        <p:nvSpPr>
          <p:cNvPr id="5" name="Footer Placeholder 4"/>
          <p:cNvSpPr>
            <a:spLocks noGrp="1"/>
          </p:cNvSpPr>
          <p:nvPr>
            <p:ph type="ftr" sz="quarter" idx="11"/>
          </p:nvPr>
        </p:nvSpPr>
        <p:spPr>
          <a:ln/>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ln/>
        </p:spPr>
        <p:txBody>
          <a:bodyPr/>
          <a:lstStyle>
            <a:lvl1pPr>
              <a:defRPr/>
            </a:lvl1pPr>
          </a:lstStyle>
          <a:p>
            <a:pPr>
              <a:defRPr/>
            </a:pPr>
            <a:fld id="{B22BBBCC-EA15-4047-91DB-7B4CA17C7859}" type="slidenum">
              <a:rPr lang="en-US" altLang="en-US"/>
              <a:pPr>
                <a:defRPr/>
              </a:pPr>
              <a:t>‹nr.›</a:t>
            </a:fld>
            <a:endParaRPr lang="en-US" altLang="en-US"/>
          </a:p>
        </p:txBody>
      </p:sp>
    </p:spTree>
    <p:extLst>
      <p:ext uri="{BB962C8B-B14F-4D97-AF65-F5344CB8AC3E}">
        <p14:creationId xmlns:p14="http://schemas.microsoft.com/office/powerpoint/2010/main" val="2602171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505F8DD-2019-451B-A9A9-DF878D617477}"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39797D5-3D20-437B-9BE8-65252944959A}" type="slidenum">
              <a:rPr lang="en-US"/>
              <a:pPr>
                <a:defRPr/>
              </a:pPr>
              <a:t>‹nr.›</a:t>
            </a:fld>
            <a:endParaRPr lang="en-US"/>
          </a:p>
        </p:txBody>
      </p:sp>
    </p:spTree>
    <p:extLst>
      <p:ext uri="{BB962C8B-B14F-4D97-AF65-F5344CB8AC3E}">
        <p14:creationId xmlns:p14="http://schemas.microsoft.com/office/powerpoint/2010/main" val="620807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0CCC040-FF0E-4440-AE51-6155E9A912FD}"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33F305-4E83-42DA-A096-AED281043BAC}" type="slidenum">
              <a:rPr lang="en-US"/>
              <a:pPr>
                <a:defRPr/>
              </a:pPr>
              <a:t>‹nr.›</a:t>
            </a:fld>
            <a:endParaRPr lang="en-US"/>
          </a:p>
        </p:txBody>
      </p:sp>
    </p:spTree>
    <p:extLst>
      <p:ext uri="{BB962C8B-B14F-4D97-AF65-F5344CB8AC3E}">
        <p14:creationId xmlns:p14="http://schemas.microsoft.com/office/powerpoint/2010/main" val="3465753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33741CE-4194-4D10-B421-247943E43988}"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E6B645-1023-4B67-A0F6-FEBC428291D7}" type="slidenum">
              <a:rPr lang="en-US"/>
              <a:pPr>
                <a:defRPr/>
              </a:pPr>
              <a:t>‹nr.›</a:t>
            </a:fld>
            <a:endParaRPr lang="en-US"/>
          </a:p>
        </p:txBody>
      </p:sp>
    </p:spTree>
    <p:extLst>
      <p:ext uri="{BB962C8B-B14F-4D97-AF65-F5344CB8AC3E}">
        <p14:creationId xmlns:p14="http://schemas.microsoft.com/office/powerpoint/2010/main" val="4287042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0F81595-DFF9-49D0-BE82-E778861C72F4}" type="datetimeFigureOut">
              <a:rPr lang="en-US"/>
              <a:pPr>
                <a:defRPr/>
              </a:pPr>
              <a:t>3/30/2018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E7E94DC-F7D3-4F79-8237-EF611DD1542A}" type="slidenum">
              <a:rPr lang="en-US"/>
              <a:pPr>
                <a:defRPr/>
              </a:pPr>
              <a:t>‹nr.›</a:t>
            </a:fld>
            <a:endParaRPr lang="en-US"/>
          </a:p>
        </p:txBody>
      </p:sp>
    </p:spTree>
    <p:extLst>
      <p:ext uri="{BB962C8B-B14F-4D97-AF65-F5344CB8AC3E}">
        <p14:creationId xmlns:p14="http://schemas.microsoft.com/office/powerpoint/2010/main" val="409778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22BECF0-83DF-457F-AABF-46671E761E3D}" type="datetimeFigureOut">
              <a:rPr lang="en-US"/>
              <a:pPr>
                <a:defRPr/>
              </a:pPr>
              <a:t>3/30/2018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524A501-0125-4E13-BA76-B03B55015827}" type="slidenum">
              <a:rPr lang="en-US"/>
              <a:pPr>
                <a:defRPr/>
              </a:pPr>
              <a:t>‹nr.›</a:t>
            </a:fld>
            <a:endParaRPr lang="en-US"/>
          </a:p>
        </p:txBody>
      </p:sp>
    </p:spTree>
    <p:extLst>
      <p:ext uri="{BB962C8B-B14F-4D97-AF65-F5344CB8AC3E}">
        <p14:creationId xmlns:p14="http://schemas.microsoft.com/office/powerpoint/2010/main" val="395388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E59399C-CBDB-46E0-AE49-FA900086ED6C}" type="datetimeFigureOut">
              <a:rPr lang="en-US"/>
              <a:pPr>
                <a:defRPr/>
              </a:pPr>
              <a:t>3/30/2018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A8B8C88-058B-4932-8EEA-54A2A060A1A8}" type="slidenum">
              <a:rPr lang="en-US"/>
              <a:pPr>
                <a:defRPr/>
              </a:pPr>
              <a:t>‹nr.›</a:t>
            </a:fld>
            <a:endParaRPr lang="en-US"/>
          </a:p>
        </p:txBody>
      </p:sp>
    </p:spTree>
    <p:extLst>
      <p:ext uri="{BB962C8B-B14F-4D97-AF65-F5344CB8AC3E}">
        <p14:creationId xmlns:p14="http://schemas.microsoft.com/office/powerpoint/2010/main" val="3444229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0A56FDB-4FE7-414A-AE74-ED25010F4F8D}" type="datetimeFigureOut">
              <a:rPr lang="en-US"/>
              <a:pPr>
                <a:defRPr/>
              </a:pPr>
              <a:t>3/30/2018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0C895BD-7C3B-4245-92DC-1732D7CF1C3F}" type="slidenum">
              <a:rPr lang="en-US"/>
              <a:pPr>
                <a:defRPr/>
              </a:pPr>
              <a:t>‹nr.›</a:t>
            </a:fld>
            <a:endParaRPr lang="en-US"/>
          </a:p>
        </p:txBody>
      </p:sp>
    </p:spTree>
    <p:extLst>
      <p:ext uri="{BB962C8B-B14F-4D97-AF65-F5344CB8AC3E}">
        <p14:creationId xmlns:p14="http://schemas.microsoft.com/office/powerpoint/2010/main" val="24909290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C63E535-FABF-4032-AD5F-006C6C19A84A}" type="datetimeFigureOut">
              <a:rPr lang="en-US"/>
              <a:pPr>
                <a:defRPr/>
              </a:pPr>
              <a:t>3/30/2018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8BBE36A-9185-4BB8-8755-F96EA33217E2}" type="slidenum">
              <a:rPr lang="en-US"/>
              <a:pPr>
                <a:defRPr/>
              </a:pPr>
              <a:t>‹nr.›</a:t>
            </a:fld>
            <a:endParaRPr lang="en-US"/>
          </a:p>
        </p:txBody>
      </p:sp>
    </p:spTree>
    <p:extLst>
      <p:ext uri="{BB962C8B-B14F-4D97-AF65-F5344CB8AC3E}">
        <p14:creationId xmlns:p14="http://schemas.microsoft.com/office/powerpoint/2010/main" val="3030353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8983E8C-9F4B-4A04-90F1-EBA2C495C2DB}" type="datetimeFigureOut">
              <a:rPr lang="en-US"/>
              <a:pPr>
                <a:defRPr/>
              </a:pPr>
              <a:t>3/30/2018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91B8B64-8481-4FFA-96B1-2923160A3B91}" type="slidenum">
              <a:rPr lang="en-US"/>
              <a:pPr>
                <a:defRPr/>
              </a:pPr>
              <a:t>‹nr.›</a:t>
            </a:fld>
            <a:endParaRPr lang="en-US"/>
          </a:p>
        </p:txBody>
      </p:sp>
    </p:spTree>
    <p:extLst>
      <p:ext uri="{BB962C8B-B14F-4D97-AF65-F5344CB8AC3E}">
        <p14:creationId xmlns:p14="http://schemas.microsoft.com/office/powerpoint/2010/main" val="1607576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60BE671-F9A2-4D26-8967-F8DAF19AA4B2}"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A18F06-EF06-4875-90AA-EC7D1D01964B}" type="slidenum">
              <a:rPr lang="en-US"/>
              <a:pPr>
                <a:defRPr/>
              </a:pPr>
              <a:t>‹nr.›</a:t>
            </a:fld>
            <a:endParaRPr lang="en-US"/>
          </a:p>
        </p:txBody>
      </p:sp>
    </p:spTree>
    <p:extLst>
      <p:ext uri="{BB962C8B-B14F-4D97-AF65-F5344CB8AC3E}">
        <p14:creationId xmlns:p14="http://schemas.microsoft.com/office/powerpoint/2010/main" val="333510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7BC06DD-3895-4FBC-8FE2-D2AFB70FBB85}"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0BB842-578E-4355-8F6E-FEF52B5516B8}" type="slidenum">
              <a:rPr lang="en-US"/>
              <a:pPr>
                <a:defRPr/>
              </a:pPr>
              <a:t>‹nr.›</a:t>
            </a:fld>
            <a:endParaRPr lang="en-US"/>
          </a:p>
        </p:txBody>
      </p:sp>
    </p:spTree>
    <p:extLst>
      <p:ext uri="{BB962C8B-B14F-4D97-AF65-F5344CB8AC3E}">
        <p14:creationId xmlns:p14="http://schemas.microsoft.com/office/powerpoint/2010/main" val="18291176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CAA3F83-F954-42E1-9ECC-C013EB0835E7}"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93AB6BD-C193-4510-B3BD-21C229BEFCA4}" type="slidenum">
              <a:rPr lang="en-US"/>
              <a:pPr>
                <a:defRPr/>
              </a:pPr>
              <a:t>‹nr.›</a:t>
            </a:fld>
            <a:endParaRPr lang="en-US"/>
          </a:p>
        </p:txBody>
      </p:sp>
    </p:spTree>
    <p:extLst>
      <p:ext uri="{BB962C8B-B14F-4D97-AF65-F5344CB8AC3E}">
        <p14:creationId xmlns:p14="http://schemas.microsoft.com/office/powerpoint/2010/main" val="29553408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AB53AD7-51DF-4404-9804-16CE756646B9}"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3A6CD45-B1CC-47E3-A233-24509A484544}" type="slidenum">
              <a:rPr lang="en-US"/>
              <a:pPr>
                <a:defRPr/>
              </a:pPr>
              <a:t>‹nr.›</a:t>
            </a:fld>
            <a:endParaRPr lang="en-US"/>
          </a:p>
        </p:txBody>
      </p:sp>
    </p:spTree>
    <p:extLst>
      <p:ext uri="{BB962C8B-B14F-4D97-AF65-F5344CB8AC3E}">
        <p14:creationId xmlns:p14="http://schemas.microsoft.com/office/powerpoint/2010/main" val="2733841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190360B-DFFA-452F-B430-00E623291F0B}"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B3EB736-9FA2-4492-8611-7C411B22C542}" type="slidenum">
              <a:rPr lang="en-US"/>
              <a:pPr>
                <a:defRPr/>
              </a:pPr>
              <a:t>‹nr.›</a:t>
            </a:fld>
            <a:endParaRPr lang="en-US"/>
          </a:p>
        </p:txBody>
      </p:sp>
    </p:spTree>
    <p:extLst>
      <p:ext uri="{BB962C8B-B14F-4D97-AF65-F5344CB8AC3E}">
        <p14:creationId xmlns:p14="http://schemas.microsoft.com/office/powerpoint/2010/main" val="3117857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B9679F7-635E-40C6-8580-83FA6D960780}" type="datetimeFigureOut">
              <a:rPr lang="en-US"/>
              <a:pPr>
                <a:defRPr/>
              </a:pPr>
              <a:t>3/30/2018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1C2283-85F7-4631-B8A4-8A7C32026387}" type="slidenum">
              <a:rPr lang="en-US"/>
              <a:pPr>
                <a:defRPr/>
              </a:pPr>
              <a:t>‹nr.›</a:t>
            </a:fld>
            <a:endParaRPr lang="en-US"/>
          </a:p>
        </p:txBody>
      </p:sp>
    </p:spTree>
    <p:extLst>
      <p:ext uri="{BB962C8B-B14F-4D97-AF65-F5344CB8AC3E}">
        <p14:creationId xmlns:p14="http://schemas.microsoft.com/office/powerpoint/2010/main" val="1467306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C1A4A17-1C88-4D22-B1DE-B4260A7C1E21}" type="datetimeFigureOut">
              <a:rPr lang="en-US"/>
              <a:pPr>
                <a:defRPr/>
              </a:pPr>
              <a:t>3/30/2018</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02930B4-5CA3-48E1-B000-EBC3633F8169}" type="slidenum">
              <a:rPr lang="en-US"/>
              <a:pPr>
                <a:defRPr/>
              </a:pPr>
              <a:t>‹nr.›</a:t>
            </a:fld>
            <a:endParaRPr lang="en-US"/>
          </a:p>
        </p:txBody>
      </p:sp>
    </p:spTree>
    <p:extLst>
      <p:ext uri="{BB962C8B-B14F-4D97-AF65-F5344CB8AC3E}">
        <p14:creationId xmlns:p14="http://schemas.microsoft.com/office/powerpoint/2010/main" val="42452732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F49D23B-DE3E-462B-8A31-391EE3E36F8F}" type="datetimeFigureOut">
              <a:rPr lang="en-US"/>
              <a:pPr>
                <a:defRPr/>
              </a:pPr>
              <a:t>3/30/2018</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3795B83-0445-436F-A0D0-F37862840A56}" type="slidenum">
              <a:rPr lang="en-US"/>
              <a:pPr>
                <a:defRPr/>
              </a:pPr>
              <a:t>‹nr.›</a:t>
            </a:fld>
            <a:endParaRPr lang="en-US"/>
          </a:p>
        </p:txBody>
      </p:sp>
    </p:spTree>
    <p:extLst>
      <p:ext uri="{BB962C8B-B14F-4D97-AF65-F5344CB8AC3E}">
        <p14:creationId xmlns:p14="http://schemas.microsoft.com/office/powerpoint/2010/main" val="33070262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7A92729-E1BC-4600-B40B-D02E5394AF88}" type="datetimeFigureOut">
              <a:rPr lang="en-US"/>
              <a:pPr>
                <a:defRPr/>
              </a:pPr>
              <a:t>3/30/2018</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A8E4BC7-BF84-48B7-8DA4-3F69E5E2F5E7}" type="slidenum">
              <a:rPr lang="en-US"/>
              <a:pPr>
                <a:defRPr/>
              </a:pPr>
              <a:t>‹nr.›</a:t>
            </a:fld>
            <a:endParaRPr lang="en-US"/>
          </a:p>
        </p:txBody>
      </p:sp>
    </p:spTree>
    <p:extLst>
      <p:ext uri="{BB962C8B-B14F-4D97-AF65-F5344CB8AC3E}">
        <p14:creationId xmlns:p14="http://schemas.microsoft.com/office/powerpoint/2010/main" val="41546727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D0157FA-589A-47FD-B048-E889BC47FE34}" type="datetimeFigureOut">
              <a:rPr lang="en-US"/>
              <a:pPr>
                <a:defRPr/>
              </a:pPr>
              <a:t>3/30/2018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A26BDC9-FF88-478C-A626-FE42A55033B4}" type="slidenum">
              <a:rPr lang="en-US"/>
              <a:pPr>
                <a:defRPr/>
              </a:pPr>
              <a:t>‹nr.›</a:t>
            </a:fld>
            <a:endParaRPr lang="en-US"/>
          </a:p>
        </p:txBody>
      </p:sp>
    </p:spTree>
    <p:extLst>
      <p:ext uri="{BB962C8B-B14F-4D97-AF65-F5344CB8AC3E}">
        <p14:creationId xmlns:p14="http://schemas.microsoft.com/office/powerpoint/2010/main" val="26880100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D1B7BDF-8624-4D54-BBED-CDEA6E71656E}" type="datetimeFigureOut">
              <a:rPr lang="en-US"/>
              <a:pPr>
                <a:defRPr/>
              </a:pPr>
              <a:t>3/30/2018</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180B1DF-5490-4D08-835C-DBBAD046AE2C}" type="slidenum">
              <a:rPr lang="en-US"/>
              <a:pPr>
                <a:defRPr/>
              </a:pPr>
              <a:t>‹nr.›</a:t>
            </a:fld>
            <a:endParaRPr lang="en-US"/>
          </a:p>
        </p:txBody>
      </p:sp>
    </p:spTree>
    <p:extLst>
      <p:ext uri="{BB962C8B-B14F-4D97-AF65-F5344CB8AC3E}">
        <p14:creationId xmlns:p14="http://schemas.microsoft.com/office/powerpoint/2010/main" val="1651821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0883B96-FDB0-485C-9D2F-D2AF25CF35A5}"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55454D-E06F-462D-B3D6-01EA05348871}" type="slidenum">
              <a:rPr lang="en-US"/>
              <a:pPr>
                <a:defRPr/>
              </a:pPr>
              <a:t>‹nr.›</a:t>
            </a:fld>
            <a:endParaRPr lang="en-US"/>
          </a:p>
        </p:txBody>
      </p:sp>
    </p:spTree>
    <p:extLst>
      <p:ext uri="{BB962C8B-B14F-4D97-AF65-F5344CB8AC3E}">
        <p14:creationId xmlns:p14="http://schemas.microsoft.com/office/powerpoint/2010/main" val="38812381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9B369F3-4DCB-4BA5-8CAF-F36C85987903}" type="datetimeFigureOut">
              <a:rPr lang="en-US"/>
              <a:pPr>
                <a:defRPr/>
              </a:pPr>
              <a:t>3/30/2018</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4621323-2D76-423A-8E4A-E4BBF240CD9F}" type="slidenum">
              <a:rPr lang="en-US"/>
              <a:pPr>
                <a:defRPr/>
              </a:pPr>
              <a:t>‹nr.›</a:t>
            </a:fld>
            <a:endParaRPr lang="en-US"/>
          </a:p>
        </p:txBody>
      </p:sp>
    </p:spTree>
    <p:extLst>
      <p:ext uri="{BB962C8B-B14F-4D97-AF65-F5344CB8AC3E}">
        <p14:creationId xmlns:p14="http://schemas.microsoft.com/office/powerpoint/2010/main" val="271088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Date Placeholder 3"/>
          <p:cNvSpPr txBox="1">
            <a:spLocks/>
          </p:cNvSpPr>
          <p:nvPr userDrawn="1"/>
        </p:nvSpPr>
        <p:spPr bwMode="auto">
          <a:xfrm>
            <a:off x="1905000" y="64008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sz="1200" smtClean="0">
              <a:solidFill>
                <a:srgbClr val="898989"/>
              </a:solidFill>
            </a:endParaRPr>
          </a:p>
        </p:txBody>
      </p:sp>
      <p:sp>
        <p:nvSpPr>
          <p:cNvPr id="1027"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077" name="Date Placeholder 3"/>
          <p:cNvSpPr>
            <a:spLocks noGrp="1"/>
          </p:cNvSpPr>
          <p:nvPr>
            <p:ph type="dt" sz="half" idx="2"/>
          </p:nvPr>
        </p:nvSpPr>
        <p:spPr bwMode="auto">
          <a:xfrm>
            <a:off x="457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050FC6B7-CD98-4CFF-824B-6F2461379FC2}" type="datetimeFigureOut">
              <a:rPr lang="en-US" altLang="en-US"/>
              <a:pPr>
                <a:defRPr/>
              </a:pPr>
              <a:t>3/30/2018</a:t>
            </a:fld>
            <a:endParaRPr lang="en-US" altLang="en-US"/>
          </a:p>
        </p:txBody>
      </p:sp>
      <p:sp>
        <p:nvSpPr>
          <p:cNvPr id="3078" name="Footer Placeholder 4"/>
          <p:cNvSpPr>
            <a:spLocks noGrp="1"/>
          </p:cNvSpPr>
          <p:nvPr>
            <p:ph type="ftr" sz="quarter" idx="3"/>
          </p:nvPr>
        </p:nvSpPr>
        <p:spPr bwMode="auto">
          <a:xfrm>
            <a:off x="3124200"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a:defRPr/>
            </a:pPr>
            <a:endParaRPr lang="en-US" altLang="en-US"/>
          </a:p>
        </p:txBody>
      </p:sp>
      <p:sp>
        <p:nvSpPr>
          <p:cNvPr id="3079" name="Slide Number Placeholder 5"/>
          <p:cNvSpPr>
            <a:spLocks noGrp="1"/>
          </p:cNvSpPr>
          <p:nvPr>
            <p:ph type="sldNum" sz="quarter" idx="4"/>
          </p:nvPr>
        </p:nvSpPr>
        <p:spPr bwMode="auto">
          <a:xfrm>
            <a:off x="6553200"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734B7A24-3368-4EAE-A399-A836B1696880}" type="slidenum">
              <a:rPr lang="en-US" altLang="en-US"/>
              <a:pPr>
                <a:defRPr/>
              </a:pPr>
              <a:t>‹nr.›</a:t>
            </a:fld>
            <a:endParaRPr lang="en-US" altLang="en-US"/>
          </a:p>
        </p:txBody>
      </p:sp>
    </p:spTree>
  </p:cSld>
  <p:clrMap bg1="lt1" tx1="dk1" bg2="lt2" tx2="dk2" accent1="accent1" accent2="accent2" accent3="accent3" accent4="accent4" accent5="accent5" accent6="accent6" hlink="hlink" folHlink="folHlink"/>
  <p:sldLayoutIdLst>
    <p:sldLayoutId id="2147484472" r:id="rId1"/>
    <p:sldLayoutId id="2147484473" r:id="rId2"/>
    <p:sldLayoutId id="2147484474" r:id="rId3"/>
    <p:sldLayoutId id="2147484475" r:id="rId4"/>
    <p:sldLayoutId id="2147484476" r:id="rId5"/>
    <p:sldLayoutId id="2147484477" r:id="rId6"/>
    <p:sldLayoutId id="2147484478" r:id="rId7"/>
    <p:sldLayoutId id="2147484479" r:id="rId8"/>
    <p:sldLayoutId id="2147484480" r:id="rId9"/>
    <p:sldLayoutId id="2147484481" r:id="rId10"/>
    <p:sldLayoutId id="2147484482" r:id="rId11"/>
    <p:sldLayoutId id="2147484483" r:id="rId12"/>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Times New Roman" pitchFamily="18" charset="0"/>
          <a:ea typeface="ＭＳ Ｐゴシック" pitchFamily="34" charset="-128"/>
        </a:defRPr>
      </a:lvl2pPr>
      <a:lvl3pPr algn="ctr" rtl="0" eaLnBrk="0" fontAlgn="base" hangingPunct="0">
        <a:spcBef>
          <a:spcPct val="0"/>
        </a:spcBef>
        <a:spcAft>
          <a:spcPct val="0"/>
        </a:spcAft>
        <a:defRPr sz="4400">
          <a:solidFill>
            <a:schemeClr val="tx1"/>
          </a:solidFill>
          <a:latin typeface="Times New Roman" pitchFamily="18" charset="0"/>
          <a:ea typeface="ＭＳ Ｐゴシック" pitchFamily="34" charset="-128"/>
        </a:defRPr>
      </a:lvl3pPr>
      <a:lvl4pPr algn="ctr" rtl="0" eaLnBrk="0" fontAlgn="base" hangingPunct="0">
        <a:spcBef>
          <a:spcPct val="0"/>
        </a:spcBef>
        <a:spcAft>
          <a:spcPct val="0"/>
        </a:spcAft>
        <a:defRPr sz="4400">
          <a:solidFill>
            <a:schemeClr val="tx1"/>
          </a:solidFill>
          <a:latin typeface="Times New Roman" pitchFamily="18" charset="0"/>
          <a:ea typeface="ＭＳ Ｐゴシック" pitchFamily="34" charset="-128"/>
        </a:defRPr>
      </a:lvl4pPr>
      <a:lvl5pPr algn="ctr" rtl="0" eaLnBrk="0" fontAlgn="base" hangingPunct="0">
        <a:spcBef>
          <a:spcPct val="0"/>
        </a:spcBef>
        <a:spcAft>
          <a:spcPct val="0"/>
        </a:spcAft>
        <a:defRPr sz="4400">
          <a:solidFill>
            <a:schemeClr val="tx1"/>
          </a:solidFill>
          <a:latin typeface="Times New Roman" pitchFamily="18" charset="0"/>
          <a:ea typeface="ＭＳ Ｐゴシック" pitchFamily="34" charset="-128"/>
        </a:defRPr>
      </a:lvl5pPr>
      <a:lvl6pPr marL="457200" algn="ctr" rtl="0" eaLnBrk="0" fontAlgn="base" hangingPunct="0">
        <a:spcBef>
          <a:spcPct val="0"/>
        </a:spcBef>
        <a:spcAft>
          <a:spcPct val="0"/>
        </a:spcAft>
        <a:defRPr sz="4400">
          <a:solidFill>
            <a:schemeClr val="tx1"/>
          </a:solidFill>
          <a:latin typeface="Times New Roman" pitchFamily="18" charset="0"/>
          <a:ea typeface="ＭＳ Ｐゴシック" pitchFamily="34" charset="-128"/>
        </a:defRPr>
      </a:lvl6pPr>
      <a:lvl7pPr marL="914400" algn="ctr" rtl="0" eaLnBrk="0" fontAlgn="base" hangingPunct="0">
        <a:spcBef>
          <a:spcPct val="0"/>
        </a:spcBef>
        <a:spcAft>
          <a:spcPct val="0"/>
        </a:spcAft>
        <a:defRPr sz="4400">
          <a:solidFill>
            <a:schemeClr val="tx1"/>
          </a:solidFill>
          <a:latin typeface="Times New Roman" pitchFamily="18" charset="0"/>
          <a:ea typeface="ＭＳ Ｐゴシック" pitchFamily="34" charset="-128"/>
        </a:defRPr>
      </a:lvl7pPr>
      <a:lvl8pPr marL="1371600" algn="ctr" rtl="0" eaLnBrk="0" fontAlgn="base" hangingPunct="0">
        <a:spcBef>
          <a:spcPct val="0"/>
        </a:spcBef>
        <a:spcAft>
          <a:spcPct val="0"/>
        </a:spcAft>
        <a:defRPr sz="4400">
          <a:solidFill>
            <a:schemeClr val="tx1"/>
          </a:solidFill>
          <a:latin typeface="Times New Roman" pitchFamily="18" charset="0"/>
          <a:ea typeface="ＭＳ Ｐゴシック" pitchFamily="34" charset="-128"/>
        </a:defRPr>
      </a:lvl8pPr>
      <a:lvl9pPr marL="1828800" algn="ctr" rtl="0" eaLnBrk="0" fontAlgn="base" hangingPunct="0">
        <a:spcBef>
          <a:spcPct val="0"/>
        </a:spcBef>
        <a:spcAft>
          <a:spcPct val="0"/>
        </a:spcAft>
        <a:defRPr sz="4400">
          <a:solidFill>
            <a:schemeClr val="tx1"/>
          </a:solidFill>
          <a:latin typeface="Times New Roman" pitchFamily="18" charset="0"/>
          <a:ea typeface="ＭＳ Ｐゴシック" pitchFamily="34" charset="-128"/>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48AC2F23-DA1F-490E-B89F-716E3A9C71BD}" type="datetimeFigureOut">
              <a:rPr lang="en-US"/>
              <a:pPr>
                <a:defRPr/>
              </a:pPr>
              <a:t>3/30/2018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465F597-4073-4F80-81F2-F1BA18806A36}"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4484" r:id="rId1"/>
    <p:sldLayoutId id="2147484485" r:id="rId2"/>
    <p:sldLayoutId id="2147484486" r:id="rId3"/>
    <p:sldLayoutId id="2147484487" r:id="rId4"/>
    <p:sldLayoutId id="2147484488" r:id="rId5"/>
    <p:sldLayoutId id="2147484489" r:id="rId6"/>
    <p:sldLayoutId id="2147484490" r:id="rId7"/>
    <p:sldLayoutId id="2147484491" r:id="rId8"/>
    <p:sldLayoutId id="2147484492" r:id="rId9"/>
    <p:sldLayoutId id="2147484493" r:id="rId10"/>
    <p:sldLayoutId id="2147484494"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4EE7EC3-1DAC-4B8C-BBC4-4417CBD42DDB}" type="datetimeFigureOut">
              <a:rPr lang="en-US"/>
              <a:pPr>
                <a:defRPr/>
              </a:pPr>
              <a:t>3/30/2018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3CEFFC1-DE4F-4407-9990-9DEEC7E8FBA0}" type="slidenum">
              <a:rPr lang="en-US"/>
              <a:pPr>
                <a:defRPr/>
              </a:pPr>
              <a:t>‹nr.›</a:t>
            </a:fld>
            <a:endParaRPr lang="en-US"/>
          </a:p>
        </p:txBody>
      </p:sp>
    </p:spTree>
  </p:cSld>
  <p:clrMap bg1="lt1" tx1="dk1" bg2="lt2" tx2="dk2" accent1="accent1" accent2="accent2" accent3="accent3" accent4="accent4" accent5="accent5" accent6="accent6" hlink="hlink" folHlink="folHlink"/>
  <p:sldLayoutIdLst>
    <p:sldLayoutId id="2147484495" r:id="rId1"/>
    <p:sldLayoutId id="2147484496" r:id="rId2"/>
    <p:sldLayoutId id="2147484497" r:id="rId3"/>
    <p:sldLayoutId id="2147484498" r:id="rId4"/>
    <p:sldLayoutId id="2147484499" r:id="rId5"/>
    <p:sldLayoutId id="2147484500" r:id="rId6"/>
    <p:sldLayoutId id="2147484501" r:id="rId7"/>
    <p:sldLayoutId id="2147484502" r:id="rId8"/>
    <p:sldLayoutId id="2147484503" r:id="rId9"/>
    <p:sldLayoutId id="2147484504" r:id="rId10"/>
    <p:sldLayoutId id="2147484505"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638800" y="3908281"/>
            <a:ext cx="1981200" cy="1524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Rectangle 1"/>
          <p:cNvSpPr/>
          <p:nvPr/>
        </p:nvSpPr>
        <p:spPr>
          <a:xfrm>
            <a:off x="1224277" y="3917806"/>
            <a:ext cx="1981200" cy="1524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
        <p:nvSpPr>
          <p:cNvPr id="9" name="Rectangle 8"/>
          <p:cNvSpPr/>
          <p:nvPr/>
        </p:nvSpPr>
        <p:spPr>
          <a:xfrm>
            <a:off x="609600" y="287338"/>
            <a:ext cx="7772400" cy="47466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FF0000"/>
                </a:solidFill>
                <a:latin typeface="Arial Narrow" panose="020B0606020202030204" pitchFamily="34" charset="0"/>
              </a:rPr>
              <a:t>Journal of Nuclear </a:t>
            </a:r>
            <a:r>
              <a:rPr lang="en-US" sz="1400" b="1" dirty="0" smtClean="0">
                <a:solidFill>
                  <a:srgbClr val="FF0000"/>
                </a:solidFill>
                <a:latin typeface="Arial Narrow" panose="020B0606020202030204" pitchFamily="34" charset="0"/>
              </a:rPr>
              <a:t>Cardiology   |   </a:t>
            </a:r>
            <a:r>
              <a:rPr lang="en-US" sz="1400" b="1" dirty="0">
                <a:solidFill>
                  <a:srgbClr val="FF0000"/>
                </a:solidFill>
                <a:latin typeface="Arial Narrow" panose="020B0606020202030204" pitchFamily="34" charset="0"/>
              </a:rPr>
              <a:t>Official Journal of the American Society of Nuclear Cardiology</a:t>
            </a:r>
          </a:p>
        </p:txBody>
      </p:sp>
      <p:sp>
        <p:nvSpPr>
          <p:cNvPr id="4102" name="Title 1"/>
          <p:cNvSpPr>
            <a:spLocks noGrp="1"/>
          </p:cNvSpPr>
          <p:nvPr>
            <p:ph type="ctrTitle"/>
          </p:nvPr>
        </p:nvSpPr>
        <p:spPr>
          <a:xfrm>
            <a:off x="609600" y="1219201"/>
            <a:ext cx="7772400" cy="1143000"/>
          </a:xfrm>
          <a:ln>
            <a:solidFill>
              <a:schemeClr val="tx1"/>
            </a:solidFill>
            <a:miter lim="800000"/>
            <a:headEnd/>
            <a:tailEnd/>
          </a:ln>
        </p:spPr>
        <p:txBody>
          <a:bodyPr/>
          <a:lstStyle/>
          <a:p>
            <a:pPr marL="342900" indent="-342900"/>
            <a:r>
              <a:rPr lang="en-US" altLang="en-US" sz="1400" dirty="0" smtClean="0"/>
              <a:t/>
            </a:r>
            <a:br>
              <a:rPr lang="en-US" altLang="en-US" sz="1400" dirty="0" smtClean="0"/>
            </a:br>
            <a:r>
              <a:rPr lang="en-US" altLang="en-US" sz="1400" dirty="0"/>
              <a:t/>
            </a:r>
            <a:br>
              <a:rPr lang="en-US" altLang="en-US" sz="1400" dirty="0"/>
            </a:br>
            <a:r>
              <a:rPr lang="en-US" altLang="en-US" sz="1400" dirty="0" smtClean="0"/>
              <a:t/>
            </a:r>
            <a:br>
              <a:rPr lang="en-US" altLang="en-US" sz="1400" dirty="0" smtClean="0"/>
            </a:br>
            <a:r>
              <a:rPr lang="en-US" altLang="en-US" sz="1400" dirty="0"/>
              <a:t/>
            </a:r>
            <a:br>
              <a:rPr lang="en-US" altLang="en-US" sz="1400" dirty="0"/>
            </a:br>
            <a:r>
              <a:rPr lang="en-US" altLang="en-US" sz="1400" dirty="0" smtClean="0"/>
              <a:t/>
            </a:r>
            <a:br>
              <a:rPr lang="en-US" altLang="en-US" sz="1400" dirty="0" smtClean="0"/>
            </a:br>
            <a:r>
              <a:rPr lang="en-GB" sz="2400" b="1" baseline="30000" dirty="0" smtClean="0"/>
              <a:t>18</a:t>
            </a:r>
            <a:r>
              <a:rPr lang="en-GB" sz="2400" b="1" dirty="0" smtClean="0"/>
              <a:t>F-sodium </a:t>
            </a:r>
            <a:r>
              <a:rPr lang="en-GB" sz="2400" b="1" dirty="0"/>
              <a:t>fluoride positron emission tomography assessed </a:t>
            </a:r>
            <a:r>
              <a:rPr lang="en-GB" sz="2400" b="1" dirty="0" err="1"/>
              <a:t>microcalcifications</a:t>
            </a:r>
            <a:r>
              <a:rPr lang="en-GB" sz="2400" b="1" dirty="0"/>
              <a:t> in culprit and non-culprit human carotid plaques </a:t>
            </a:r>
            <a:r>
              <a:rPr lang="nl-NL" sz="3600" dirty="0"/>
              <a:t/>
            </a:r>
            <a:br>
              <a:rPr lang="nl-NL" sz="3600" dirty="0"/>
            </a:br>
            <a:endParaRPr lang="en-US" altLang="en-US" sz="7200" dirty="0" smtClean="0"/>
          </a:p>
        </p:txBody>
      </p:sp>
      <p:sp>
        <p:nvSpPr>
          <p:cNvPr id="4103" name="Subtitle 3"/>
          <p:cNvSpPr>
            <a:spLocks noGrp="1"/>
          </p:cNvSpPr>
          <p:nvPr>
            <p:ph type="subTitle" idx="1"/>
          </p:nvPr>
        </p:nvSpPr>
        <p:spPr>
          <a:xfrm>
            <a:off x="1219200" y="2514600"/>
            <a:ext cx="6400800" cy="1295400"/>
          </a:xfrm>
          <a:ln>
            <a:solidFill>
              <a:schemeClr val="tx1"/>
            </a:solidFill>
            <a:miter lim="800000"/>
            <a:headEnd/>
            <a:tailEnd/>
          </a:ln>
        </p:spPr>
        <p:txBody>
          <a:bodyPr/>
          <a:lstStyle/>
          <a:p>
            <a:pPr marL="0" lvl="1"/>
            <a:r>
              <a:rPr lang="en-GB" sz="1200" dirty="0"/>
              <a:t>Hop H</a:t>
            </a:r>
            <a:r>
              <a:rPr lang="en-GB" sz="1200" baseline="30000" dirty="0"/>
              <a:t>1</a:t>
            </a:r>
            <a:r>
              <a:rPr lang="en-GB" sz="1200" dirty="0"/>
              <a:t>, de Boer SA</a:t>
            </a:r>
            <a:r>
              <a:rPr lang="en-GB" sz="1200" baseline="30000" dirty="0"/>
              <a:t>1</a:t>
            </a:r>
            <a:r>
              <a:rPr lang="en-GB" sz="1200" dirty="0"/>
              <a:t>, Reijrink M</a:t>
            </a:r>
            <a:r>
              <a:rPr lang="en-GB" sz="1200" baseline="30000" dirty="0"/>
              <a:t>1</a:t>
            </a:r>
            <a:r>
              <a:rPr lang="en-GB" sz="1200" dirty="0"/>
              <a:t>, Kamphuisen PW</a:t>
            </a:r>
            <a:r>
              <a:rPr lang="en-GB" sz="1200" baseline="30000" dirty="0"/>
              <a:t>1</a:t>
            </a:r>
            <a:r>
              <a:rPr lang="en-GB" sz="1200" dirty="0"/>
              <a:t>, de Borst MH</a:t>
            </a:r>
            <a:r>
              <a:rPr lang="en-GB" sz="1200" baseline="30000" dirty="0"/>
              <a:t>2</a:t>
            </a:r>
            <a:r>
              <a:rPr lang="en-GB" sz="1200" dirty="0"/>
              <a:t>, Pol RA</a:t>
            </a:r>
            <a:r>
              <a:rPr lang="en-GB" sz="1200" baseline="30000" dirty="0"/>
              <a:t>3</a:t>
            </a:r>
            <a:r>
              <a:rPr lang="en-GB" sz="1200" dirty="0"/>
              <a:t>, Zeebregts CJ</a:t>
            </a:r>
            <a:r>
              <a:rPr lang="en-GB" sz="1200" baseline="30000" dirty="0"/>
              <a:t>3</a:t>
            </a:r>
            <a:r>
              <a:rPr lang="en-GB" sz="1200" dirty="0"/>
              <a:t>, Hillebrands JL</a:t>
            </a:r>
            <a:r>
              <a:rPr lang="en-GB" sz="1200" baseline="30000" dirty="0"/>
              <a:t>4</a:t>
            </a:r>
            <a:r>
              <a:rPr lang="en-GB" sz="1200" dirty="0"/>
              <a:t>, Slart </a:t>
            </a:r>
            <a:r>
              <a:rPr lang="en-GB" sz="1200" dirty="0" smtClean="0"/>
              <a:t>RHJA</a:t>
            </a:r>
            <a:r>
              <a:rPr lang="en-GB" sz="1200" baseline="30000" dirty="0" smtClean="0"/>
              <a:t>5</a:t>
            </a:r>
            <a:r>
              <a:rPr lang="en-GB" sz="1200" dirty="0" smtClean="0"/>
              <a:t>, </a:t>
            </a:r>
            <a:r>
              <a:rPr lang="en-GB" sz="1200" dirty="0"/>
              <a:t>Boersma </a:t>
            </a:r>
            <a:r>
              <a:rPr lang="en-GB" sz="1200" dirty="0" smtClean="0"/>
              <a:t>HH</a:t>
            </a:r>
            <a:r>
              <a:rPr lang="en-GB" sz="1200" baseline="30000" dirty="0" smtClean="0"/>
              <a:t>5,6</a:t>
            </a:r>
            <a:r>
              <a:rPr lang="en-GB" sz="1200" dirty="0" smtClean="0"/>
              <a:t>, </a:t>
            </a:r>
            <a:r>
              <a:rPr lang="en-GB" sz="1200" dirty="0"/>
              <a:t>Doorduin J</a:t>
            </a:r>
            <a:r>
              <a:rPr lang="en-GB" sz="1200" baseline="30000" dirty="0"/>
              <a:t>5</a:t>
            </a:r>
            <a:r>
              <a:rPr lang="en-GB" sz="1200" dirty="0"/>
              <a:t>, Mulder </a:t>
            </a:r>
            <a:r>
              <a:rPr lang="en-GB" sz="1200" dirty="0" smtClean="0"/>
              <a:t>DJ</a:t>
            </a:r>
            <a:r>
              <a:rPr lang="en-GB" sz="1200" baseline="30000" dirty="0" smtClean="0"/>
              <a:t>1</a:t>
            </a:r>
          </a:p>
          <a:p>
            <a:pPr marL="0" lvl="1"/>
            <a:endParaRPr lang="en-GB" sz="400" dirty="0"/>
          </a:p>
          <a:p>
            <a:pPr marL="0" lvl="1"/>
            <a:r>
              <a:rPr lang="en-GB" sz="1200" dirty="0" smtClean="0"/>
              <a:t>University Medical </a:t>
            </a:r>
            <a:r>
              <a:rPr lang="en-GB" sz="1200" dirty="0" err="1" smtClean="0"/>
              <a:t>Center</a:t>
            </a:r>
            <a:r>
              <a:rPr lang="en-GB" sz="1200" dirty="0" smtClean="0"/>
              <a:t> Groningen 1. Dept. of Internal Medicine, div. of Vascular Medicine. 2. Dept. of Internal Medicine, div. of Nephrology. 3. Dept. of Surgery, div. of Vascular Surgery. 4. Dept. of Pathology. 5. Dept. of Nuclear Medicine and Molecular Imaging. 6. Dep. Of Clinical Pharmacy and Pharmacology</a:t>
            </a:r>
            <a:endParaRPr lang="nl-NL" sz="1200" dirty="0"/>
          </a:p>
          <a:p>
            <a:endParaRPr lang="en-US" altLang="en-US" sz="4000" dirty="0" smtClean="0"/>
          </a:p>
        </p:txBody>
      </p:sp>
      <p:sp>
        <p:nvSpPr>
          <p:cNvPr id="3" name="TextBox 2"/>
          <p:cNvSpPr txBox="1"/>
          <p:nvPr/>
        </p:nvSpPr>
        <p:spPr>
          <a:xfrm>
            <a:off x="381000" y="6400800"/>
            <a:ext cx="2813591" cy="230832"/>
          </a:xfrm>
          <a:prstGeom prst="rect">
            <a:avLst/>
          </a:prstGeom>
          <a:noFill/>
        </p:spPr>
        <p:txBody>
          <a:bodyPr wrap="none" rtlCol="0">
            <a:spAutoFit/>
          </a:bodyPr>
          <a:lstStyle/>
          <a:p>
            <a:r>
              <a:rPr lang="en-GB" sz="900" dirty="0">
                <a:latin typeface="SsykbnAdvPTimes"/>
              </a:rPr>
              <a:t>Copyright </a:t>
            </a:r>
            <a:r>
              <a:rPr lang="en-GB" sz="900" dirty="0" smtClean="0">
                <a:latin typeface="SsykbnAdvPTimes"/>
              </a:rPr>
              <a:t> </a:t>
            </a:r>
            <a:r>
              <a:rPr lang="en-GB" sz="900" dirty="0">
                <a:latin typeface="SsykbnAdvPTimes"/>
              </a:rPr>
              <a:t>American Society of Nuclear </a:t>
            </a:r>
            <a:r>
              <a:rPr lang="en-GB" sz="900" dirty="0" smtClean="0">
                <a:latin typeface="SsykbnAdvPTimes"/>
              </a:rPr>
              <a:t>Cardiology</a:t>
            </a:r>
            <a:endParaRPr lang="en-GB" sz="900" dirty="0"/>
          </a:p>
        </p:txBody>
      </p:sp>
      <p:pic>
        <p:nvPicPr>
          <p:cNvPr id="1026" name="Picture 2" descr="American Society of Nuclear Cardi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8657" y="6209876"/>
            <a:ext cx="1209675" cy="46672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bish01\AppData\Local\Temp\wz67be\Spring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263738"/>
            <a:ext cx="1255672" cy="335252"/>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p:cNvPicPr>
            <a:picLocks noChangeAspect="1"/>
          </p:cNvPicPr>
          <p:nvPr/>
        </p:nvPicPr>
        <p:blipFill rotWithShape="1">
          <a:blip r:embed="rId4" cstate="print">
            <a:extLst>
              <a:ext uri="{28A0092B-C50C-407E-A947-70E740481C1C}">
                <a14:useLocalDpi xmlns:a14="http://schemas.microsoft.com/office/drawing/2010/main" val="0"/>
              </a:ext>
            </a:extLst>
          </a:blip>
          <a:srcRect t="9834"/>
          <a:stretch/>
        </p:blipFill>
        <p:spPr>
          <a:xfrm>
            <a:off x="1600200" y="3959152"/>
            <a:ext cx="1091594" cy="1441306"/>
          </a:xfrm>
          <a:prstGeom prst="rect">
            <a:avLst/>
          </a:prstGeom>
        </p:spPr>
      </p:pic>
      <p:pic>
        <p:nvPicPr>
          <p:cNvPr id="6" name="Afbeelding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5000" y="4180917"/>
            <a:ext cx="1869787" cy="99777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8200"/>
            <a:ext cx="8229600" cy="566737"/>
          </a:xfrm>
        </p:spPr>
        <p:txBody>
          <a:bodyPr/>
          <a:lstStyle/>
          <a:p>
            <a:pPr>
              <a:defRPr/>
            </a:pPr>
            <a:r>
              <a:rPr lang="en-US" sz="3600" b="1" dirty="0"/>
              <a:t>BACKGROUND</a:t>
            </a:r>
            <a:endParaRPr lang="en-US" sz="3600" dirty="0"/>
          </a:p>
        </p:txBody>
      </p:sp>
      <p:sp>
        <p:nvSpPr>
          <p:cNvPr id="6151" name="Content Placeholder 4"/>
          <p:cNvSpPr>
            <a:spLocks noGrp="1"/>
          </p:cNvSpPr>
          <p:nvPr>
            <p:ph idx="1"/>
          </p:nvPr>
        </p:nvSpPr>
        <p:spPr>
          <a:xfrm>
            <a:off x="457200" y="1524000"/>
            <a:ext cx="8305800" cy="4379913"/>
          </a:xfrm>
          <a:ln>
            <a:solidFill>
              <a:schemeClr val="accent1"/>
            </a:solidFill>
            <a:miter lim="800000"/>
            <a:headEnd/>
            <a:tailEnd/>
          </a:ln>
        </p:spPr>
        <p:txBody>
          <a:bodyPr/>
          <a:lstStyle/>
          <a:p>
            <a:pPr marL="514350" indent="-514350">
              <a:buFont typeface="+mj-lt"/>
              <a:buAutoNum type="arabicPeriod"/>
            </a:pPr>
            <a:r>
              <a:rPr lang="en-GB" sz="2800" baseline="30000" dirty="0" smtClean="0"/>
              <a:t>18</a:t>
            </a:r>
            <a:r>
              <a:rPr lang="en-GB" sz="2800" dirty="0" smtClean="0"/>
              <a:t>F-NaF PET </a:t>
            </a:r>
            <a:r>
              <a:rPr lang="en-GB" sz="2800" dirty="0"/>
              <a:t>targets </a:t>
            </a:r>
            <a:r>
              <a:rPr lang="en-GB" sz="2800" dirty="0" err="1" smtClean="0"/>
              <a:t>microcalcifications</a:t>
            </a:r>
            <a:r>
              <a:rPr lang="en-GB" sz="2800" dirty="0" smtClean="0"/>
              <a:t>, which </a:t>
            </a:r>
            <a:r>
              <a:rPr lang="en-GB" sz="2800" dirty="0" smtClean="0"/>
              <a:t>are associated </a:t>
            </a:r>
            <a:r>
              <a:rPr lang="en-GB" sz="2800" dirty="0"/>
              <a:t>with plaque </a:t>
            </a:r>
            <a:r>
              <a:rPr lang="en-GB" sz="2800" dirty="0" smtClean="0"/>
              <a:t>vulnerability.</a:t>
            </a:r>
            <a:endParaRPr lang="en-US" sz="2800" dirty="0"/>
          </a:p>
          <a:p>
            <a:pPr marL="514350" indent="-514350">
              <a:buFont typeface="+mj-lt"/>
              <a:buAutoNum type="arabicPeriod"/>
            </a:pPr>
            <a:r>
              <a:rPr lang="en-GB" sz="2800" baseline="30000" dirty="0" smtClean="0"/>
              <a:t>18</a:t>
            </a:r>
            <a:r>
              <a:rPr lang="en-GB" sz="2800" dirty="0" smtClean="0"/>
              <a:t>F-NaF was higher in culprit than in non-culprit coronary plaques of patients with myocardial infarction. </a:t>
            </a:r>
          </a:p>
          <a:p>
            <a:pPr marL="514350" indent="-514350">
              <a:buFont typeface="+mj-lt"/>
              <a:buAutoNum type="arabicPeriod"/>
            </a:pPr>
            <a:r>
              <a:rPr lang="en-GB" altLang="en-US" sz="2800" dirty="0"/>
              <a:t>D</a:t>
            </a:r>
            <a:r>
              <a:rPr lang="en-GB" altLang="en-US" sz="2800" dirty="0" smtClean="0"/>
              <a:t>ata on carotid plaques is limited. </a:t>
            </a:r>
          </a:p>
          <a:p>
            <a:pPr marL="514350" indent="-514350">
              <a:buFont typeface="+mj-lt"/>
              <a:buAutoNum type="arabicPeriod"/>
            </a:pPr>
            <a:r>
              <a:rPr lang="en-GB" sz="2800" dirty="0" smtClean="0"/>
              <a:t>Little is known on the relation </a:t>
            </a:r>
            <a:r>
              <a:rPr lang="en-GB" sz="2800" dirty="0"/>
              <a:t>between active </a:t>
            </a:r>
            <a:r>
              <a:rPr lang="en-GB" sz="2800" dirty="0" err="1" smtClean="0"/>
              <a:t>microcalcification</a:t>
            </a:r>
            <a:r>
              <a:rPr lang="en-GB" sz="2800" dirty="0" smtClean="0"/>
              <a:t> (PET) </a:t>
            </a:r>
            <a:r>
              <a:rPr lang="en-GB" sz="2800" dirty="0"/>
              <a:t>and established </a:t>
            </a:r>
            <a:r>
              <a:rPr lang="en-GB" sz="2800" dirty="0" smtClean="0"/>
              <a:t>calcification (CT) in carotid plaques. </a:t>
            </a:r>
            <a:endParaRPr lang="en-US" altLang="en-US" sz="2800" dirty="0" smtClean="0"/>
          </a:p>
        </p:txBody>
      </p:sp>
      <p:sp>
        <p:nvSpPr>
          <p:cNvPr id="7" name="TextBox 6"/>
          <p:cNvSpPr txBox="1"/>
          <p:nvPr/>
        </p:nvSpPr>
        <p:spPr>
          <a:xfrm>
            <a:off x="381000" y="6400800"/>
            <a:ext cx="2813591" cy="230832"/>
          </a:xfrm>
          <a:prstGeom prst="rect">
            <a:avLst/>
          </a:prstGeom>
          <a:noFill/>
        </p:spPr>
        <p:txBody>
          <a:bodyPr wrap="none" rtlCol="0">
            <a:spAutoFit/>
          </a:bodyPr>
          <a:lstStyle/>
          <a:p>
            <a:r>
              <a:rPr lang="en-GB" sz="900" dirty="0">
                <a:latin typeface="SsykbnAdvPTimes"/>
              </a:rPr>
              <a:t>Copyright </a:t>
            </a:r>
            <a:r>
              <a:rPr lang="en-GB" sz="900" dirty="0" smtClean="0">
                <a:latin typeface="SsykbnAdvPTimes"/>
              </a:rPr>
              <a:t> </a:t>
            </a:r>
            <a:r>
              <a:rPr lang="en-GB" sz="900" dirty="0">
                <a:latin typeface="SsykbnAdvPTimes"/>
              </a:rPr>
              <a:t>American Society of Nuclear </a:t>
            </a:r>
            <a:r>
              <a:rPr lang="en-GB" sz="900" dirty="0" smtClean="0">
                <a:latin typeface="SsykbnAdvPTimes"/>
              </a:rPr>
              <a:t>Cardiology</a:t>
            </a:r>
            <a:endParaRPr lang="en-GB" sz="900" dirty="0"/>
          </a:p>
        </p:txBody>
      </p:sp>
      <p:pic>
        <p:nvPicPr>
          <p:cNvPr id="8" name="Picture 2" descr="American Society of Nuclear Cardi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8657" y="6209876"/>
            <a:ext cx="1209675" cy="4667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bish01\AppData\Local\Temp\wz67be\Spring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263738"/>
            <a:ext cx="1255672" cy="33525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09600" y="287338"/>
            <a:ext cx="7772400" cy="47466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FF0000"/>
                </a:solidFill>
                <a:latin typeface="Arial Narrow" panose="020B0606020202030204" pitchFamily="34" charset="0"/>
              </a:rPr>
              <a:t>Journal of Nuclear Cardiology   |   Official Journal of the American Society of Nuclear Cardiology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8200"/>
            <a:ext cx="8229600" cy="566737"/>
          </a:xfrm>
        </p:spPr>
        <p:txBody>
          <a:bodyPr/>
          <a:lstStyle/>
          <a:p>
            <a:pPr>
              <a:defRPr/>
            </a:pPr>
            <a:r>
              <a:rPr lang="en-US" sz="3600" b="1" dirty="0" smtClean="0"/>
              <a:t>METHODS</a:t>
            </a:r>
            <a:endParaRPr lang="en-US" sz="3600" dirty="0"/>
          </a:p>
        </p:txBody>
      </p:sp>
      <p:sp>
        <p:nvSpPr>
          <p:cNvPr id="6151" name="Content Placeholder 4"/>
          <p:cNvSpPr>
            <a:spLocks noGrp="1"/>
          </p:cNvSpPr>
          <p:nvPr>
            <p:ph idx="1"/>
          </p:nvPr>
        </p:nvSpPr>
        <p:spPr>
          <a:xfrm>
            <a:off x="457200" y="1524000"/>
            <a:ext cx="8305800" cy="4379913"/>
          </a:xfrm>
          <a:ln>
            <a:solidFill>
              <a:schemeClr val="accent1"/>
            </a:solidFill>
            <a:miter lim="800000"/>
            <a:headEnd/>
            <a:tailEnd/>
          </a:ln>
        </p:spPr>
        <p:txBody>
          <a:bodyPr/>
          <a:lstStyle/>
          <a:p>
            <a:pPr marL="514350" indent="-514350">
              <a:buFont typeface="Times New Roman" pitchFamily="18" charset="0"/>
              <a:buAutoNum type="alphaUcPeriod"/>
            </a:pPr>
            <a:r>
              <a:rPr lang="en-US" altLang="en-US" sz="2800" dirty="0"/>
              <a:t>Study </a:t>
            </a:r>
            <a:r>
              <a:rPr lang="en-US" altLang="en-US" sz="2800" dirty="0" smtClean="0"/>
              <a:t>type: </a:t>
            </a:r>
            <a:r>
              <a:rPr lang="en-US" altLang="en-US" sz="2400" dirty="0" smtClean="0"/>
              <a:t>translational, </a:t>
            </a:r>
            <a:r>
              <a:rPr lang="en-US" altLang="en-US" sz="2400" i="1" dirty="0" smtClean="0"/>
              <a:t>in vitro </a:t>
            </a:r>
            <a:r>
              <a:rPr lang="en-US" altLang="en-US" sz="2400" dirty="0" smtClean="0"/>
              <a:t>study</a:t>
            </a:r>
            <a:endParaRPr lang="en-US" altLang="en-US" sz="2400" dirty="0"/>
          </a:p>
          <a:p>
            <a:pPr marL="514350" indent="-514350">
              <a:buFont typeface="Times New Roman" pitchFamily="18" charset="0"/>
              <a:buAutoNum type="alphaUcPeriod"/>
            </a:pPr>
            <a:r>
              <a:rPr lang="en-US" altLang="en-US" sz="2800" dirty="0" smtClean="0"/>
              <a:t>Study subjects: </a:t>
            </a:r>
            <a:r>
              <a:rPr lang="en-US" altLang="en-US" sz="2400" dirty="0" smtClean="0"/>
              <a:t>carotid plaques from stroke patients undergoing surgery</a:t>
            </a:r>
          </a:p>
          <a:p>
            <a:pPr marL="514350" indent="-514350">
              <a:buFont typeface="Times New Roman" pitchFamily="18" charset="0"/>
              <a:buAutoNum type="alphaUcPeriod"/>
            </a:pPr>
            <a:r>
              <a:rPr lang="en-US" altLang="en-US" sz="2800" dirty="0" smtClean="0"/>
              <a:t>Study </a:t>
            </a:r>
            <a:r>
              <a:rPr lang="en-US" altLang="en-US" sz="2800" dirty="0"/>
              <a:t>endpoints:</a:t>
            </a:r>
          </a:p>
          <a:p>
            <a:pPr marL="914400" lvl="1" indent="-514350">
              <a:buFont typeface="Times New Roman" pitchFamily="18" charset="0"/>
              <a:buAutoNum type="alphaUcPeriod"/>
            </a:pPr>
            <a:r>
              <a:rPr lang="en-GB" sz="2400" dirty="0" err="1" smtClean="0"/>
              <a:t>microPET</a:t>
            </a:r>
            <a:r>
              <a:rPr lang="en-GB" sz="2400" dirty="0" smtClean="0"/>
              <a:t> assessed </a:t>
            </a:r>
            <a:r>
              <a:rPr lang="en-GB" sz="2400" baseline="30000" dirty="0" smtClean="0"/>
              <a:t>18</a:t>
            </a:r>
            <a:r>
              <a:rPr lang="en-GB" sz="2400" dirty="0" smtClean="0"/>
              <a:t>F-NaF </a:t>
            </a:r>
            <a:r>
              <a:rPr lang="en-GB" sz="2400" dirty="0"/>
              <a:t>uptake </a:t>
            </a:r>
            <a:r>
              <a:rPr lang="en-GB" sz="2400" dirty="0" smtClean="0"/>
              <a:t>in </a:t>
            </a:r>
            <a:r>
              <a:rPr lang="en-GB" sz="2400" dirty="0"/>
              <a:t>culprit and non-culprit human carotid plaques</a:t>
            </a:r>
            <a:r>
              <a:rPr lang="en-GB" sz="2400" dirty="0" smtClean="0"/>
              <a:t>.</a:t>
            </a:r>
          </a:p>
          <a:p>
            <a:pPr marL="914400" lvl="1" indent="-514350">
              <a:buFont typeface="Times New Roman" pitchFamily="18" charset="0"/>
              <a:buAutoNum type="alphaUcPeriod"/>
            </a:pPr>
            <a:r>
              <a:rPr lang="en-GB" sz="2400" dirty="0" smtClean="0"/>
              <a:t>Pattern of </a:t>
            </a:r>
            <a:r>
              <a:rPr lang="en-GB" sz="2400" baseline="30000" dirty="0" smtClean="0"/>
              <a:t>18</a:t>
            </a:r>
            <a:r>
              <a:rPr lang="en-GB" sz="2400" dirty="0" smtClean="0"/>
              <a:t>F-NaF </a:t>
            </a:r>
            <a:r>
              <a:rPr lang="en-GB" sz="2400" dirty="0" smtClean="0"/>
              <a:t>PET uptake </a:t>
            </a:r>
            <a:r>
              <a:rPr lang="en-GB" sz="2400" dirty="0" smtClean="0"/>
              <a:t>versus calcification pattern on </a:t>
            </a:r>
            <a:r>
              <a:rPr lang="en-GB" sz="2400" dirty="0" err="1" smtClean="0"/>
              <a:t>microCT</a:t>
            </a:r>
            <a:r>
              <a:rPr lang="en-GB" sz="2400" dirty="0" smtClean="0"/>
              <a:t>. </a:t>
            </a:r>
            <a:endParaRPr lang="en-US" altLang="en-US" sz="2400" dirty="0"/>
          </a:p>
          <a:p>
            <a:pPr marL="514350" indent="-514350">
              <a:buFont typeface="Times New Roman" pitchFamily="18" charset="0"/>
              <a:buAutoNum type="alphaUcPeriod"/>
            </a:pPr>
            <a:r>
              <a:rPr lang="en-GB" altLang="en-US" sz="2800" dirty="0" smtClean="0"/>
              <a:t>Variables:</a:t>
            </a:r>
            <a:r>
              <a:rPr lang="en-GB" sz="2400" baseline="30000" dirty="0" smtClean="0"/>
              <a:t>18</a:t>
            </a:r>
            <a:r>
              <a:rPr lang="en-GB" sz="2400" dirty="0" smtClean="0"/>
              <a:t>F-NaF </a:t>
            </a:r>
            <a:r>
              <a:rPr lang="en-GB" sz="2400" dirty="0"/>
              <a:t>uptake in %</a:t>
            </a:r>
            <a:r>
              <a:rPr lang="en-GB" sz="2400" dirty="0" err="1"/>
              <a:t>Inc</a:t>
            </a:r>
            <a:r>
              <a:rPr lang="en-GB" sz="2400" dirty="0"/>
              <a:t>/g, CT VOI, </a:t>
            </a:r>
            <a:r>
              <a:rPr lang="en-GB" sz="2400" baseline="30000" dirty="0" smtClean="0"/>
              <a:t>18</a:t>
            </a:r>
            <a:r>
              <a:rPr lang="en-GB" sz="2400" dirty="0" smtClean="0"/>
              <a:t>F-NaF </a:t>
            </a:r>
            <a:r>
              <a:rPr lang="en-GB" sz="2400" dirty="0"/>
              <a:t>PET VOI </a:t>
            </a:r>
          </a:p>
          <a:p>
            <a:pPr marL="514350" indent="-514350">
              <a:buFont typeface="Times New Roman" pitchFamily="18" charset="0"/>
              <a:buAutoNum type="alphaUcPeriod"/>
            </a:pPr>
            <a:endParaRPr lang="en-US" altLang="en-US" sz="2800" dirty="0"/>
          </a:p>
        </p:txBody>
      </p:sp>
      <p:sp>
        <p:nvSpPr>
          <p:cNvPr id="7" name="TextBox 6"/>
          <p:cNvSpPr txBox="1"/>
          <p:nvPr/>
        </p:nvSpPr>
        <p:spPr>
          <a:xfrm>
            <a:off x="381000" y="6400800"/>
            <a:ext cx="2813591" cy="230832"/>
          </a:xfrm>
          <a:prstGeom prst="rect">
            <a:avLst/>
          </a:prstGeom>
          <a:noFill/>
        </p:spPr>
        <p:txBody>
          <a:bodyPr wrap="none" rtlCol="0">
            <a:spAutoFit/>
          </a:bodyPr>
          <a:lstStyle/>
          <a:p>
            <a:r>
              <a:rPr lang="en-GB" sz="900" dirty="0">
                <a:latin typeface="SsykbnAdvPTimes"/>
              </a:rPr>
              <a:t>Copyright </a:t>
            </a:r>
            <a:r>
              <a:rPr lang="en-GB" sz="900" dirty="0" smtClean="0">
                <a:latin typeface="SsykbnAdvPTimes"/>
              </a:rPr>
              <a:t> </a:t>
            </a:r>
            <a:r>
              <a:rPr lang="en-GB" sz="900" dirty="0">
                <a:latin typeface="SsykbnAdvPTimes"/>
              </a:rPr>
              <a:t>American Society of Nuclear </a:t>
            </a:r>
            <a:r>
              <a:rPr lang="en-GB" sz="900" dirty="0" smtClean="0">
                <a:latin typeface="SsykbnAdvPTimes"/>
              </a:rPr>
              <a:t>Cardiology</a:t>
            </a:r>
            <a:endParaRPr lang="en-GB" sz="900" dirty="0"/>
          </a:p>
        </p:txBody>
      </p:sp>
      <p:pic>
        <p:nvPicPr>
          <p:cNvPr id="8" name="Picture 2" descr="American Society of Nuclear Cardi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8657" y="6209876"/>
            <a:ext cx="1209675" cy="4667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bish01\AppData\Local\Temp\wz67be\Spring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263738"/>
            <a:ext cx="1255672" cy="33525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09600" y="287338"/>
            <a:ext cx="7772400" cy="47466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FF0000"/>
                </a:solidFill>
                <a:latin typeface="Arial Narrow" panose="020B0606020202030204" pitchFamily="34" charset="0"/>
              </a:rPr>
              <a:t>Journal of Nuclear Cardiology   |   Official Journal of the American Society of Nuclear Cardiology</a:t>
            </a:r>
          </a:p>
        </p:txBody>
      </p:sp>
    </p:spTree>
    <p:extLst>
      <p:ext uri="{BB962C8B-B14F-4D97-AF65-F5344CB8AC3E}">
        <p14:creationId xmlns:p14="http://schemas.microsoft.com/office/powerpoint/2010/main" val="37866964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8200"/>
            <a:ext cx="8229600" cy="566737"/>
          </a:xfrm>
        </p:spPr>
        <p:txBody>
          <a:bodyPr/>
          <a:lstStyle/>
          <a:p>
            <a:pPr>
              <a:defRPr/>
            </a:pPr>
            <a:r>
              <a:rPr lang="en-US" sz="3600" b="1" dirty="0" smtClean="0"/>
              <a:t>RESULTS</a:t>
            </a:r>
            <a:endParaRPr lang="en-US" sz="3600" dirty="0"/>
          </a:p>
        </p:txBody>
      </p:sp>
      <p:sp>
        <p:nvSpPr>
          <p:cNvPr id="6151" name="Content Placeholder 4"/>
          <p:cNvSpPr>
            <a:spLocks noGrp="1"/>
          </p:cNvSpPr>
          <p:nvPr>
            <p:ph idx="1"/>
          </p:nvPr>
        </p:nvSpPr>
        <p:spPr>
          <a:xfrm>
            <a:off x="457200" y="1524000"/>
            <a:ext cx="8305800" cy="4379913"/>
          </a:xfrm>
          <a:ln>
            <a:solidFill>
              <a:schemeClr val="accent1"/>
            </a:solidFill>
            <a:miter lim="800000"/>
            <a:headEnd/>
            <a:tailEnd/>
          </a:ln>
        </p:spPr>
        <p:txBody>
          <a:bodyPr/>
          <a:lstStyle/>
          <a:p>
            <a:pPr marL="0" indent="0" algn="ctr">
              <a:buNone/>
            </a:pPr>
            <a:r>
              <a:rPr lang="en-US" altLang="en-US" sz="2800" dirty="0" smtClean="0">
                <a:solidFill>
                  <a:srgbClr val="000000"/>
                </a:solidFill>
              </a:rPr>
              <a:t>H</a:t>
            </a:r>
          </a:p>
        </p:txBody>
      </p:sp>
      <p:sp>
        <p:nvSpPr>
          <p:cNvPr id="7" name="TextBox 6"/>
          <p:cNvSpPr txBox="1"/>
          <p:nvPr/>
        </p:nvSpPr>
        <p:spPr>
          <a:xfrm>
            <a:off x="381000" y="6400800"/>
            <a:ext cx="2813591" cy="230832"/>
          </a:xfrm>
          <a:prstGeom prst="rect">
            <a:avLst/>
          </a:prstGeom>
          <a:noFill/>
        </p:spPr>
        <p:txBody>
          <a:bodyPr wrap="none" rtlCol="0">
            <a:spAutoFit/>
          </a:bodyPr>
          <a:lstStyle/>
          <a:p>
            <a:r>
              <a:rPr lang="en-GB" sz="900" dirty="0">
                <a:latin typeface="SsykbnAdvPTimes"/>
              </a:rPr>
              <a:t>Copyright </a:t>
            </a:r>
            <a:r>
              <a:rPr lang="en-GB" sz="900" dirty="0" smtClean="0">
                <a:latin typeface="SsykbnAdvPTimes"/>
              </a:rPr>
              <a:t> </a:t>
            </a:r>
            <a:r>
              <a:rPr lang="en-GB" sz="900" dirty="0">
                <a:latin typeface="SsykbnAdvPTimes"/>
              </a:rPr>
              <a:t>American Society of Nuclear </a:t>
            </a:r>
            <a:r>
              <a:rPr lang="en-GB" sz="900" dirty="0" smtClean="0">
                <a:latin typeface="SsykbnAdvPTimes"/>
              </a:rPr>
              <a:t>Cardiology</a:t>
            </a:r>
            <a:endParaRPr lang="en-GB" sz="900" dirty="0"/>
          </a:p>
        </p:txBody>
      </p:sp>
      <p:pic>
        <p:nvPicPr>
          <p:cNvPr id="8" name="Picture 2" descr="American Society of Nuclear Cardi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8657" y="6209876"/>
            <a:ext cx="1209675" cy="4667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bish01\AppData\Local\Temp\wz67be\Spring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263738"/>
            <a:ext cx="1255672" cy="33525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09600" y="287338"/>
            <a:ext cx="7772400" cy="47466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FF0000"/>
                </a:solidFill>
                <a:latin typeface="Arial Narrow" panose="020B0606020202030204" pitchFamily="34" charset="0"/>
              </a:rPr>
              <a:t>Journal of Nuclear Cardiology   |   Official Journal of the American Society of Nuclear Cardiology</a:t>
            </a:r>
          </a:p>
        </p:txBody>
      </p:sp>
      <p:pic>
        <p:nvPicPr>
          <p:cNvPr id="2" name="Afbeelding 1"/>
          <p:cNvPicPr>
            <a:picLocks noChangeAspect="1"/>
          </p:cNvPicPr>
          <p:nvPr/>
        </p:nvPicPr>
        <p:blipFill rotWithShape="1">
          <a:blip r:embed="rId4" cstate="print">
            <a:extLst>
              <a:ext uri="{28A0092B-C50C-407E-A947-70E740481C1C}">
                <a14:useLocalDpi xmlns:a14="http://schemas.microsoft.com/office/drawing/2010/main" val="0"/>
              </a:ext>
            </a:extLst>
          </a:blip>
          <a:srcRect b="3269"/>
          <a:stretch/>
        </p:blipFill>
        <p:spPr>
          <a:xfrm>
            <a:off x="587462" y="1600201"/>
            <a:ext cx="5214257" cy="4210050"/>
          </a:xfrm>
          <a:prstGeom prst="rect">
            <a:avLst/>
          </a:prstGeom>
        </p:spPr>
      </p:pic>
      <p:sp>
        <p:nvSpPr>
          <p:cNvPr id="5" name="Tekstvak 4"/>
          <p:cNvSpPr txBox="1"/>
          <p:nvPr/>
        </p:nvSpPr>
        <p:spPr>
          <a:xfrm>
            <a:off x="5943600" y="1981200"/>
            <a:ext cx="2667000" cy="3385542"/>
          </a:xfrm>
          <a:prstGeom prst="rect">
            <a:avLst/>
          </a:prstGeom>
          <a:noFill/>
        </p:spPr>
        <p:txBody>
          <a:bodyPr wrap="square" rtlCol="0">
            <a:spAutoFit/>
          </a:bodyPr>
          <a:lstStyle/>
          <a:p>
            <a:r>
              <a:rPr lang="nl-NL" sz="1400" dirty="0" err="1" smtClean="0"/>
              <a:t>Figure</a:t>
            </a:r>
            <a:r>
              <a:rPr lang="nl-NL" sz="1400" dirty="0" smtClean="0"/>
              <a:t> shows PET </a:t>
            </a:r>
            <a:r>
              <a:rPr lang="nl-NL" sz="1400" dirty="0" err="1" smtClean="0"/>
              <a:t>assessed</a:t>
            </a:r>
            <a:r>
              <a:rPr lang="nl-NL" sz="1400" dirty="0" smtClean="0"/>
              <a:t> </a:t>
            </a:r>
            <a:r>
              <a:rPr lang="en-US" sz="1400" baseline="30000" dirty="0" smtClean="0"/>
              <a:t>18</a:t>
            </a:r>
            <a:r>
              <a:rPr lang="en-US" sz="1400" dirty="0" smtClean="0"/>
              <a:t>F-NaF </a:t>
            </a:r>
            <a:r>
              <a:rPr lang="en-US" sz="1400" dirty="0"/>
              <a:t>uptake, as measure of </a:t>
            </a:r>
            <a:r>
              <a:rPr lang="en-US" sz="1400" dirty="0" err="1"/>
              <a:t>microcalcification</a:t>
            </a:r>
            <a:r>
              <a:rPr lang="en-US" sz="1400" dirty="0"/>
              <a:t>, in human carotid plaques and </a:t>
            </a:r>
            <a:r>
              <a:rPr lang="en-US" sz="1400" dirty="0" smtClean="0"/>
              <a:t>renal arteries of healthy kidney donors, which were used as negative controls.</a:t>
            </a:r>
          </a:p>
          <a:p>
            <a:endParaRPr lang="en-US" sz="1400" dirty="0" smtClean="0"/>
          </a:p>
          <a:p>
            <a:r>
              <a:rPr lang="en-US" sz="1400" dirty="0"/>
              <a:t>Data </a:t>
            </a:r>
            <a:r>
              <a:rPr lang="en-US" sz="1400" dirty="0" smtClean="0"/>
              <a:t>expressed </a:t>
            </a:r>
            <a:r>
              <a:rPr lang="en-US" sz="1400" dirty="0"/>
              <a:t>as percentage </a:t>
            </a:r>
            <a:r>
              <a:rPr lang="en-US" sz="1400" baseline="30000" dirty="0"/>
              <a:t>18</a:t>
            </a:r>
            <a:r>
              <a:rPr lang="en-US" sz="1400" dirty="0"/>
              <a:t>F-NaF uptake of the total incubation dose per gram of tissue (% </a:t>
            </a:r>
            <a:r>
              <a:rPr lang="en-US" sz="1400" dirty="0" err="1"/>
              <a:t>Inc</a:t>
            </a:r>
            <a:r>
              <a:rPr lang="en-US" sz="1400" dirty="0"/>
              <a:t>/g). </a:t>
            </a:r>
            <a:endParaRPr lang="en-US" sz="1400" dirty="0" smtClean="0"/>
          </a:p>
          <a:p>
            <a:endParaRPr lang="en-US" sz="1400" dirty="0" smtClean="0"/>
          </a:p>
          <a:p>
            <a:r>
              <a:rPr lang="en-US" sz="1400" dirty="0" smtClean="0"/>
              <a:t>Horizontal </a:t>
            </a:r>
            <a:r>
              <a:rPr lang="en-US" sz="1400" dirty="0"/>
              <a:t>line represents the median</a:t>
            </a:r>
            <a:r>
              <a:rPr lang="en-US" dirty="0" smtClean="0"/>
              <a:t>.</a:t>
            </a:r>
            <a:endParaRPr lang="nl-NL" dirty="0"/>
          </a:p>
        </p:txBody>
      </p:sp>
    </p:spTree>
    <p:extLst>
      <p:ext uri="{BB962C8B-B14F-4D97-AF65-F5344CB8AC3E}">
        <p14:creationId xmlns:p14="http://schemas.microsoft.com/office/powerpoint/2010/main" val="2186451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8200"/>
            <a:ext cx="8229600" cy="566737"/>
          </a:xfrm>
        </p:spPr>
        <p:txBody>
          <a:bodyPr/>
          <a:lstStyle/>
          <a:p>
            <a:pPr>
              <a:defRPr/>
            </a:pPr>
            <a:r>
              <a:rPr lang="en-US" sz="3600" b="1" dirty="0" smtClean="0"/>
              <a:t>RESULTS</a:t>
            </a:r>
            <a:endParaRPr lang="en-US" sz="3600" dirty="0"/>
          </a:p>
        </p:txBody>
      </p:sp>
      <p:sp>
        <p:nvSpPr>
          <p:cNvPr id="6151" name="Content Placeholder 4"/>
          <p:cNvSpPr>
            <a:spLocks noGrp="1"/>
          </p:cNvSpPr>
          <p:nvPr>
            <p:ph idx="1"/>
          </p:nvPr>
        </p:nvSpPr>
        <p:spPr>
          <a:xfrm>
            <a:off x="457200" y="1524000"/>
            <a:ext cx="8305800" cy="4572000"/>
          </a:xfrm>
          <a:ln>
            <a:solidFill>
              <a:schemeClr val="accent1"/>
            </a:solidFill>
            <a:miter lim="800000"/>
            <a:headEnd/>
            <a:tailEnd/>
          </a:ln>
        </p:spPr>
        <p:txBody>
          <a:bodyPr/>
          <a:lstStyle/>
          <a:p>
            <a:pPr marL="0" indent="0" algn="ctr">
              <a:buNone/>
            </a:pPr>
            <a:endParaRPr lang="en-US" altLang="en-US" sz="2800" dirty="0" smtClean="0">
              <a:solidFill>
                <a:srgbClr val="000000"/>
              </a:solidFill>
            </a:endParaRPr>
          </a:p>
          <a:p>
            <a:pPr marL="0" indent="0" algn="ctr">
              <a:buNone/>
            </a:pPr>
            <a:endParaRPr lang="en-US" altLang="en-US" sz="2800" dirty="0">
              <a:solidFill>
                <a:srgbClr val="000000"/>
              </a:solidFill>
            </a:endParaRPr>
          </a:p>
          <a:p>
            <a:pPr marL="0" indent="0" algn="ctr">
              <a:buNone/>
            </a:pPr>
            <a:endParaRPr lang="en-US" altLang="en-US" sz="2800" dirty="0">
              <a:solidFill>
                <a:srgbClr val="000000"/>
              </a:solidFill>
            </a:endParaRPr>
          </a:p>
        </p:txBody>
      </p:sp>
      <p:sp>
        <p:nvSpPr>
          <p:cNvPr id="7" name="TextBox 6"/>
          <p:cNvSpPr txBox="1"/>
          <p:nvPr/>
        </p:nvSpPr>
        <p:spPr>
          <a:xfrm>
            <a:off x="381000" y="6400800"/>
            <a:ext cx="2813591" cy="230832"/>
          </a:xfrm>
          <a:prstGeom prst="rect">
            <a:avLst/>
          </a:prstGeom>
          <a:noFill/>
        </p:spPr>
        <p:txBody>
          <a:bodyPr wrap="none" rtlCol="0">
            <a:spAutoFit/>
          </a:bodyPr>
          <a:lstStyle/>
          <a:p>
            <a:r>
              <a:rPr lang="en-GB" sz="900" dirty="0">
                <a:latin typeface="SsykbnAdvPTimes"/>
              </a:rPr>
              <a:t>Copyright </a:t>
            </a:r>
            <a:r>
              <a:rPr lang="en-GB" sz="900" dirty="0" smtClean="0">
                <a:latin typeface="SsykbnAdvPTimes"/>
              </a:rPr>
              <a:t> </a:t>
            </a:r>
            <a:r>
              <a:rPr lang="en-GB" sz="900" dirty="0">
                <a:latin typeface="SsykbnAdvPTimes"/>
              </a:rPr>
              <a:t>American Society of Nuclear </a:t>
            </a:r>
            <a:r>
              <a:rPr lang="en-GB" sz="900" dirty="0" smtClean="0">
                <a:latin typeface="SsykbnAdvPTimes"/>
              </a:rPr>
              <a:t>Cardiology</a:t>
            </a:r>
            <a:endParaRPr lang="en-GB" sz="900" dirty="0"/>
          </a:p>
        </p:txBody>
      </p:sp>
      <p:pic>
        <p:nvPicPr>
          <p:cNvPr id="8" name="Picture 2" descr="American Society of Nuclear Cardi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8657" y="6209876"/>
            <a:ext cx="1209675" cy="4667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bish01\AppData\Local\Temp\wz67be\Spring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263738"/>
            <a:ext cx="1255672" cy="33525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09600" y="287338"/>
            <a:ext cx="7772400" cy="47466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FF0000"/>
                </a:solidFill>
                <a:latin typeface="Arial Narrow" panose="020B0606020202030204" pitchFamily="34" charset="0"/>
              </a:rPr>
              <a:t>Journal of Nuclear Cardiology   |   Official Journal of the American Society of Nuclear Cardiology</a:t>
            </a:r>
          </a:p>
        </p:txBody>
      </p:sp>
      <p:sp>
        <p:nvSpPr>
          <p:cNvPr id="5" name="Rechthoek 4"/>
          <p:cNvSpPr/>
          <p:nvPr/>
        </p:nvSpPr>
        <p:spPr>
          <a:xfrm>
            <a:off x="540483" y="4495800"/>
            <a:ext cx="8258989" cy="1600438"/>
          </a:xfrm>
          <a:prstGeom prst="rect">
            <a:avLst/>
          </a:prstGeom>
        </p:spPr>
        <p:txBody>
          <a:bodyPr wrap="square">
            <a:spAutoFit/>
          </a:bodyPr>
          <a:lstStyle/>
          <a:p>
            <a:r>
              <a:rPr lang="en-GB" sz="1400" dirty="0" smtClean="0"/>
              <a:t>Figure shows sagittal </a:t>
            </a:r>
            <a:r>
              <a:rPr lang="en-GB" sz="1400" dirty="0"/>
              <a:t>views of </a:t>
            </a:r>
            <a:r>
              <a:rPr lang="en-US" sz="1400" baseline="30000" dirty="0" smtClean="0"/>
              <a:t>18</a:t>
            </a:r>
            <a:r>
              <a:rPr lang="en-US" sz="1400" dirty="0" smtClean="0"/>
              <a:t>F-NaF </a:t>
            </a:r>
            <a:r>
              <a:rPr lang="en-US" sz="1400" dirty="0" err="1"/>
              <a:t>microPET</a:t>
            </a:r>
            <a:r>
              <a:rPr lang="en-US" sz="1400" dirty="0"/>
              <a:t> </a:t>
            </a:r>
            <a:r>
              <a:rPr lang="en-US" sz="1400" dirty="0" smtClean="0"/>
              <a:t>(A,D) </a:t>
            </a:r>
            <a:r>
              <a:rPr lang="en-US" sz="1400" dirty="0" err="1" smtClean="0"/>
              <a:t>microCT</a:t>
            </a:r>
            <a:r>
              <a:rPr lang="en-US" sz="1400" dirty="0" smtClean="0"/>
              <a:t> (B,E) and fused (C,F) images  </a:t>
            </a:r>
            <a:r>
              <a:rPr lang="en-US" sz="1400" dirty="0"/>
              <a:t>of human carotid plaques. </a:t>
            </a:r>
            <a:r>
              <a:rPr lang="en-US" sz="1400" dirty="0" smtClean="0"/>
              <a:t>A heterogeneous </a:t>
            </a:r>
            <a:r>
              <a:rPr lang="en-US" sz="1400" dirty="0"/>
              <a:t>distribution of </a:t>
            </a:r>
            <a:r>
              <a:rPr lang="en-US" sz="1400" baseline="30000" dirty="0"/>
              <a:t>18</a:t>
            </a:r>
            <a:r>
              <a:rPr lang="en-US" sz="1400" dirty="0"/>
              <a:t>F-NaF uptake </a:t>
            </a:r>
            <a:r>
              <a:rPr lang="en-US" sz="1400" dirty="0" smtClean="0"/>
              <a:t>with clear hotspots can be seen. Volumes </a:t>
            </a:r>
            <a:r>
              <a:rPr lang="en-US" sz="1400" dirty="0"/>
              <a:t>of interest </a:t>
            </a:r>
            <a:r>
              <a:rPr lang="en-US" sz="1400" dirty="0" smtClean="0"/>
              <a:t>are </a:t>
            </a:r>
            <a:r>
              <a:rPr lang="en-US" sz="1400" dirty="0"/>
              <a:t>drawn around CT calcification areas </a:t>
            </a:r>
            <a:r>
              <a:rPr lang="en-US" sz="1400" dirty="0" smtClean="0"/>
              <a:t>in image C and F (white </a:t>
            </a:r>
            <a:r>
              <a:rPr lang="en-US" sz="1400" dirty="0"/>
              <a:t>calcification, pink line). In image C only one small calcification (pink line) can be seen in the areas of </a:t>
            </a:r>
            <a:r>
              <a:rPr lang="en-US" sz="1400" dirty="0" smtClean="0"/>
              <a:t>increased </a:t>
            </a:r>
            <a:r>
              <a:rPr lang="en-US" sz="1400" baseline="30000" dirty="0" smtClean="0"/>
              <a:t>18</a:t>
            </a:r>
            <a:r>
              <a:rPr lang="en-US" sz="1400" dirty="0" smtClean="0"/>
              <a:t>F-NaF </a:t>
            </a:r>
            <a:r>
              <a:rPr lang="en-US" sz="1400" dirty="0"/>
              <a:t>uptake </a:t>
            </a:r>
            <a:r>
              <a:rPr lang="en-US" sz="1400" dirty="0" smtClean="0"/>
              <a:t>(green spots).</a:t>
            </a:r>
            <a:r>
              <a:rPr lang="en-US" sz="1400" dirty="0" smtClean="0"/>
              <a:t>In image </a:t>
            </a:r>
            <a:r>
              <a:rPr lang="en-US" sz="1400" dirty="0" smtClean="0"/>
              <a:t>F, </a:t>
            </a:r>
            <a:r>
              <a:rPr lang="en-US" sz="1400" dirty="0" smtClean="0"/>
              <a:t>the </a:t>
            </a:r>
            <a:r>
              <a:rPr lang="en-US" sz="1400" dirty="0"/>
              <a:t>relatively large calcifications (white arrows) show the most intense </a:t>
            </a:r>
            <a:r>
              <a:rPr lang="en-US" sz="1400" baseline="30000" dirty="0"/>
              <a:t>18</a:t>
            </a:r>
            <a:r>
              <a:rPr lang="en-US" sz="1400" dirty="0"/>
              <a:t>F-NaF uptake at their surface. </a:t>
            </a:r>
            <a:endParaRPr lang="en-US" sz="1400" dirty="0" smtClean="0"/>
          </a:p>
          <a:p>
            <a:r>
              <a:rPr lang="en-US" sz="1400" i="1" dirty="0" smtClean="0"/>
              <a:t>Scale </a:t>
            </a:r>
            <a:r>
              <a:rPr lang="en-US" sz="1400" i="1" dirty="0"/>
              <a:t>PET images in %</a:t>
            </a:r>
            <a:r>
              <a:rPr lang="en-US" sz="1400" i="1" dirty="0" err="1"/>
              <a:t>Inc</a:t>
            </a:r>
            <a:r>
              <a:rPr lang="en-US" sz="1400" i="1" dirty="0"/>
              <a:t>/g, scale CT images in HU</a:t>
            </a:r>
            <a:endParaRPr lang="nl-NL" i="1" dirty="0"/>
          </a:p>
        </p:txBody>
      </p:sp>
      <p:pic>
        <p:nvPicPr>
          <p:cNvPr id="2" name="Afbeelding 1"/>
          <p:cNvPicPr>
            <a:picLocks noChangeAspect="1"/>
          </p:cNvPicPr>
          <p:nvPr/>
        </p:nvPicPr>
        <p:blipFill rotWithShape="1">
          <a:blip r:embed="rId4" cstate="print">
            <a:extLst>
              <a:ext uri="{28A0092B-C50C-407E-A947-70E740481C1C}">
                <a14:useLocalDpi xmlns:a14="http://schemas.microsoft.com/office/drawing/2010/main" val="0"/>
              </a:ext>
            </a:extLst>
          </a:blip>
          <a:srcRect b="32369"/>
          <a:stretch/>
        </p:blipFill>
        <p:spPr>
          <a:xfrm>
            <a:off x="540483" y="1590975"/>
            <a:ext cx="8146317" cy="2962125"/>
          </a:xfrm>
          <a:prstGeom prst="rect">
            <a:avLst/>
          </a:prstGeom>
        </p:spPr>
      </p:pic>
    </p:spTree>
    <p:extLst>
      <p:ext uri="{BB962C8B-B14F-4D97-AF65-F5344CB8AC3E}">
        <p14:creationId xmlns:p14="http://schemas.microsoft.com/office/powerpoint/2010/main" val="11769607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838200"/>
            <a:ext cx="8229600" cy="566737"/>
          </a:xfrm>
        </p:spPr>
        <p:txBody>
          <a:bodyPr/>
          <a:lstStyle/>
          <a:p>
            <a:pPr>
              <a:defRPr/>
            </a:pPr>
            <a:r>
              <a:rPr lang="en-US" sz="3600" b="1" dirty="0" smtClean="0"/>
              <a:t>CONCLUSIONS</a:t>
            </a:r>
            <a:endParaRPr lang="en-US" sz="3600" dirty="0"/>
          </a:p>
        </p:txBody>
      </p:sp>
      <p:sp>
        <p:nvSpPr>
          <p:cNvPr id="6151" name="Content Placeholder 4"/>
          <p:cNvSpPr>
            <a:spLocks noGrp="1"/>
          </p:cNvSpPr>
          <p:nvPr>
            <p:ph idx="1"/>
          </p:nvPr>
        </p:nvSpPr>
        <p:spPr>
          <a:xfrm>
            <a:off x="457200" y="1524000"/>
            <a:ext cx="8305800" cy="4572000"/>
          </a:xfrm>
          <a:ln>
            <a:solidFill>
              <a:schemeClr val="accent1"/>
            </a:solidFill>
            <a:miter lim="800000"/>
            <a:headEnd/>
            <a:tailEnd/>
          </a:ln>
        </p:spPr>
        <p:txBody>
          <a:bodyPr/>
          <a:lstStyle/>
          <a:p>
            <a:pPr marL="514350" indent="-514350">
              <a:buFont typeface="+mj-lt"/>
              <a:buAutoNum type="arabicPeriod"/>
            </a:pPr>
            <a:r>
              <a:rPr lang="en-US" altLang="en-US" sz="2800" dirty="0" smtClean="0"/>
              <a:t>Calcification patterns on </a:t>
            </a:r>
            <a:r>
              <a:rPr lang="en-US" sz="2800" baseline="30000" dirty="0" smtClean="0"/>
              <a:t>18</a:t>
            </a:r>
            <a:r>
              <a:rPr lang="en-US" sz="2800" dirty="0" smtClean="0"/>
              <a:t>F-NaF PET and CT    are different</a:t>
            </a:r>
            <a:endParaRPr lang="en-GB" sz="2800" dirty="0"/>
          </a:p>
          <a:p>
            <a:pPr marL="514350" indent="-514350">
              <a:buFont typeface="+mj-lt"/>
              <a:buAutoNum type="arabicPeriod"/>
            </a:pPr>
            <a:r>
              <a:rPr lang="en-US" sz="2800" baseline="30000" dirty="0" smtClean="0"/>
              <a:t>18</a:t>
            </a:r>
            <a:r>
              <a:rPr lang="en-US" sz="2800" dirty="0" smtClean="0"/>
              <a:t>F-NaF </a:t>
            </a:r>
            <a:r>
              <a:rPr lang="en-US" sz="2800" dirty="0"/>
              <a:t>has the potential to identify </a:t>
            </a:r>
            <a:r>
              <a:rPr lang="en-US" sz="2800" dirty="0" smtClean="0"/>
              <a:t>high- risk carotid plaques.</a:t>
            </a:r>
          </a:p>
          <a:p>
            <a:pPr marL="514350" indent="-514350">
              <a:buFont typeface="+mj-lt"/>
              <a:buAutoNum type="arabicPeriod"/>
            </a:pPr>
            <a:r>
              <a:rPr lang="en-US" sz="2800" baseline="30000" dirty="0" smtClean="0"/>
              <a:t>18</a:t>
            </a:r>
            <a:r>
              <a:rPr lang="en-US" sz="2800" dirty="0" smtClean="0"/>
              <a:t>F-NaF </a:t>
            </a:r>
            <a:r>
              <a:rPr lang="en-GB" sz="2800" dirty="0" smtClean="0"/>
              <a:t>uptake in culprit and non-culprit carotid plaques of high-risk patients was similar, probably due to the advanced nature of atherosclerosis in our study patients. </a:t>
            </a:r>
          </a:p>
          <a:p>
            <a:pPr marL="514350" indent="-514350">
              <a:buFont typeface="+mj-lt"/>
              <a:buAutoNum type="arabicPeriod"/>
            </a:pPr>
            <a:r>
              <a:rPr lang="en-US" sz="2800" dirty="0" smtClean="0"/>
              <a:t>Further </a:t>
            </a:r>
            <a:r>
              <a:rPr lang="en-US" sz="2800" dirty="0"/>
              <a:t>prospective studies on </a:t>
            </a:r>
            <a:r>
              <a:rPr lang="en-US" sz="2800" baseline="30000" dirty="0"/>
              <a:t>18</a:t>
            </a:r>
            <a:r>
              <a:rPr lang="en-US" sz="2800" dirty="0"/>
              <a:t>F-NaF uptake and symptomatology are </a:t>
            </a:r>
            <a:r>
              <a:rPr lang="en-US" sz="2800" dirty="0" smtClean="0"/>
              <a:t>required. </a:t>
            </a:r>
            <a:endParaRPr lang="en-US" altLang="en-US" sz="2800" dirty="0"/>
          </a:p>
          <a:p>
            <a:pPr marL="0" indent="0">
              <a:buNone/>
            </a:pPr>
            <a:endParaRPr lang="en-US" altLang="en-US" sz="2800" dirty="0" smtClean="0"/>
          </a:p>
          <a:p>
            <a:pPr marL="514350" indent="-514350">
              <a:buFont typeface="Times New Roman" pitchFamily="18" charset="0"/>
              <a:buAutoNum type="alphaUcPeriod"/>
            </a:pPr>
            <a:endParaRPr lang="en-US" altLang="en-US" sz="2800" dirty="0" smtClean="0"/>
          </a:p>
        </p:txBody>
      </p:sp>
      <p:sp>
        <p:nvSpPr>
          <p:cNvPr id="7" name="TextBox 6"/>
          <p:cNvSpPr txBox="1"/>
          <p:nvPr/>
        </p:nvSpPr>
        <p:spPr>
          <a:xfrm>
            <a:off x="381000" y="6400800"/>
            <a:ext cx="2813591" cy="230832"/>
          </a:xfrm>
          <a:prstGeom prst="rect">
            <a:avLst/>
          </a:prstGeom>
          <a:noFill/>
        </p:spPr>
        <p:txBody>
          <a:bodyPr wrap="none" rtlCol="0">
            <a:spAutoFit/>
          </a:bodyPr>
          <a:lstStyle/>
          <a:p>
            <a:r>
              <a:rPr lang="en-GB" sz="900" dirty="0">
                <a:latin typeface="SsykbnAdvPTimes"/>
              </a:rPr>
              <a:t>Copyright </a:t>
            </a:r>
            <a:r>
              <a:rPr lang="en-GB" sz="900" dirty="0" smtClean="0">
                <a:latin typeface="SsykbnAdvPTimes"/>
              </a:rPr>
              <a:t> </a:t>
            </a:r>
            <a:r>
              <a:rPr lang="en-GB" sz="900" dirty="0">
                <a:latin typeface="SsykbnAdvPTimes"/>
              </a:rPr>
              <a:t>American Society of Nuclear </a:t>
            </a:r>
            <a:r>
              <a:rPr lang="en-GB" sz="900" dirty="0" smtClean="0">
                <a:latin typeface="SsykbnAdvPTimes"/>
              </a:rPr>
              <a:t>Cardiology</a:t>
            </a:r>
            <a:endParaRPr lang="en-GB" sz="900" dirty="0"/>
          </a:p>
        </p:txBody>
      </p:sp>
      <p:pic>
        <p:nvPicPr>
          <p:cNvPr id="8" name="Picture 2" descr="American Society of Nuclear Cardiolog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8657" y="6209876"/>
            <a:ext cx="1209675" cy="4667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bish01\AppData\Local\Temp\wz67be\Spring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6263738"/>
            <a:ext cx="1255672" cy="33525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09600" y="287338"/>
            <a:ext cx="7772400" cy="474662"/>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FF0000"/>
                </a:solidFill>
                <a:latin typeface="Arial Narrow" panose="020B0606020202030204" pitchFamily="34" charset="0"/>
              </a:rPr>
              <a:t>Journal of Nuclear Cardiology   |   Official Journal of the American Society of Nuclear Cardiology</a:t>
            </a:r>
          </a:p>
        </p:txBody>
      </p:sp>
    </p:spTree>
    <p:extLst>
      <p:ext uri="{BB962C8B-B14F-4D97-AF65-F5344CB8AC3E}">
        <p14:creationId xmlns:p14="http://schemas.microsoft.com/office/powerpoint/2010/main" val="254565986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2045"/>
  <p:tag name="AS_OS" val="Microsoft Windows NT 6.1.7601 Service Pack 1"/>
  <p:tag name="AS_RELEASE_DATE" val="2011.04.04"/>
  <p:tag name="AS_VERSION" val="5.1.0.0"/>
  <p:tag name="AS_TITLE" val="Aspose.Slides for .NET"/>
</p:tagLst>
</file>

<file path=ppt/theme/theme1.xml><?xml version="1.0" encoding="utf-8"?>
<a:theme xmlns:a="http://schemas.openxmlformats.org/drawingml/2006/main" name="2_Office Theme">
  <a:themeElements>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Theme">
      <a:majorFont>
        <a:latin typeface="Times New Roman"/>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578</Words>
  <Application>Microsoft Office PowerPoint</Application>
  <PresentationFormat>Diavoorstelling (4:3)</PresentationFormat>
  <Paragraphs>44</Paragraphs>
  <Slides>6</Slides>
  <Notes>0</Notes>
  <HiddenSlides>0</HiddenSlides>
  <MMClips>0</MMClips>
  <ScaleCrop>false</ScaleCrop>
  <HeadingPairs>
    <vt:vector size="4" baseType="variant">
      <vt:variant>
        <vt:lpstr>Thema</vt:lpstr>
      </vt:variant>
      <vt:variant>
        <vt:i4>3</vt:i4>
      </vt:variant>
      <vt:variant>
        <vt:lpstr>Diatitels</vt:lpstr>
      </vt:variant>
      <vt:variant>
        <vt:i4>6</vt:i4>
      </vt:variant>
    </vt:vector>
  </HeadingPairs>
  <TitlesOfParts>
    <vt:vector size="9" baseType="lpstr">
      <vt:lpstr>2_Office Theme</vt:lpstr>
      <vt:lpstr>Custom Design</vt:lpstr>
      <vt:lpstr>1_Custom Design</vt:lpstr>
      <vt:lpstr>     18F-sodium fluoride positron emission tomography assessed microcalcifications in culprit and non-culprit human carotid plaques  </vt:lpstr>
      <vt:lpstr>BACKGROUND</vt:lpstr>
      <vt:lpstr>METHODS</vt:lpstr>
      <vt:lpstr>RESULTS</vt:lpstr>
      <vt:lpstr>RESULTS</vt:lpstr>
      <vt:lpstr>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Holly Auten</dc:creator>
  <cp:lastModifiedBy>Hop, H (int)</cp:lastModifiedBy>
  <cp:revision>115</cp:revision>
  <dcterms:created xsi:type="dcterms:W3CDTF">2011-04-18T21:44:13Z</dcterms:created>
  <dcterms:modified xsi:type="dcterms:W3CDTF">2018-03-30T07:31:43Z</dcterms:modified>
</cp:coreProperties>
</file>