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9"/>
  </p:handoutMasterIdLst>
  <p:sldIdLst>
    <p:sldId id="258" r:id="rId4"/>
    <p:sldId id="264" r:id="rId5"/>
    <p:sldId id="266" r:id="rId6"/>
    <p:sldId id="267" r:id="rId7"/>
    <p:sldId id="265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2514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11/1/2019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656613" y="4572000"/>
            <a:ext cx="1981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4277" y="4572000"/>
            <a:ext cx="19812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</a:t>
            </a:r>
            <a:r>
              <a:rPr lang="en-U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Cardiology   |   </a:t>
            </a: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066800"/>
            <a:ext cx="7772400" cy="990599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sz="2000" b="1" dirty="0"/>
              <a:t>Added value of </a:t>
            </a:r>
            <a:r>
              <a:rPr lang="en-GB" sz="2000" b="1" baseline="30000" dirty="0"/>
              <a:t>18</a:t>
            </a:r>
            <a:r>
              <a:rPr lang="en-GB" sz="2000" b="1" dirty="0"/>
              <a:t>F-FDG-PET/CT and cardiac CTA in suspected </a:t>
            </a:r>
            <a:r>
              <a:rPr lang="en-GB" sz="2000" b="1" dirty="0" err="1"/>
              <a:t>transcatheter</a:t>
            </a:r>
            <a:r>
              <a:rPr lang="en-GB" sz="2000" b="1" dirty="0"/>
              <a:t> aortic valve endocarditis </a:t>
            </a:r>
            <a:endParaRPr lang="en-US" sz="2000" dirty="0"/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24277" y="2286000"/>
            <a:ext cx="6400800" cy="205566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800" b="1" dirty="0" smtClean="0"/>
              <a:t>Ali R. Wahadat, MD</a:t>
            </a:r>
            <a:r>
              <a:rPr lang="en-US" sz="800" b="1" baseline="30000" dirty="0" smtClean="0"/>
              <a:t>1,2,3,*                  </a:t>
            </a:r>
            <a:r>
              <a:rPr lang="en-US" sz="800" b="1" dirty="0" smtClean="0"/>
              <a:t/>
            </a:r>
            <a:br>
              <a:rPr lang="en-US" sz="800" b="1" dirty="0" smtClean="0"/>
            </a:br>
            <a:r>
              <a:rPr lang="en-US" sz="800" b="1" dirty="0" smtClean="0"/>
              <a:t>Wilco Tanis, MD, PhD</a:t>
            </a:r>
            <a:r>
              <a:rPr lang="en-US" sz="800" b="1" baseline="30000" dirty="0" smtClean="0"/>
              <a:t>3,*</a:t>
            </a:r>
            <a:endParaRPr lang="en-US" sz="800" dirty="0" smtClean="0"/>
          </a:p>
          <a:p>
            <a:pPr algn="l"/>
            <a:r>
              <a:rPr lang="de-DE" sz="800" b="1" dirty="0" smtClean="0"/>
              <a:t>Laurens </a:t>
            </a:r>
            <a:r>
              <a:rPr lang="de-DE" sz="800" b="1" dirty="0"/>
              <a:t>E. Swart, MD</a:t>
            </a:r>
            <a:r>
              <a:rPr lang="de-DE" sz="800" b="1" baseline="30000" dirty="0"/>
              <a:t>1,2</a:t>
            </a:r>
            <a:endParaRPr lang="en-US" sz="800" dirty="0"/>
          </a:p>
          <a:p>
            <a:pPr algn="l"/>
            <a:r>
              <a:rPr lang="de-DE" sz="800" b="1" dirty="0" err="1"/>
              <a:t>Asbjørn</a:t>
            </a:r>
            <a:r>
              <a:rPr lang="de-DE" sz="800" b="1" dirty="0"/>
              <a:t> Scholtens, MD</a:t>
            </a:r>
            <a:r>
              <a:rPr lang="de-DE" sz="800" b="1" baseline="30000" dirty="0"/>
              <a:t>4</a:t>
            </a:r>
            <a:endParaRPr lang="en-US" sz="800" dirty="0"/>
          </a:p>
          <a:p>
            <a:pPr algn="l"/>
            <a:r>
              <a:rPr lang="de-DE" sz="800" b="1" dirty="0"/>
              <a:t>Gabriel P. Krestin, MD, PhD</a:t>
            </a:r>
            <a:r>
              <a:rPr lang="de-DE" sz="800" b="1" baseline="30000" dirty="0"/>
              <a:t>1 </a:t>
            </a:r>
            <a:endParaRPr lang="en-US" sz="800" dirty="0"/>
          </a:p>
          <a:p>
            <a:pPr algn="l"/>
            <a:r>
              <a:rPr lang="de-DE" sz="800" b="1" dirty="0"/>
              <a:t>Nicolas M.D.A. van Mieghem, MD, PhD</a:t>
            </a:r>
            <a:r>
              <a:rPr lang="de-DE" sz="800" b="1" baseline="30000" dirty="0"/>
              <a:t>2</a:t>
            </a:r>
            <a:endParaRPr lang="en-US" sz="800" dirty="0"/>
          </a:p>
          <a:p>
            <a:pPr algn="l"/>
            <a:r>
              <a:rPr lang="en-US" sz="800" b="1" dirty="0"/>
              <a:t>Carolina A.M. Schurink, MD</a:t>
            </a:r>
            <a:r>
              <a:rPr lang="en-US" sz="800" b="1" baseline="30000" dirty="0"/>
              <a:t>5,6</a:t>
            </a:r>
            <a:endParaRPr lang="en-US" sz="800" dirty="0"/>
          </a:p>
          <a:p>
            <a:pPr algn="l"/>
            <a:r>
              <a:rPr lang="nl-NL" sz="800" b="1" dirty="0"/>
              <a:t>Tycho I.G. van der Spoel, MD, PhD</a:t>
            </a:r>
            <a:r>
              <a:rPr lang="nl-NL" sz="800" b="1" baseline="30000" dirty="0"/>
              <a:t>3,7</a:t>
            </a:r>
            <a:endParaRPr lang="en-US" sz="800" dirty="0"/>
          </a:p>
          <a:p>
            <a:pPr algn="l"/>
            <a:r>
              <a:rPr lang="nl-NL" sz="800" b="1" dirty="0"/>
              <a:t>Floris S. van den Brink, MD</a:t>
            </a:r>
            <a:r>
              <a:rPr lang="nl-NL" sz="800" b="1" baseline="30000" dirty="0"/>
              <a:t>8,9</a:t>
            </a:r>
            <a:endParaRPr lang="en-US" sz="800" dirty="0"/>
          </a:p>
          <a:p>
            <a:pPr algn="l"/>
            <a:r>
              <a:rPr lang="nl-NL" sz="800" b="1" dirty="0"/>
              <a:t>Tessel Vossenberg, MD</a:t>
            </a:r>
            <a:r>
              <a:rPr lang="nl-NL" sz="800" b="1" baseline="30000" dirty="0"/>
              <a:t>9</a:t>
            </a:r>
            <a:endParaRPr lang="en-US" sz="800" dirty="0"/>
          </a:p>
          <a:p>
            <a:pPr algn="l"/>
            <a:r>
              <a:rPr lang="nl-NL" sz="800" b="1" dirty="0"/>
              <a:t>Riemer H.J.A. Slart, MD, PhD</a:t>
            </a:r>
            <a:r>
              <a:rPr lang="nl-NL" sz="800" b="1" baseline="30000" dirty="0"/>
              <a:t>10</a:t>
            </a:r>
            <a:endParaRPr lang="en-US" sz="800" dirty="0"/>
          </a:p>
          <a:p>
            <a:pPr algn="l"/>
            <a:r>
              <a:rPr lang="en-US" sz="800" b="1" dirty="0" err="1"/>
              <a:t>Andor</a:t>
            </a:r>
            <a:r>
              <a:rPr lang="en-US" sz="800" b="1" dirty="0"/>
              <a:t> W.J.M. Glaudemans, MD, PhD</a:t>
            </a:r>
            <a:r>
              <a:rPr lang="en-US" sz="800" b="1" baseline="30000" dirty="0"/>
              <a:t>10</a:t>
            </a:r>
            <a:endParaRPr lang="en-US" sz="800" dirty="0"/>
          </a:p>
          <a:p>
            <a:pPr algn="l"/>
            <a:r>
              <a:rPr lang="en-US" sz="800" b="1" dirty="0" err="1"/>
              <a:t>Jolien</a:t>
            </a:r>
            <a:r>
              <a:rPr lang="en-US" sz="800" b="1" dirty="0"/>
              <a:t> W. Roos-Hesselink, MD, PhD</a:t>
            </a:r>
            <a:r>
              <a:rPr lang="en-US" sz="800" b="1" baseline="30000" dirty="0"/>
              <a:t>2</a:t>
            </a:r>
            <a:r>
              <a:rPr lang="en-US" sz="800" b="1" dirty="0"/>
              <a:t/>
            </a:r>
            <a:br>
              <a:rPr lang="en-US" sz="800" b="1" dirty="0"/>
            </a:br>
            <a:r>
              <a:rPr lang="en-US" sz="800" b="1" dirty="0"/>
              <a:t>Ricardo P.J. Budde, MD, </a:t>
            </a:r>
            <a:r>
              <a:rPr lang="en-US" sz="800" b="1" dirty="0" smtClean="0"/>
              <a:t>PhD</a:t>
            </a:r>
            <a:r>
              <a:rPr lang="en-US" sz="800" b="1" baseline="30000" dirty="0" smtClean="0"/>
              <a:t>1,2</a:t>
            </a:r>
            <a:endParaRPr lang="en-US" sz="8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77491" y="2310348"/>
            <a:ext cx="4191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aseline="30000" dirty="0"/>
              <a:t>1</a:t>
            </a:r>
            <a:r>
              <a:rPr lang="en-GB" sz="800" dirty="0"/>
              <a:t>Department of Radiology and Nuclear Medicine, Erasmus Medical </a:t>
            </a:r>
            <a:r>
              <a:rPr lang="en-GB" sz="800" dirty="0" err="1"/>
              <a:t>Center</a:t>
            </a:r>
            <a:r>
              <a:rPr lang="en-GB" sz="800" dirty="0"/>
              <a:t>, Rotterdam, The Netherlands; </a:t>
            </a:r>
            <a:endParaRPr lang="en-US" sz="800" dirty="0"/>
          </a:p>
          <a:p>
            <a:r>
              <a:rPr lang="en-GB" sz="800" baseline="30000" dirty="0"/>
              <a:t>2</a:t>
            </a:r>
            <a:r>
              <a:rPr lang="en-GB" sz="800" dirty="0"/>
              <a:t>Department of Cardiology, </a:t>
            </a:r>
            <a:r>
              <a:rPr lang="en-GB" sz="800" dirty="0" err="1"/>
              <a:t>Thoraxcenter</a:t>
            </a:r>
            <a:r>
              <a:rPr lang="en-GB" sz="800" dirty="0"/>
              <a:t>, Erasmus Medical </a:t>
            </a:r>
            <a:r>
              <a:rPr lang="en-GB" sz="800" dirty="0" err="1"/>
              <a:t>Center</a:t>
            </a:r>
            <a:r>
              <a:rPr lang="en-GB" sz="800" dirty="0"/>
              <a:t>, Rotterdam, The Netherlands; </a:t>
            </a:r>
            <a:endParaRPr lang="en-US" sz="800" dirty="0"/>
          </a:p>
          <a:p>
            <a:r>
              <a:rPr lang="en-GB" sz="800" baseline="30000" dirty="0"/>
              <a:t>3</a:t>
            </a:r>
            <a:r>
              <a:rPr lang="en-GB" sz="800" dirty="0"/>
              <a:t>Department of Cardiology, </a:t>
            </a:r>
            <a:r>
              <a:rPr lang="en-GB" sz="800" dirty="0" err="1"/>
              <a:t>Haga</a:t>
            </a:r>
            <a:r>
              <a:rPr lang="en-GB" sz="800" dirty="0"/>
              <a:t> Teaching Hospital, The Hague, The Netherlands; </a:t>
            </a:r>
            <a:br>
              <a:rPr lang="en-GB" sz="800" dirty="0"/>
            </a:br>
            <a:r>
              <a:rPr lang="en-GB" sz="800" baseline="30000" dirty="0"/>
              <a:t>4</a:t>
            </a:r>
            <a:r>
              <a:rPr lang="en-GB" sz="800" dirty="0"/>
              <a:t>Department of </a:t>
            </a:r>
            <a:r>
              <a:rPr lang="en-GB" sz="800" dirty="0" err="1"/>
              <a:t>Nucleair</a:t>
            </a:r>
            <a:r>
              <a:rPr lang="en-GB" sz="800" dirty="0"/>
              <a:t> Medicine, Meander Medical </a:t>
            </a:r>
            <a:r>
              <a:rPr lang="en-GB" sz="800" dirty="0" err="1"/>
              <a:t>Center</a:t>
            </a:r>
            <a:r>
              <a:rPr lang="en-GB" sz="800" dirty="0"/>
              <a:t>, Amersfoort, The Netherlands; </a:t>
            </a:r>
            <a:endParaRPr lang="en-US" sz="800" dirty="0"/>
          </a:p>
          <a:p>
            <a:r>
              <a:rPr lang="en-GB" sz="800" baseline="30000" dirty="0"/>
              <a:t>5</a:t>
            </a:r>
            <a:r>
              <a:rPr lang="en-GB" sz="800" dirty="0"/>
              <a:t>Department of Medical Microbiology and Infectious Diseases, Erasmus Medical </a:t>
            </a:r>
            <a:r>
              <a:rPr lang="en-GB" sz="800" dirty="0" err="1"/>
              <a:t>Center</a:t>
            </a:r>
            <a:r>
              <a:rPr lang="en-GB" sz="800" dirty="0"/>
              <a:t>, Rotterdam, The Netherlands; </a:t>
            </a:r>
            <a:endParaRPr lang="en-US" sz="800" dirty="0"/>
          </a:p>
          <a:p>
            <a:r>
              <a:rPr lang="en-GB" sz="800" baseline="30000" dirty="0"/>
              <a:t>6</a:t>
            </a:r>
            <a:r>
              <a:rPr lang="en-GB" sz="800" dirty="0"/>
              <a:t>Departement of Internal Medicine, Erasmus Medical </a:t>
            </a:r>
            <a:r>
              <a:rPr lang="en-GB" sz="800" dirty="0" err="1"/>
              <a:t>Center</a:t>
            </a:r>
            <a:r>
              <a:rPr lang="en-GB" sz="800" dirty="0"/>
              <a:t>, Rotterdam, The Netherlands; </a:t>
            </a:r>
            <a:endParaRPr lang="en-US" sz="800" dirty="0"/>
          </a:p>
          <a:p>
            <a:r>
              <a:rPr lang="en-GB" sz="800" baseline="30000" dirty="0"/>
              <a:t>7</a:t>
            </a:r>
            <a:r>
              <a:rPr lang="en-GB" sz="800" dirty="0"/>
              <a:t>Department of Cardiology, Utrecht Medical </a:t>
            </a:r>
            <a:r>
              <a:rPr lang="en-GB" sz="800" dirty="0" err="1"/>
              <a:t>Center</a:t>
            </a:r>
            <a:r>
              <a:rPr lang="en-GB" sz="800" dirty="0"/>
              <a:t>, Utrecht, The Netherlands; </a:t>
            </a:r>
            <a:endParaRPr lang="en-US" sz="800" dirty="0"/>
          </a:p>
          <a:p>
            <a:r>
              <a:rPr lang="en-GB" sz="800" baseline="30000" dirty="0"/>
              <a:t>8</a:t>
            </a:r>
            <a:r>
              <a:rPr lang="en-GB" sz="800" dirty="0"/>
              <a:t>Department of Cardiology, St. Antonius Medical </a:t>
            </a:r>
            <a:r>
              <a:rPr lang="en-GB" sz="800" dirty="0" err="1"/>
              <a:t>Center</a:t>
            </a:r>
            <a:r>
              <a:rPr lang="en-GB" sz="800" dirty="0"/>
              <a:t>, </a:t>
            </a:r>
            <a:r>
              <a:rPr lang="en-GB" sz="800" dirty="0" err="1"/>
              <a:t>Nieuwegein</a:t>
            </a:r>
            <a:r>
              <a:rPr lang="en-GB" sz="800" dirty="0"/>
              <a:t>, The Netherlands; </a:t>
            </a:r>
            <a:endParaRPr lang="en-US" sz="800" dirty="0"/>
          </a:p>
          <a:p>
            <a:r>
              <a:rPr lang="en-GB" sz="800" baseline="30000" dirty="0"/>
              <a:t>9</a:t>
            </a:r>
            <a:r>
              <a:rPr lang="en-GB" sz="800" dirty="0"/>
              <a:t>Department of Cardiology, Leeuwarden Medical </a:t>
            </a:r>
            <a:r>
              <a:rPr lang="en-GB" sz="800" dirty="0" err="1"/>
              <a:t>Center</a:t>
            </a:r>
            <a:r>
              <a:rPr lang="en-GB" sz="800" dirty="0"/>
              <a:t>, Leeuwarden, The Netherlands; </a:t>
            </a:r>
            <a:endParaRPr lang="en-US" sz="800" dirty="0"/>
          </a:p>
          <a:p>
            <a:r>
              <a:rPr lang="en-GB" sz="800" baseline="30000" dirty="0"/>
              <a:t>10</a:t>
            </a:r>
            <a:r>
              <a:rPr lang="en-GB" sz="800" dirty="0"/>
              <a:t>Medical Imaging </a:t>
            </a:r>
            <a:r>
              <a:rPr lang="en-GB" sz="800" dirty="0" err="1"/>
              <a:t>Center</a:t>
            </a:r>
            <a:r>
              <a:rPr lang="en-GB" sz="800" dirty="0"/>
              <a:t>, Department of Nuclear Medicine &amp; Molecular Imaging, University Medical </a:t>
            </a:r>
            <a:r>
              <a:rPr lang="en-GB" sz="800" dirty="0" err="1"/>
              <a:t>Center</a:t>
            </a:r>
            <a:r>
              <a:rPr lang="en-GB" sz="800" dirty="0"/>
              <a:t> of Groningen, Groningen, The Netherlands; </a:t>
            </a:r>
            <a:endParaRPr lang="en-US" sz="800" dirty="0"/>
          </a:p>
          <a:p>
            <a:endParaRPr lang="en-US" sz="800" dirty="0"/>
          </a:p>
        </p:txBody>
      </p:sp>
      <p:pic>
        <p:nvPicPr>
          <p:cNvPr id="5" name="Picture 2" descr="C:\Users\924011\Documents\DATA AR Wahadat\REZA\20191101_0926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50" y="4583875"/>
            <a:ext cx="1143653" cy="150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logo erasmus m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230" y="4627551"/>
            <a:ext cx="1917820" cy="141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800" dirty="0" smtClean="0"/>
              <a:t>1- </a:t>
            </a:r>
            <a:r>
              <a:rPr lang="en-US" sz="2800" dirty="0" err="1"/>
              <a:t>Transcatheter</a:t>
            </a:r>
            <a:r>
              <a:rPr lang="en-US" sz="2800" dirty="0"/>
              <a:t>-implanted aortic valve infective endocarditis (TAVI-IE) is difficult to diagnose</a:t>
            </a:r>
            <a:endParaRPr lang="en-US" altLang="en-US" sz="2800" dirty="0" smtClean="0"/>
          </a:p>
          <a:p>
            <a:pPr marL="0" indent="0">
              <a:buNone/>
            </a:pPr>
            <a:r>
              <a:rPr lang="en-US" altLang="en-US" sz="2800" dirty="0" smtClean="0"/>
              <a:t>2- New diagnostic tools: </a:t>
            </a:r>
            <a:r>
              <a:rPr lang="en-US" sz="2800" baseline="30000" dirty="0" smtClean="0"/>
              <a:t>18</a:t>
            </a:r>
            <a:r>
              <a:rPr lang="en-US" sz="2800" dirty="0" smtClean="0"/>
              <a:t>F-FDG PET/CT and </a:t>
            </a:r>
            <a:r>
              <a:rPr lang="en-US" sz="2800" dirty="0"/>
              <a:t>cardiac </a:t>
            </a:r>
            <a:r>
              <a:rPr lang="en-US" sz="2800" dirty="0" smtClean="0"/>
              <a:t>CTA</a:t>
            </a:r>
            <a:endParaRPr lang="en-US" altLang="en-US" sz="2800" dirty="0" smtClean="0"/>
          </a:p>
          <a:p>
            <a:pPr marL="0" indent="0">
              <a:buNone/>
            </a:pPr>
            <a:r>
              <a:rPr lang="en-US" altLang="en-US" sz="2800" dirty="0" smtClean="0"/>
              <a:t>3- What is the additional diagnostic value of these two imaging techniques?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68587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type:(</a:t>
            </a:r>
            <a:r>
              <a:rPr lang="en-US" altLang="en-US" sz="2400" dirty="0"/>
              <a:t>Select all that apply)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 smtClean="0"/>
              <a:t>Retrospective observational</a:t>
            </a: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subjects: </a:t>
            </a:r>
            <a:r>
              <a:rPr lang="en-US" altLang="en-US" sz="2000" dirty="0" smtClean="0"/>
              <a:t>patients with the age of &gt;18 years who underwent </a:t>
            </a:r>
            <a:r>
              <a:rPr lang="en-US" sz="2000" baseline="30000" dirty="0"/>
              <a:t>18</a:t>
            </a:r>
            <a:r>
              <a:rPr lang="en-US" sz="2000" dirty="0"/>
              <a:t>F-FDG-PET/CT and/or CTA </a:t>
            </a:r>
            <a:r>
              <a:rPr lang="en-US" sz="2000" dirty="0" smtClean="0"/>
              <a:t>for </a:t>
            </a:r>
            <a:r>
              <a:rPr lang="en-US" sz="2000" dirty="0"/>
              <a:t>suspected TAVI-IE</a:t>
            </a: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endpoints: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Primary end point(s</a:t>
            </a:r>
            <a:r>
              <a:rPr lang="en-US" altLang="en-US" sz="2000" dirty="0" smtClean="0"/>
              <a:t>): The diagnosis of rejected- possible- or definite TAVI-IE based on 1. modified Duke criteria, 2. the ESC criteria and 3. the Endocarditis Team consensus</a:t>
            </a:r>
            <a:endParaRPr lang="en-US" altLang="en-US" sz="2000" dirty="0"/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000" dirty="0"/>
              <a:t>Secondary end point(s</a:t>
            </a:r>
            <a:r>
              <a:rPr lang="en-US" altLang="en-US" sz="2000" dirty="0" smtClean="0"/>
              <a:t>): none</a:t>
            </a:r>
            <a:endParaRPr lang="en-US" altLang="en-US" sz="20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</a:t>
            </a:r>
            <a:r>
              <a:rPr lang="en-US" altLang="en-US" sz="2800" dirty="0" smtClean="0"/>
              <a:t>variables: </a:t>
            </a:r>
            <a:r>
              <a:rPr lang="en-US" altLang="en-US" sz="2000" dirty="0" smtClean="0"/>
              <a:t>blood culture results, echocardiographic results, PET/CT results, CTA results, </a:t>
            </a:r>
            <a:r>
              <a:rPr lang="en-GB" sz="2000" dirty="0" err="1" smtClean="0"/>
              <a:t>SUV</a:t>
            </a:r>
            <a:r>
              <a:rPr lang="en-GB" sz="2000" baseline="-25000" dirty="0" err="1" smtClean="0"/>
              <a:t>max</a:t>
            </a:r>
            <a:r>
              <a:rPr lang="en-US" altLang="en-US" sz="2000" dirty="0" smtClean="0"/>
              <a:t> and </a:t>
            </a:r>
            <a:r>
              <a:rPr lang="en-GB" sz="2000" dirty="0" err="1" smtClean="0"/>
              <a:t>SUV</a:t>
            </a:r>
            <a:r>
              <a:rPr lang="en-GB" sz="2000" baseline="-25000" dirty="0" err="1" smtClean="0"/>
              <a:t>ratio</a:t>
            </a:r>
            <a:r>
              <a:rPr lang="en-GB" sz="2000" baseline="-25000" dirty="0" smtClean="0"/>
              <a:t>, </a:t>
            </a:r>
            <a:r>
              <a:rPr lang="en-GB" sz="2000" dirty="0" smtClean="0"/>
              <a:t>other minor modified Dukes criteria/ ESC criteria</a:t>
            </a:r>
            <a:endParaRPr lang="en-US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5638800"/>
            <a:ext cx="8305800" cy="7620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sz="1600" b="1" dirty="0"/>
              <a:t>Fig. 1: </a:t>
            </a:r>
            <a:r>
              <a:rPr lang="en-US" sz="1600" dirty="0"/>
              <a:t>Distribution of patients with suspected Endocarditis based on Modified Duke Criteria, ESC-criteria, and Endocarditis Team consensus based on ESC-criteria</a:t>
            </a:r>
          </a:p>
          <a:p>
            <a:pPr marL="0" indent="0">
              <a:buNone/>
            </a:pPr>
            <a:endParaRPr lang="en-US" altLang="en-US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2" name="Picture 2" descr="C:\Users\924011\Documents\DATA AR Wahadat\TAVI endocarditis\Submits\Journal of nuclear cardiology\figure_1 a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92382"/>
            <a:ext cx="6618554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800" dirty="0" smtClean="0"/>
              <a:t>1- </a:t>
            </a:r>
            <a:r>
              <a:rPr lang="en-US" sz="2800" dirty="0"/>
              <a:t>Addition of </a:t>
            </a:r>
            <a:r>
              <a:rPr lang="en-US" sz="2800" baseline="30000" dirty="0"/>
              <a:t>18</a:t>
            </a:r>
            <a:r>
              <a:rPr lang="en-US" sz="2800" dirty="0"/>
              <a:t>F-FDG-PET/CT and/or CTA changed the final diagnosis </a:t>
            </a:r>
            <a:r>
              <a:rPr lang="en-US" sz="2800" dirty="0" smtClean="0"/>
              <a:t>in 33% of the cases</a:t>
            </a:r>
            <a:r>
              <a:rPr lang="en-US" altLang="en-US" sz="2800" dirty="0" smtClean="0"/>
              <a:t> </a:t>
            </a:r>
          </a:p>
          <a:p>
            <a:pPr marL="0" indent="0">
              <a:buNone/>
            </a:pPr>
            <a:endParaRPr lang="en-US" alt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343</Words>
  <Application>Microsoft Office PowerPoint</Application>
  <PresentationFormat>On-screen Show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2_Office Theme</vt:lpstr>
      <vt:lpstr>Custom Design</vt:lpstr>
      <vt:lpstr>1_Custom Design</vt:lpstr>
      <vt:lpstr>Added value of 18F-FDG-PET/CT and cardiac CTA in suspected transcatheter aortic valve endocarditis </vt:lpstr>
      <vt:lpstr>BACKGROUND</vt:lpstr>
      <vt:lpstr>METHODS</vt:lpstr>
      <vt:lpstr>RESULTS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A.R. Wahadat</cp:lastModifiedBy>
  <cp:revision>105</cp:revision>
  <dcterms:created xsi:type="dcterms:W3CDTF">2011-04-18T21:44:13Z</dcterms:created>
  <dcterms:modified xsi:type="dcterms:W3CDTF">2019-11-01T11:18:18Z</dcterms:modified>
</cp:coreProperties>
</file>