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16" r:id="rId1"/>
    <p:sldMasterId id="2147484459" r:id="rId2"/>
    <p:sldMasterId id="2147484471" r:id="rId3"/>
  </p:sldMasterIdLst>
  <p:notesMasterIdLst>
    <p:notesMasterId r:id="rId10"/>
  </p:notesMasterIdLst>
  <p:handoutMasterIdLst>
    <p:handoutMasterId r:id="rId11"/>
  </p:handoutMasterIdLst>
  <p:sldIdLst>
    <p:sldId id="258" r:id="rId4"/>
    <p:sldId id="264" r:id="rId5"/>
    <p:sldId id="266" r:id="rId6"/>
    <p:sldId id="269" r:id="rId7"/>
    <p:sldId id="268" r:id="rId8"/>
    <p:sldId id="265" r:id="rId9"/>
  </p:sldIdLst>
  <p:sldSz cx="9144000" cy="6858000" type="screen4x3"/>
  <p:notesSz cx="6858000" cy="9144000"/>
  <p:custDataLst>
    <p:tags r:id="rId1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00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ebermair Johannes" initials="SJ" lastIdx="2" clrIdx="0">
    <p:extLst>
      <p:ext uri="{19B8F6BF-5375-455C-9EA6-DF929625EA0E}">
        <p15:presenceInfo xmlns:p15="http://schemas.microsoft.com/office/powerpoint/2012/main" userId="Siebermair Johanne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5ECF3"/>
    <a:srgbClr val="C2D1E2"/>
    <a:srgbClr val="E9F2F5"/>
    <a:srgbClr val="F3CC75"/>
    <a:srgbClr val="EBAD21"/>
    <a:srgbClr val="FAEBC7"/>
    <a:srgbClr val="D2C79C"/>
    <a:srgbClr val="E7D8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79" autoAdjust="0"/>
    <p:restoredTop sz="94660"/>
  </p:normalViewPr>
  <p:slideViewPr>
    <p:cSldViewPr>
      <p:cViewPr varScale="1">
        <p:scale>
          <a:sx n="108" d="100"/>
          <a:sy n="108" d="100"/>
        </p:scale>
        <p:origin x="1032" y="96"/>
      </p:cViewPr>
      <p:guideLst>
        <p:guide orient="horz" pos="36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2040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4339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ACAA2974-B8B3-4DFD-97D0-0F56117FC3FD}" type="datetimeFigureOut">
              <a:rPr lang="en-US" altLang="en-US"/>
              <a:pPr>
                <a:defRPr/>
              </a:pPr>
              <a:t>3/17/2020</a:t>
            </a:fld>
            <a:endParaRPr lang="en-US" altLang="en-US"/>
          </a:p>
        </p:txBody>
      </p:sp>
      <p:sp>
        <p:nvSpPr>
          <p:cNvPr id="14340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4341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8500BB91-4637-4970-8DCF-898FDD5DBAA5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28461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E6B8A1-CCD2-4DB7-A912-C6D4921BD014}" type="datetimeFigureOut">
              <a:rPr lang="de-DE" smtClean="0"/>
              <a:t>17.03.2020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0DB382-DB69-4B74-B95C-DAF7644F9F8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38320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500926-B983-4603-B78D-043346203126}" type="datetimeFigureOut">
              <a:rPr lang="en-US" altLang="en-US"/>
              <a:pPr>
                <a:defRPr/>
              </a:pPr>
              <a:t>3/17/2020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D6EA2E-8BA2-43ED-AE8B-8619F5D5D21C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698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CE68E6-CF91-4716-9544-97C602D9A5E8}" type="datetimeFigureOut">
              <a:rPr lang="en-US" altLang="en-US"/>
              <a:pPr>
                <a:defRPr/>
              </a:pPr>
              <a:t>3/17/2020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DB62ED-51D9-4D1A-A777-8C21355B57EA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2108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552551-145A-4EAB-9093-0C8F2A0FFC2E}" type="datetimeFigureOut">
              <a:rPr lang="en-US" altLang="en-US"/>
              <a:pPr>
                <a:defRPr/>
              </a:pPr>
              <a:t>3/17/2020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6DF15A-5F74-40CE-91D0-092263D1272D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59208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98CFD5-3A61-4416-B6D6-C0900AD7C10C}" type="datetimeFigureOut">
              <a:rPr lang="en-US" altLang="en-US"/>
              <a:pPr>
                <a:defRPr/>
              </a:pPr>
              <a:t>3/17/2020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2BBBCC-EA15-4047-91DB-7B4CA17C7859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21719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05F8DD-2019-451B-A9A9-DF878D617477}" type="datetimeFigureOut">
              <a:rPr lang="en-US"/>
              <a:pPr>
                <a:defRPr/>
              </a:pPr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9797D5-3D20-437B-9BE8-65252944959A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8074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CCC040-FF0E-4440-AE51-6155E9A912FD}" type="datetimeFigureOut">
              <a:rPr lang="en-US"/>
              <a:pPr>
                <a:defRPr/>
              </a:pPr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33F305-4E83-42DA-A096-AED281043BAC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7533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3741CE-4194-4D10-B421-247943E43988}" type="datetimeFigureOut">
              <a:rPr lang="en-US"/>
              <a:pPr>
                <a:defRPr/>
              </a:pPr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6B645-1023-4B67-A0F6-FEBC428291D7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042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F81595-DFF9-49D0-BE82-E778861C72F4}" type="datetimeFigureOut">
              <a:rPr lang="en-US"/>
              <a:pPr>
                <a:defRPr/>
              </a:pPr>
              <a:t>3/17/2020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7E94DC-F7D3-4F79-8237-EF611DD1542A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783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2BECF0-83DF-457F-AABF-46671E761E3D}" type="datetimeFigureOut">
              <a:rPr lang="en-US"/>
              <a:pPr>
                <a:defRPr/>
              </a:pPr>
              <a:t>3/17/2020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4A501-0125-4E13-BA76-B03B55015827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882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59399C-CBDB-46E0-AE49-FA900086ED6C}" type="datetimeFigureOut">
              <a:rPr lang="en-US"/>
              <a:pPr>
                <a:defRPr/>
              </a:pPr>
              <a:t>3/17/2020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8B8C88-058B-4932-8EEA-54A2A060A1A8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2299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56FDB-4FE7-414A-AE74-ED25010F4F8D}" type="datetimeFigureOut">
              <a:rPr lang="en-US"/>
              <a:pPr>
                <a:defRPr/>
              </a:pPr>
              <a:t>3/17/2020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C895BD-7C3B-4245-92DC-1732D7CF1C3F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929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056B06-A335-40C1-89B8-1D6EBA52563A}" type="datetimeFigureOut">
              <a:rPr lang="en-US" altLang="en-US"/>
              <a:pPr>
                <a:defRPr/>
              </a:pPr>
              <a:t>3/17/2020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73251B-D0D3-4AD3-8B38-970CDD9B5937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033326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63E535-FABF-4032-AD5F-006C6C19A84A}" type="datetimeFigureOut">
              <a:rPr lang="en-US"/>
              <a:pPr>
                <a:defRPr/>
              </a:pPr>
              <a:t>3/17/2020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BBE36A-9185-4BB8-8755-F96EA33217E2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3538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983E8C-9F4B-4A04-90F1-EBA2C495C2DB}" type="datetimeFigureOut">
              <a:rPr lang="en-US"/>
              <a:pPr>
                <a:defRPr/>
              </a:pPr>
              <a:t>3/17/2020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B8B64-8481-4FFA-96B1-2923160A3B91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57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0BE671-F9A2-4D26-8967-F8DAF19AA4B2}" type="datetimeFigureOut">
              <a:rPr lang="en-US"/>
              <a:pPr>
                <a:defRPr/>
              </a:pPr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A18F06-EF06-4875-90AA-EC7D1D01964B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108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BC06DD-3895-4FBC-8FE2-D2AFB70FBB85}" type="datetimeFigureOut">
              <a:rPr lang="en-US"/>
              <a:pPr>
                <a:defRPr/>
              </a:pPr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0BB842-578E-4355-8F6E-FEF52B5516B8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1176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AA3F83-F954-42E1-9ECC-C013EB0835E7}" type="datetimeFigureOut">
              <a:rPr lang="en-US"/>
              <a:pPr>
                <a:defRPr/>
              </a:pPr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3AB6BD-C193-4510-B3BD-21C229BEFCA4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3408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B53AD7-51DF-4404-9804-16CE756646B9}" type="datetimeFigureOut">
              <a:rPr lang="en-US"/>
              <a:pPr>
                <a:defRPr/>
              </a:pPr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6CD45-B1CC-47E3-A233-24509A484544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8414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90360B-DFFA-452F-B430-00E623291F0B}" type="datetimeFigureOut">
              <a:rPr lang="en-US"/>
              <a:pPr>
                <a:defRPr/>
              </a:pPr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3EB736-9FA2-4492-8611-7C411B22C542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8578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9679F7-635E-40C6-8580-83FA6D960780}" type="datetimeFigureOut">
              <a:rPr lang="en-US"/>
              <a:pPr>
                <a:defRPr/>
              </a:pPr>
              <a:t>3/17/2020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1C2283-85F7-4631-B8A4-8A7C32026387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3060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1A4A17-1C88-4D22-B1DE-B4260A7C1E21}" type="datetimeFigureOut">
              <a:rPr lang="en-US"/>
              <a:pPr>
                <a:defRPr/>
              </a:pPr>
              <a:t>3/17/2020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2930B4-5CA3-48E1-B000-EBC3633F8169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2732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49D23B-DE3E-462B-8A31-391EE3E36F8F}" type="datetimeFigureOut">
              <a:rPr lang="en-US"/>
              <a:pPr>
                <a:defRPr/>
              </a:pPr>
              <a:t>3/17/2020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95B83-0445-436F-A0D0-F37862840A56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026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8713F8-108A-41FF-898D-2D82DD910C21}" type="datetimeFigureOut">
              <a:rPr lang="en-US" altLang="en-US"/>
              <a:pPr>
                <a:defRPr/>
              </a:pPr>
              <a:t>3/17/2020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D706ED-E199-4B13-AC5E-044C30DB6B94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77524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92729-E1BC-4600-B40B-D02E5394AF88}" type="datetimeFigureOut">
              <a:rPr lang="en-US"/>
              <a:pPr>
                <a:defRPr/>
              </a:pPr>
              <a:t>3/17/2020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8E4BC7-BF84-48B7-8DA4-3F69E5E2F5E7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6727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0157FA-589A-47FD-B048-E889BC47FE34}" type="datetimeFigureOut">
              <a:rPr lang="en-US"/>
              <a:pPr>
                <a:defRPr/>
              </a:pPr>
              <a:t>3/17/2020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26BDC9-FF88-478C-A626-FE42A55033B4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0100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B7BDF-8624-4D54-BBED-CDEA6E71656E}" type="datetimeFigureOut">
              <a:rPr lang="en-US"/>
              <a:pPr>
                <a:defRPr/>
              </a:pPr>
              <a:t>3/17/2020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0B1DF-5490-4D08-835C-DBBAD046AE2C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821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883B96-FDB0-485C-9D2F-D2AF25CF35A5}" type="datetimeFigureOut">
              <a:rPr lang="en-US"/>
              <a:pPr>
                <a:defRPr/>
              </a:pPr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55454D-E06F-462D-B3D6-01EA05348871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2381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B369F3-4DCB-4BA5-8CAF-F36C85987903}" type="datetimeFigureOut">
              <a:rPr lang="en-US"/>
              <a:pPr>
                <a:defRPr/>
              </a:pPr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21323-2D76-423A-8E4A-E4BBF240CD9F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888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B28F7E-AE42-40C5-A706-3971190238A9}" type="datetimeFigureOut">
              <a:rPr lang="en-US" altLang="en-US"/>
              <a:pPr>
                <a:defRPr/>
              </a:pPr>
              <a:t>3/17/2020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07BF3D-17F2-4CB9-A9E4-96749444217D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9410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DB359E-19EF-4F07-9356-99886EE4144C}" type="datetimeFigureOut">
              <a:rPr lang="en-US" altLang="en-US"/>
              <a:pPr>
                <a:defRPr/>
              </a:pPr>
              <a:t>3/17/2020</a:t>
            </a:fld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4AA2A8-C8A1-4DA3-9DE0-5A357E3DC29A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8273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B9B600-FFF0-4F56-AB5A-A6B99E22E3E4}" type="datetimeFigureOut">
              <a:rPr lang="en-US" altLang="en-US"/>
              <a:pPr>
                <a:defRPr/>
              </a:pPr>
              <a:t>3/17/2020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C07130-DE73-4706-8EF2-9584D4427589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0502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0B09B1-0483-4E75-A96E-8308B7D5BCC9}" type="datetimeFigureOut">
              <a:rPr lang="en-US" altLang="en-US"/>
              <a:pPr>
                <a:defRPr/>
              </a:pPr>
              <a:t>3/17/2020</a:t>
            </a:fld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2ED452-7DEA-48DB-81A8-2DE0794F84A0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3660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BB4326-4EDE-45E5-8420-399F8AB93472}" type="datetimeFigureOut">
              <a:rPr lang="en-US" altLang="en-US"/>
              <a:pPr>
                <a:defRPr/>
              </a:pPr>
              <a:t>3/17/2020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DFE2C2-AE53-47A3-B4B7-BEAF0DF88EEE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6376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3D0AD7-1166-4719-B671-1DA1975660B8}" type="datetimeFigureOut">
              <a:rPr lang="en-US" altLang="en-US"/>
              <a:pPr>
                <a:defRPr/>
              </a:pPr>
              <a:t>3/17/2020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E65496-A7E0-4B5B-93F7-20CB56ACA56C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3660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Date Placeholder 3"/>
          <p:cNvSpPr txBox="1">
            <a:spLocks/>
          </p:cNvSpPr>
          <p:nvPr userDrawn="1"/>
        </p:nvSpPr>
        <p:spPr bwMode="auto">
          <a:xfrm>
            <a:off x="1905000" y="640080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307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050FC6B7-CD98-4CFF-824B-6F2461379FC2}" type="datetimeFigureOut">
              <a:rPr lang="en-US" altLang="en-US"/>
              <a:pPr>
                <a:defRPr/>
              </a:pPr>
              <a:t>3/17/2020</a:t>
            </a:fld>
            <a:endParaRPr lang="en-US" altLang="en-US"/>
          </a:p>
        </p:txBody>
      </p:sp>
      <p:sp>
        <p:nvSpPr>
          <p:cNvPr id="307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34B7A24-3368-4EAE-A399-A836B1696880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72" r:id="rId1"/>
    <p:sldLayoutId id="2147484473" r:id="rId2"/>
    <p:sldLayoutId id="2147484474" r:id="rId3"/>
    <p:sldLayoutId id="2147484475" r:id="rId4"/>
    <p:sldLayoutId id="2147484476" r:id="rId5"/>
    <p:sldLayoutId id="2147484477" r:id="rId6"/>
    <p:sldLayoutId id="2147484478" r:id="rId7"/>
    <p:sldLayoutId id="2147484479" r:id="rId8"/>
    <p:sldLayoutId id="2147484480" r:id="rId9"/>
    <p:sldLayoutId id="2147484481" r:id="rId10"/>
    <p:sldLayoutId id="2147484482" r:id="rId11"/>
    <p:sldLayoutId id="2147484483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8AC2F23-DA1F-490E-B89F-716E3A9C71BD}" type="datetimeFigureOut">
              <a:rPr lang="en-US"/>
              <a:pPr>
                <a:defRPr/>
              </a:pPr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465F597-4073-4F80-81F2-F1BA18806A36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84" r:id="rId1"/>
    <p:sldLayoutId id="2147484485" r:id="rId2"/>
    <p:sldLayoutId id="2147484486" r:id="rId3"/>
    <p:sldLayoutId id="2147484487" r:id="rId4"/>
    <p:sldLayoutId id="2147484488" r:id="rId5"/>
    <p:sldLayoutId id="2147484489" r:id="rId6"/>
    <p:sldLayoutId id="2147484490" r:id="rId7"/>
    <p:sldLayoutId id="2147484491" r:id="rId8"/>
    <p:sldLayoutId id="2147484492" r:id="rId9"/>
    <p:sldLayoutId id="2147484493" r:id="rId10"/>
    <p:sldLayoutId id="214748449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4EE7EC3-1DAC-4B8C-BBC4-4417CBD42DDB}" type="datetimeFigureOut">
              <a:rPr lang="en-US"/>
              <a:pPr>
                <a:defRPr/>
              </a:pPr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3CEFFC1-DE4F-4407-9990-9DEEC7E8FBA0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95" r:id="rId1"/>
    <p:sldLayoutId id="2147484496" r:id="rId2"/>
    <p:sldLayoutId id="2147484497" r:id="rId3"/>
    <p:sldLayoutId id="2147484498" r:id="rId4"/>
    <p:sldLayoutId id="2147484499" r:id="rId5"/>
    <p:sldLayoutId id="2147484500" r:id="rId6"/>
    <p:sldLayoutId id="2147484501" r:id="rId7"/>
    <p:sldLayoutId id="2147484502" r:id="rId8"/>
    <p:sldLayoutId id="2147484503" r:id="rId9"/>
    <p:sldLayoutId id="2147484504" r:id="rId10"/>
    <p:sldLayoutId id="214748450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TIF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5638800" y="4419600"/>
            <a:ext cx="1981200" cy="1524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24277" y="4419600"/>
            <a:ext cx="1981200" cy="1524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Head shot of author</a:t>
            </a: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required</a:t>
            </a:r>
          </a:p>
        </p:txBody>
      </p:sp>
      <p:sp>
        <p:nvSpPr>
          <p:cNvPr id="9" name="Rectangle 8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Cardiology   |   Official Journal of the American Society of Nuclear Cardiology</a:t>
            </a:r>
          </a:p>
        </p:txBody>
      </p:sp>
      <p:sp>
        <p:nvSpPr>
          <p:cNvPr id="4102" name="Title 1"/>
          <p:cNvSpPr>
            <a:spLocks noGrp="1"/>
          </p:cNvSpPr>
          <p:nvPr>
            <p:ph type="ctrTitle"/>
          </p:nvPr>
        </p:nvSpPr>
        <p:spPr>
          <a:xfrm>
            <a:off x="609600" y="1219201"/>
            <a:ext cx="7772400" cy="11430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/>
            <a:r>
              <a:rPr lang="en-US" sz="2000" b="1" dirty="0"/>
              <a:t>Cardiac fibroblast activation detected by Ga-68 FAPI PET imaging as a potential novel biomarker of cardiac injury/remodeling</a:t>
            </a:r>
            <a:r>
              <a:rPr lang="de-DE" sz="2000" dirty="0"/>
              <a:t/>
            </a:r>
            <a:br>
              <a:rPr lang="de-DE" sz="2000" dirty="0"/>
            </a:br>
            <a:endParaRPr lang="en-US" altLang="en-US" sz="2000" dirty="0"/>
          </a:p>
        </p:txBody>
      </p:sp>
      <p:sp>
        <p:nvSpPr>
          <p:cNvPr id="4103" name="Subtitle 3"/>
          <p:cNvSpPr>
            <a:spLocks noGrp="1"/>
          </p:cNvSpPr>
          <p:nvPr>
            <p:ph type="subTitle" idx="1"/>
          </p:nvPr>
        </p:nvSpPr>
        <p:spPr>
          <a:xfrm>
            <a:off x="1219200" y="2514600"/>
            <a:ext cx="6400800" cy="1638724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1200" b="1" dirty="0"/>
              <a:t>Siebermair J*, Köhler MI, Kupusovic J, </a:t>
            </a:r>
            <a:r>
              <a:rPr lang="en-US" sz="1200" b="1" dirty="0" err="1"/>
              <a:t>Nekolla</a:t>
            </a:r>
            <a:r>
              <a:rPr lang="en-US" sz="1200" b="1" dirty="0"/>
              <a:t> SG, Kessler L, </a:t>
            </a:r>
            <a:r>
              <a:rPr lang="en-US" sz="1200" b="1" dirty="0" err="1"/>
              <a:t>Ferdinandus</a:t>
            </a:r>
            <a:r>
              <a:rPr lang="en-US" sz="1200" b="1" dirty="0"/>
              <a:t> J, Guberina N, </a:t>
            </a:r>
            <a:r>
              <a:rPr lang="en-US" sz="1200" b="1" dirty="0" err="1"/>
              <a:t>Stuschke</a:t>
            </a:r>
            <a:r>
              <a:rPr lang="en-US" sz="1200" b="1" dirty="0"/>
              <a:t> M, </a:t>
            </a:r>
            <a:r>
              <a:rPr lang="en-US" sz="1200" b="1" dirty="0" err="1"/>
              <a:t>Grafe</a:t>
            </a:r>
            <a:r>
              <a:rPr lang="en-US" sz="1200" b="1" dirty="0"/>
              <a:t> H, </a:t>
            </a:r>
            <a:r>
              <a:rPr lang="en-US" sz="1200" b="1" dirty="0" err="1"/>
              <a:t>Siveke</a:t>
            </a:r>
            <a:r>
              <a:rPr lang="en-US" sz="1200" b="1" dirty="0"/>
              <a:t> JT, </a:t>
            </a:r>
            <a:r>
              <a:rPr lang="en-US" sz="1200" b="1" dirty="0" err="1"/>
              <a:t>Kochhäuser</a:t>
            </a:r>
            <a:r>
              <a:rPr lang="en-US" sz="1200" b="1" dirty="0"/>
              <a:t> S, </a:t>
            </a:r>
            <a:r>
              <a:rPr lang="en-US" sz="1200" b="1" dirty="0" err="1"/>
              <a:t>Fendler</a:t>
            </a:r>
            <a:r>
              <a:rPr lang="en-US" sz="1200" b="1" dirty="0"/>
              <a:t> WP, Totzeck M, Wakili R, Umutlu L, Herrmann K, Rassaf T, Rischpler C#</a:t>
            </a:r>
          </a:p>
          <a:p>
            <a:endParaRPr lang="en-CA" sz="1000" dirty="0"/>
          </a:p>
          <a:p>
            <a:r>
              <a:rPr lang="en-CA" sz="1000" dirty="0"/>
              <a:t>*Department of Cardiology and Vascular Medicine, West German Heart and Vascular Center Essen, University of Essen Medical School, University Duisburg-Essen, </a:t>
            </a:r>
            <a:r>
              <a:rPr lang="en-CA" sz="1000" dirty="0" err="1"/>
              <a:t>Hufelandstr</a:t>
            </a:r>
            <a:r>
              <a:rPr lang="en-CA" sz="1000" dirty="0"/>
              <a:t>. 55, 45147 Essen, Germany</a:t>
            </a:r>
          </a:p>
          <a:p>
            <a:r>
              <a:rPr lang="en-CA" sz="1000" dirty="0"/>
              <a:t>#Department of Nuclear Medicine, University Hospital Essen, Medical Faculty, University of Duisburg-Essen, </a:t>
            </a:r>
            <a:r>
              <a:rPr lang="en-CA" sz="1000" dirty="0" err="1"/>
              <a:t>Hufelandstr</a:t>
            </a:r>
            <a:r>
              <a:rPr lang="en-CA" sz="1000" dirty="0"/>
              <a:t>. 55, 45147 Essen, Germany</a:t>
            </a:r>
            <a:endParaRPr lang="de-DE" sz="1000" dirty="0"/>
          </a:p>
          <a:p>
            <a:endParaRPr lang="de-DE" sz="1200" dirty="0"/>
          </a:p>
          <a:p>
            <a:endParaRPr lang="en-US" altLang="en-US" sz="1200" dirty="0"/>
          </a:p>
        </p:txBody>
      </p:sp>
      <p:sp>
        <p:nvSpPr>
          <p:cNvPr id="3" name="TextBox 2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 American Society of Nuclear Cardiology</a:t>
            </a:r>
            <a:endParaRPr lang="en-GB" sz="900" dirty="0"/>
          </a:p>
        </p:txBody>
      </p:sp>
      <p:pic>
        <p:nvPicPr>
          <p:cNvPr id="1026" name="Picture 2" descr="American Society of Nuclear Cardi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1700" y="4494151"/>
            <a:ext cx="1295400" cy="1406223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3" t="5030"/>
          <a:stretch/>
        </p:blipFill>
        <p:spPr>
          <a:xfrm>
            <a:off x="1287766" y="4469738"/>
            <a:ext cx="1871977" cy="143892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66737"/>
          </a:xfrm>
        </p:spPr>
        <p:txBody>
          <a:bodyPr/>
          <a:lstStyle/>
          <a:p>
            <a:pPr>
              <a:defRPr/>
            </a:pPr>
            <a:r>
              <a:rPr lang="en-US" sz="3600" b="1" dirty="0"/>
              <a:t>BACKGROUND</a:t>
            </a:r>
            <a:endParaRPr lang="en-US" sz="3600" dirty="0"/>
          </a:p>
        </p:txBody>
      </p:sp>
      <p:sp>
        <p:nvSpPr>
          <p:cNvPr id="6151" name="Content Placeholder 4"/>
          <p:cNvSpPr>
            <a:spLocks noGrp="1"/>
          </p:cNvSpPr>
          <p:nvPr>
            <p:ph idx="1"/>
          </p:nvPr>
        </p:nvSpPr>
        <p:spPr>
          <a:xfrm>
            <a:off x="457200" y="1752600"/>
            <a:ext cx="8305800" cy="3810000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marL="0" indent="0">
              <a:buNone/>
            </a:pPr>
            <a:r>
              <a:rPr lang="en-US" altLang="en-US" sz="2000" dirty="0"/>
              <a:t>1- </a:t>
            </a:r>
            <a:r>
              <a:rPr lang="en-US" sz="2000" dirty="0"/>
              <a:t>Fibroblast activation protein (FAP) as a specific marker of activated fibroblasts can be visualized by positron emission tomography (PET) using Ga-68-FAP inhibitors (FAPI)</a:t>
            </a:r>
            <a:endParaRPr lang="en-US" altLang="en-US" sz="2000" dirty="0"/>
          </a:p>
          <a:p>
            <a:pPr marL="0" indent="0">
              <a:buNone/>
            </a:pPr>
            <a:endParaRPr lang="en-US" altLang="en-US" sz="2000" dirty="0"/>
          </a:p>
          <a:p>
            <a:pPr marL="0" indent="0">
              <a:buNone/>
            </a:pPr>
            <a:r>
              <a:rPr lang="en-US" altLang="en-US" sz="2000" dirty="0"/>
              <a:t>2- Established indication for FAPI imaging in the staging of malignancy</a:t>
            </a:r>
          </a:p>
          <a:p>
            <a:pPr marL="0" indent="0">
              <a:buNone/>
            </a:pPr>
            <a:endParaRPr lang="en-US" altLang="en-US" sz="2000" dirty="0"/>
          </a:p>
          <a:p>
            <a:pPr marL="0" indent="0">
              <a:buNone/>
            </a:pPr>
            <a:r>
              <a:rPr lang="en-US" altLang="en-US" sz="2000" dirty="0"/>
              <a:t>3- </a:t>
            </a:r>
            <a:r>
              <a:rPr lang="en-US" sz="2000" dirty="0"/>
              <a:t>Meanwhile the first cases of theranostic approaches of FAPI have been reported</a:t>
            </a:r>
          </a:p>
          <a:p>
            <a:pPr marL="0" indent="0">
              <a:buNone/>
            </a:pPr>
            <a:endParaRPr lang="en-US" altLang="en-US" sz="2000" dirty="0"/>
          </a:p>
          <a:p>
            <a:pPr marL="0" indent="0">
              <a:buNone/>
            </a:pPr>
            <a:r>
              <a:rPr lang="en-US" altLang="en-US" sz="2000" dirty="0"/>
              <a:t>4- FAPI PET might provide the option to directly assess myocardial remodeling by visualizing cardiac fibroblast activation</a:t>
            </a:r>
          </a:p>
          <a:p>
            <a:pPr marL="0" indent="0">
              <a:buNone/>
            </a:pPr>
            <a:endParaRPr lang="en-US" alt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 American Society of Nuclear Cardiology</a:t>
            </a:r>
            <a:endParaRPr lang="en-GB" sz="900" dirty="0"/>
          </a:p>
        </p:txBody>
      </p:sp>
      <p:pic>
        <p:nvPicPr>
          <p:cNvPr id="8" name="Picture 2" descr="American Society of Nuclear Cardi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Cardiology   |   Official Journal of the American Society of Nuclear Cardiology</a:t>
            </a:r>
          </a:p>
        </p:txBody>
      </p:sp>
      <p:sp>
        <p:nvSpPr>
          <p:cNvPr id="2" name="Rechteck 1"/>
          <p:cNvSpPr/>
          <p:nvPr/>
        </p:nvSpPr>
        <p:spPr>
          <a:xfrm>
            <a:off x="381000" y="5638800"/>
            <a:ext cx="8382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Lindner T. Development of </a:t>
            </a:r>
            <a:r>
              <a:rPr lang="en-US" sz="1000" dirty="0" err="1"/>
              <a:t>Quinoline</a:t>
            </a:r>
            <a:r>
              <a:rPr lang="en-US" sz="1000" dirty="0"/>
              <a:t>-Based Theranostic Ligands for the Targeting of Fibroblast Activation Protein. </a:t>
            </a:r>
            <a:r>
              <a:rPr lang="en-US" sz="1000" i="1" dirty="0"/>
              <a:t>J </a:t>
            </a:r>
            <a:r>
              <a:rPr lang="en-US" sz="1000" i="1" dirty="0" err="1"/>
              <a:t>Nucl</a:t>
            </a:r>
            <a:r>
              <a:rPr lang="en-US" sz="1000" i="1" dirty="0"/>
              <a:t> Med. 2018</a:t>
            </a:r>
          </a:p>
          <a:p>
            <a:r>
              <a:rPr lang="en-US" sz="1000" dirty="0" err="1"/>
              <a:t>Hamson</a:t>
            </a:r>
            <a:r>
              <a:rPr lang="en-US" sz="1000" dirty="0"/>
              <a:t> EJ. Understanding fibroblast activation protein (FAP): substrates, activities, expression and targeting for cancer therapy. </a:t>
            </a:r>
            <a:r>
              <a:rPr lang="en-US" sz="1000" i="1" dirty="0"/>
              <a:t>Proteomics </a:t>
            </a:r>
            <a:r>
              <a:rPr lang="en-US" sz="1000" i="1" dirty="0" err="1"/>
              <a:t>Clin</a:t>
            </a:r>
            <a:r>
              <a:rPr lang="en-US" sz="1000" i="1" dirty="0"/>
              <a:t> </a:t>
            </a:r>
            <a:r>
              <a:rPr lang="en-US" sz="1000" i="1" dirty="0" err="1"/>
              <a:t>Appl</a:t>
            </a:r>
            <a:r>
              <a:rPr lang="en-US" sz="1000" i="1" dirty="0"/>
              <a:t> </a:t>
            </a:r>
            <a:r>
              <a:rPr lang="en-US" sz="1000" dirty="0"/>
              <a:t>2014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66737"/>
          </a:xfrm>
        </p:spPr>
        <p:txBody>
          <a:bodyPr/>
          <a:lstStyle/>
          <a:p>
            <a:pPr>
              <a:defRPr/>
            </a:pPr>
            <a:r>
              <a:rPr lang="en-US" sz="3600" b="1" dirty="0"/>
              <a:t>METHODS</a:t>
            </a:r>
            <a:endParaRPr lang="en-US" sz="3600" dirty="0"/>
          </a:p>
        </p:txBody>
      </p:sp>
      <p:sp>
        <p:nvSpPr>
          <p:cNvPr id="6151" name="Content Placeholder 4"/>
          <p:cNvSpPr>
            <a:spLocks noGrp="1"/>
          </p:cNvSpPr>
          <p:nvPr>
            <p:ph idx="1"/>
          </p:nvPr>
        </p:nvSpPr>
        <p:spPr>
          <a:xfrm>
            <a:off x="457200" y="1524000"/>
            <a:ext cx="8458200" cy="4685876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marL="514350" indent="-514350">
              <a:buFont typeface="Times New Roman" pitchFamily="18" charset="0"/>
              <a:buAutoNum type="alphaUcPeriod"/>
            </a:pPr>
            <a:r>
              <a:rPr lang="en-US" altLang="en-US" sz="2800" dirty="0"/>
              <a:t>Study type:</a:t>
            </a:r>
            <a:endParaRPr lang="en-US" altLang="en-US" sz="2400" dirty="0"/>
          </a:p>
          <a:p>
            <a:pPr marL="914400" lvl="1" indent="-514350">
              <a:buFont typeface="Times New Roman" pitchFamily="18" charset="0"/>
              <a:buAutoNum type="alphaUcPeriod"/>
            </a:pPr>
            <a:r>
              <a:rPr lang="en-US" altLang="en-US" sz="2000" dirty="0"/>
              <a:t>Retrospective observational cohort study on 32 patients</a:t>
            </a:r>
          </a:p>
          <a:p>
            <a:pPr marL="514350" indent="-514350">
              <a:buFont typeface="Times New Roman" pitchFamily="18" charset="0"/>
              <a:buAutoNum type="alphaUcPeriod"/>
            </a:pPr>
            <a:r>
              <a:rPr lang="en-US" altLang="en-US" sz="2800" dirty="0"/>
              <a:t>Study subjects: </a:t>
            </a:r>
          </a:p>
          <a:p>
            <a:pPr marL="914400" lvl="1" indent="-514350">
              <a:buFont typeface="Times New Roman" pitchFamily="18" charset="0"/>
              <a:buAutoNum type="alphaUcPeriod"/>
            </a:pPr>
            <a:r>
              <a:rPr lang="en-US" altLang="en-US" sz="2000" dirty="0"/>
              <a:t>Patients having undergone FAPI PET for staging of malignancy</a:t>
            </a:r>
          </a:p>
          <a:p>
            <a:pPr marL="514350" indent="-514350">
              <a:buFont typeface="Times New Roman" pitchFamily="18" charset="0"/>
              <a:buAutoNum type="alphaUcPeriod"/>
            </a:pPr>
            <a:r>
              <a:rPr lang="en-US" altLang="en-US" sz="2800" dirty="0"/>
              <a:t>Study endpoints:</a:t>
            </a:r>
          </a:p>
          <a:p>
            <a:pPr marL="914400" lvl="1" indent="-514350">
              <a:buFont typeface="Times New Roman" pitchFamily="18" charset="0"/>
              <a:buAutoNum type="alphaUcPeriod"/>
            </a:pPr>
            <a:r>
              <a:rPr lang="en-US" sz="2000" dirty="0"/>
              <a:t>To descriptively assess patterns of cardiac tracer uptake in consecutive patients having undergone FAPI PET imaging</a:t>
            </a:r>
          </a:p>
          <a:p>
            <a:pPr marL="914400" lvl="1" indent="-514350">
              <a:buFont typeface="Times New Roman" pitchFamily="18" charset="0"/>
              <a:buAutoNum type="alphaUcPeriod"/>
            </a:pPr>
            <a:r>
              <a:rPr lang="en-US" sz="2000" dirty="0"/>
              <a:t>To link cardiac FAPI uptake to clinical characteristics </a:t>
            </a:r>
            <a:endParaRPr lang="en-US" altLang="en-US" sz="2000" dirty="0"/>
          </a:p>
          <a:p>
            <a:pPr marL="514350" indent="-514350">
              <a:buFont typeface="Times New Roman" pitchFamily="18" charset="0"/>
              <a:buAutoNum type="alphaUcPeriod"/>
            </a:pPr>
            <a:r>
              <a:rPr lang="en-US" altLang="en-US" sz="2800" dirty="0"/>
              <a:t>Study variables</a:t>
            </a:r>
          </a:p>
          <a:p>
            <a:pPr marL="914400" lvl="1" indent="-514350">
              <a:buFont typeface="Times New Roman" pitchFamily="18" charset="0"/>
              <a:buAutoNum type="alphaUcPeriod"/>
            </a:pPr>
            <a:r>
              <a:rPr lang="en-US" altLang="en-US" sz="2000" dirty="0"/>
              <a:t>Visual tracer uptake</a:t>
            </a:r>
          </a:p>
          <a:p>
            <a:pPr marL="914400" lvl="1" indent="-514350">
              <a:buFont typeface="Times New Roman" pitchFamily="18" charset="0"/>
              <a:buAutoNum type="alphaUcPeriod"/>
            </a:pPr>
            <a:r>
              <a:rPr lang="en-US" altLang="en-US" sz="2000" dirty="0"/>
              <a:t>SUV</a:t>
            </a:r>
            <a:r>
              <a:rPr lang="en-US" altLang="en-US" sz="2000" baseline="-25000" dirty="0"/>
              <a:t>max</a:t>
            </a:r>
            <a:r>
              <a:rPr lang="en-US" altLang="en-US" sz="2000" dirty="0"/>
              <a:t> and SUV</a:t>
            </a:r>
            <a:r>
              <a:rPr lang="en-US" altLang="en-US" sz="2000" baseline="-25000" dirty="0"/>
              <a:t>mean</a:t>
            </a:r>
            <a:r>
              <a:rPr lang="en-US" altLang="en-US" sz="2000" dirty="0"/>
              <a:t> of focal uptake and remote myocardium</a:t>
            </a:r>
          </a:p>
          <a:p>
            <a:pPr marL="914400" lvl="1" indent="-514350">
              <a:buFont typeface="Times New Roman" pitchFamily="18" charset="0"/>
              <a:buAutoNum type="alphaUcPeriod"/>
            </a:pPr>
            <a:endParaRPr lang="en-US" alt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 American Society of Nuclear Cardiology</a:t>
            </a:r>
            <a:endParaRPr lang="en-GB" sz="900" dirty="0"/>
          </a:p>
        </p:txBody>
      </p:sp>
      <p:pic>
        <p:nvPicPr>
          <p:cNvPr id="8" name="Picture 2" descr="American Society of Nuclear Cardi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Cardiology   |   Official Journal of the American Society of Nuclear Cardiology</a:t>
            </a:r>
          </a:p>
        </p:txBody>
      </p:sp>
    </p:spTree>
    <p:extLst>
      <p:ext uri="{BB962C8B-B14F-4D97-AF65-F5344CB8AC3E}">
        <p14:creationId xmlns:p14="http://schemas.microsoft.com/office/powerpoint/2010/main" val="37866964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4"/>
          <p:cNvSpPr txBox="1">
            <a:spLocks/>
          </p:cNvSpPr>
          <p:nvPr/>
        </p:nvSpPr>
        <p:spPr bwMode="auto">
          <a:xfrm>
            <a:off x="609600" y="1590519"/>
            <a:ext cx="8305800" cy="4379913"/>
          </a:xfrm>
          <a:prstGeom prst="rect">
            <a:avLst/>
          </a:prstGeom>
          <a:noFill/>
          <a:ln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en-US" sz="1800" kern="0" dirty="0"/>
              <a:t>1- </a:t>
            </a:r>
            <a:r>
              <a:rPr lang="en-US" sz="1800" dirty="0"/>
              <a:t>Six out of 32 patients (18.8%) demonstrated focal myocardial FAPI uptake above background</a:t>
            </a:r>
          </a:p>
          <a:p>
            <a:pPr marL="0" indent="0">
              <a:buNone/>
            </a:pPr>
            <a:endParaRPr lang="en-US" altLang="en-US" sz="1800" kern="0" dirty="0"/>
          </a:p>
          <a:p>
            <a:pPr marL="0" indent="0">
              <a:buNone/>
            </a:pPr>
            <a:r>
              <a:rPr lang="en-US" altLang="en-US" sz="1800" kern="0" dirty="0"/>
              <a:t>2- </a:t>
            </a:r>
            <a:r>
              <a:rPr lang="en-US" sz="1800" dirty="0"/>
              <a:t>Quantitative myocardial uptake in patients with focal uptake was significantly higher compared to remote myocardium (SUV</a:t>
            </a:r>
            <a:r>
              <a:rPr lang="en-US" sz="1800" baseline="-25000" dirty="0"/>
              <a:t>max</a:t>
            </a:r>
            <a:r>
              <a:rPr lang="en-US" sz="1800" dirty="0"/>
              <a:t> 7.1±4.8 vs. 2.2±0.6, p&lt;0.05; SUV</a:t>
            </a:r>
            <a:r>
              <a:rPr lang="en-US" sz="1800" baseline="-25000" dirty="0"/>
              <a:t>mean</a:t>
            </a:r>
            <a:r>
              <a:rPr lang="en-US" sz="1800" dirty="0"/>
              <a:t> 5.2±4.0 vs. 1.6±0.4, p&lt;0.05)</a:t>
            </a:r>
            <a:endParaRPr lang="en-US" altLang="en-US" sz="1800" kern="0" dirty="0"/>
          </a:p>
          <a:p>
            <a:pPr marL="0" indent="0">
              <a:buNone/>
            </a:pPr>
            <a:endParaRPr lang="en-US" altLang="en-US" sz="1800" kern="0" dirty="0"/>
          </a:p>
          <a:p>
            <a:pPr marL="0" indent="0">
              <a:buNone/>
            </a:pPr>
            <a:r>
              <a:rPr lang="en-US" altLang="en-US" sz="1800" kern="0" dirty="0"/>
              <a:t>3- </a:t>
            </a:r>
            <a:r>
              <a:rPr lang="en-US" sz="1800" dirty="0"/>
              <a:t>Blood pool was not different between patients with vs. without focal myocardial tracer uptake</a:t>
            </a:r>
          </a:p>
          <a:p>
            <a:pPr marL="0" indent="0">
              <a:buNone/>
            </a:pPr>
            <a:endParaRPr lang="en-US" altLang="en-US" sz="1800" kern="0" dirty="0"/>
          </a:p>
          <a:p>
            <a:pPr marL="0" indent="0">
              <a:buNone/>
            </a:pPr>
            <a:r>
              <a:rPr lang="en-US" altLang="en-US" sz="1800" kern="0" dirty="0"/>
              <a:t>4- </a:t>
            </a:r>
            <a:r>
              <a:rPr lang="en-US" sz="1800" dirty="0"/>
              <a:t>Patients with focal FAPI uptake were older (70.8±10.1 vs. 56.0±14.6 years, p=0.03), with a lower LV ejection fraction (46.0±8.5 vs. 60.1±4.2; p&lt;0.01) and a higher percentage of significant coronary artery disease (50.0% vs. 0%; p&lt;0.01) compared to non-uptake patients. </a:t>
            </a:r>
            <a:endParaRPr lang="en-US" altLang="en-US" sz="1800" kern="0" dirty="0"/>
          </a:p>
          <a:p>
            <a:pPr marL="0" indent="0">
              <a:buNone/>
            </a:pPr>
            <a:r>
              <a:rPr lang="en-US" altLang="en-US" sz="1800" kern="0" dirty="0"/>
              <a:t> 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66737"/>
          </a:xfrm>
        </p:spPr>
        <p:txBody>
          <a:bodyPr/>
          <a:lstStyle/>
          <a:p>
            <a:pPr>
              <a:defRPr/>
            </a:pPr>
            <a:r>
              <a:rPr lang="en-US" sz="3600" b="1" dirty="0"/>
              <a:t>RESULTS</a:t>
            </a:r>
            <a:endParaRPr lang="en-US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 American Society of Nuclear Cardiology</a:t>
            </a:r>
            <a:endParaRPr lang="en-GB" sz="900" dirty="0"/>
          </a:p>
        </p:txBody>
      </p:sp>
      <p:pic>
        <p:nvPicPr>
          <p:cNvPr id="8" name="Picture 2" descr="American Society of Nuclear Cardi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Cardiology   |   Official Journal of the American Society of Nuclear Cardiology</a:t>
            </a:r>
          </a:p>
        </p:txBody>
      </p:sp>
    </p:spTree>
    <p:extLst>
      <p:ext uri="{BB962C8B-B14F-4D97-AF65-F5344CB8AC3E}">
        <p14:creationId xmlns:p14="http://schemas.microsoft.com/office/powerpoint/2010/main" val="22664361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7682" y="1544613"/>
            <a:ext cx="3504318" cy="3758715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566737"/>
          </a:xfrm>
        </p:spPr>
        <p:txBody>
          <a:bodyPr/>
          <a:lstStyle/>
          <a:p>
            <a:pPr>
              <a:defRPr/>
            </a:pPr>
            <a:r>
              <a:rPr lang="en-US" sz="2600" b="1" dirty="0"/>
              <a:t>RESULTS – focal FAPI uptake in </a:t>
            </a:r>
            <a:br>
              <a:rPr lang="en-US" sz="2600" b="1" dirty="0"/>
            </a:br>
            <a:r>
              <a:rPr lang="en-US" sz="2600" b="1" dirty="0"/>
              <a:t>coronary artery disease</a:t>
            </a:r>
            <a:endParaRPr lang="en-US" sz="2600" dirty="0"/>
          </a:p>
        </p:txBody>
      </p:sp>
      <p:sp>
        <p:nvSpPr>
          <p:cNvPr id="7" name="TextBox 6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 American Society of Nuclear Cardiology</a:t>
            </a:r>
            <a:endParaRPr lang="en-GB" sz="900" dirty="0"/>
          </a:p>
        </p:txBody>
      </p:sp>
      <p:pic>
        <p:nvPicPr>
          <p:cNvPr id="8" name="Picture 2" descr="American Society of Nuclear Cardiolog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Cardiology   |   Official Journal of the American Society of Nuclear Cardiology</a:t>
            </a:r>
          </a:p>
        </p:txBody>
      </p:sp>
      <p:sp>
        <p:nvSpPr>
          <p:cNvPr id="6" name="Rechteck 5"/>
          <p:cNvSpPr/>
          <p:nvPr/>
        </p:nvSpPr>
        <p:spPr>
          <a:xfrm>
            <a:off x="800100" y="5326168"/>
            <a:ext cx="33528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000" dirty="0">
                <a:latin typeface="Arial" panose="020B0604020202020204" pitchFamily="34" charset="0"/>
                <a:ea typeface="Calibri" panose="020F0502020204030204" pitchFamily="34" charset="0"/>
              </a:rPr>
              <a:t>Localized apical FAPI uptake in a patient with papillary thyroid cancer, with FAPI uptake in cervical lymph nodes as well as suspicion of pulmonary metastases</a:t>
            </a:r>
            <a:endParaRPr lang="de-DE" sz="1000" dirty="0"/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625399"/>
            <a:ext cx="3429000" cy="3677929"/>
          </a:xfrm>
          <a:prstGeom prst="rect">
            <a:avLst/>
          </a:prstGeom>
        </p:spPr>
      </p:pic>
      <p:sp>
        <p:nvSpPr>
          <p:cNvPr id="18" name="Rechteck 17"/>
          <p:cNvSpPr/>
          <p:nvPr/>
        </p:nvSpPr>
        <p:spPr>
          <a:xfrm>
            <a:off x="5105400" y="5326168"/>
            <a:ext cx="33528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Significant localized antero-lateral FAPI uptake in a male patient with larynx carcinoma and disseminated cervical lymph node metastases</a:t>
            </a:r>
            <a:endParaRPr lang="de-DE" sz="1000" dirty="0"/>
          </a:p>
        </p:txBody>
      </p:sp>
      <p:sp>
        <p:nvSpPr>
          <p:cNvPr id="17" name="Rechteck 16"/>
          <p:cNvSpPr/>
          <p:nvPr/>
        </p:nvSpPr>
        <p:spPr>
          <a:xfrm>
            <a:off x="800100" y="5871322"/>
            <a:ext cx="32272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a: Trans-axial slice of Ga-68 FAPI PET</a:t>
            </a:r>
            <a:endParaRPr lang="de-DE" sz="8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b: Fusion of trans-axial Ga-68 FAPI PET and low-dose CT</a:t>
            </a:r>
            <a:endParaRPr lang="de-DE" sz="8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echteck 18"/>
          <p:cNvSpPr/>
          <p:nvPr/>
        </p:nvSpPr>
        <p:spPr>
          <a:xfrm>
            <a:off x="5122492" y="5872826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en-US" sz="800" dirty="0">
                <a:ea typeface="Calibri" panose="020F0502020204030204" pitchFamily="34" charset="0"/>
                <a:cs typeface="Times New Roman" panose="02020603050405020304" pitchFamily="18" charset="0"/>
              </a:rPr>
              <a:t>c: Maximum intensity projection of the whole body PET</a:t>
            </a:r>
            <a:endParaRPr lang="de-DE" sz="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800" dirty="0">
                <a:ea typeface="Calibri" panose="020F0502020204030204" pitchFamily="34" charset="0"/>
                <a:cs typeface="Times New Roman" panose="02020603050405020304" pitchFamily="18" charset="0"/>
              </a:rPr>
              <a:t>d: Polar map demonstrating spatial Ga-68 FAPI</a:t>
            </a:r>
            <a:endParaRPr lang="de-DE" sz="8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69607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66737"/>
          </a:xfrm>
        </p:spPr>
        <p:txBody>
          <a:bodyPr/>
          <a:lstStyle/>
          <a:p>
            <a:pPr>
              <a:defRPr/>
            </a:pPr>
            <a:r>
              <a:rPr lang="en-US" sz="3600" b="1" dirty="0"/>
              <a:t>CONCLUSIONS</a:t>
            </a:r>
            <a:endParaRPr lang="en-US" sz="3600" dirty="0"/>
          </a:p>
        </p:txBody>
      </p:sp>
      <p:sp>
        <p:nvSpPr>
          <p:cNvPr id="6151" name="Content Placeholder 4"/>
          <p:cNvSpPr>
            <a:spLocks noGrp="1"/>
          </p:cNvSpPr>
          <p:nvPr>
            <p:ph idx="1"/>
          </p:nvPr>
        </p:nvSpPr>
        <p:spPr>
          <a:xfrm>
            <a:off x="457200" y="1563687"/>
            <a:ext cx="8305800" cy="4379913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marL="0" indent="0">
              <a:buNone/>
            </a:pPr>
            <a:r>
              <a:rPr lang="en-US" altLang="en-US" sz="2000" dirty="0"/>
              <a:t>1- </a:t>
            </a:r>
            <a:r>
              <a:rPr lang="en-US" sz="2000" dirty="0"/>
              <a:t>This is the first report to assess cardiac FAPI uptake by PET</a:t>
            </a:r>
          </a:p>
          <a:p>
            <a:pPr marL="0" indent="0">
              <a:buNone/>
            </a:pPr>
            <a:endParaRPr lang="en-US" altLang="en-US" sz="2000" dirty="0"/>
          </a:p>
          <a:p>
            <a:pPr marL="0" indent="0">
              <a:buNone/>
            </a:pPr>
            <a:r>
              <a:rPr lang="en-US" altLang="en-US" sz="2000" dirty="0"/>
              <a:t>2- The study results of FAPI PET in patients with cancer </a:t>
            </a:r>
            <a:r>
              <a:rPr lang="en-US" sz="2000" dirty="0"/>
              <a:t>indicate an association of coronary artery disease, age and left ventricular ejection fraction with FAPI uptake</a:t>
            </a:r>
            <a:endParaRPr lang="en-US" altLang="en-US" sz="2000" dirty="0"/>
          </a:p>
          <a:p>
            <a:pPr marL="0" indent="0">
              <a:buNone/>
            </a:pPr>
            <a:endParaRPr lang="en-US" altLang="en-US" sz="2000" dirty="0"/>
          </a:p>
          <a:p>
            <a:pPr marL="0" indent="0">
              <a:buNone/>
            </a:pPr>
            <a:r>
              <a:rPr lang="en-US" altLang="en-US" sz="2000" dirty="0"/>
              <a:t>3- </a:t>
            </a:r>
            <a:r>
              <a:rPr lang="en-US" sz="2000" dirty="0"/>
              <a:t>These results point towards the potential role of FAPI imaging to assess myocardial localized as well as generalized injury</a:t>
            </a:r>
            <a:endParaRPr lang="en-US" altLang="en-US" sz="2000" dirty="0"/>
          </a:p>
          <a:p>
            <a:pPr marL="0" indent="0">
              <a:buNone/>
            </a:pPr>
            <a:endParaRPr lang="en-US" altLang="en-US" sz="2000" dirty="0"/>
          </a:p>
          <a:p>
            <a:pPr marL="0" indent="0">
              <a:buNone/>
            </a:pPr>
            <a:r>
              <a:rPr lang="en-US" altLang="en-US" sz="2000" dirty="0"/>
              <a:t>4- </a:t>
            </a:r>
            <a:r>
              <a:rPr lang="en-US" sz="2000" dirty="0"/>
              <a:t>Further studies are warranted to assess if cardiac FAPI uptake might reliably reflect fibroblast activation and further might be used to risk-stratify patients with respect to a progression of CAD or left ventricular remodeling</a:t>
            </a:r>
            <a:endParaRPr lang="de-DE" sz="2000" dirty="0"/>
          </a:p>
          <a:p>
            <a:pPr marL="0" indent="0">
              <a:buNone/>
            </a:pPr>
            <a:endParaRPr lang="en-US" altLang="en-US" sz="2000" dirty="0"/>
          </a:p>
          <a:p>
            <a:pPr marL="514350" indent="-514350">
              <a:buFont typeface="Times New Roman" pitchFamily="18" charset="0"/>
              <a:buAutoNum type="alphaUcPeriod"/>
            </a:pPr>
            <a:endParaRPr lang="en-US" alt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 American Society of Nuclear Cardiology</a:t>
            </a:r>
            <a:endParaRPr lang="en-GB" sz="900" dirty="0"/>
          </a:p>
        </p:txBody>
      </p:sp>
      <p:pic>
        <p:nvPicPr>
          <p:cNvPr id="8" name="Picture 2" descr="American Society of Nuclear Cardi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Cardiology   |   Official Journal of the American Society of Nuclear Cardiology</a:t>
            </a:r>
          </a:p>
        </p:txBody>
      </p:sp>
    </p:spTree>
    <p:extLst>
      <p:ext uri="{BB962C8B-B14F-4D97-AF65-F5344CB8AC3E}">
        <p14:creationId xmlns:p14="http://schemas.microsoft.com/office/powerpoint/2010/main" val="25456598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2045"/>
  <p:tag name="AS_OS" val="Microsoft Windows NT 6.1.7601 Service Pack 1"/>
  <p:tag name="AS_RELEASE_DATE" val="2011.04.04"/>
  <p:tag name="AS_VERSION" val="5.1.0.0"/>
  <p:tag name="AS_TITLE" val="Aspose.Slides for .NET"/>
</p:tagLst>
</file>

<file path=ppt/theme/theme1.xml><?xml version="1.0" encoding="utf-8"?>
<a:theme xmlns:a="http://schemas.openxmlformats.org/drawingml/2006/main" name="2_Office Theme">
  <a:themeElements>
    <a:clrScheme name="2_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Office Theme">
      <a:majorFont>
        <a:latin typeface="Times New Roman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741</Words>
  <Application>Microsoft Office PowerPoint</Application>
  <PresentationFormat>Bildschirmpräsentation (4:3)</PresentationFormat>
  <Paragraphs>64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6</vt:i4>
      </vt:variant>
    </vt:vector>
  </HeadingPairs>
  <TitlesOfParts>
    <vt:vector size="15" baseType="lpstr">
      <vt:lpstr>ＭＳ Ｐゴシック</vt:lpstr>
      <vt:lpstr>Arial</vt:lpstr>
      <vt:lpstr>Arial Narrow</vt:lpstr>
      <vt:lpstr>Calibri</vt:lpstr>
      <vt:lpstr>SsykbnAdvPTimes</vt:lpstr>
      <vt:lpstr>Times New Roman</vt:lpstr>
      <vt:lpstr>2_Office Theme</vt:lpstr>
      <vt:lpstr>Custom Design</vt:lpstr>
      <vt:lpstr>1_Custom Design</vt:lpstr>
      <vt:lpstr>Cardiac fibroblast activation detected by Ga-68 FAPI PET imaging as a potential novel biomarker of cardiac injury/remodeling </vt:lpstr>
      <vt:lpstr>BACKGROUND</vt:lpstr>
      <vt:lpstr>METHODS</vt:lpstr>
      <vt:lpstr>RESULTS</vt:lpstr>
      <vt:lpstr>RESULTS – focal FAPI uptake in  coronary artery disease</vt:lpstr>
      <vt:lpstr>CONCLUSIONS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Holly Auten</dc:creator>
  <cp:lastModifiedBy>Siebermair Johannes</cp:lastModifiedBy>
  <cp:revision>123</cp:revision>
  <dcterms:created xsi:type="dcterms:W3CDTF">2011-04-18T21:44:13Z</dcterms:created>
  <dcterms:modified xsi:type="dcterms:W3CDTF">2020-03-17T13:50:47Z</dcterms:modified>
</cp:coreProperties>
</file>