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notesMasterIdLst>
    <p:notesMasterId r:id="rId11"/>
  </p:notesMasterIdLst>
  <p:handoutMasterIdLst>
    <p:handoutMasterId r:id="rId12"/>
  </p:handoutMasterIdLst>
  <p:sldIdLst>
    <p:sldId id="269" r:id="rId4"/>
    <p:sldId id="264" r:id="rId5"/>
    <p:sldId id="266" r:id="rId6"/>
    <p:sldId id="267" r:id="rId7"/>
    <p:sldId id="268" r:id="rId8"/>
    <p:sldId id="270" r:id="rId9"/>
    <p:sldId id="26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972"/>
    <p:restoredTop sz="86466"/>
  </p:normalViewPr>
  <p:slideViewPr>
    <p:cSldViewPr>
      <p:cViewPr>
        <p:scale>
          <a:sx n="83" d="100"/>
          <a:sy n="83" d="100"/>
        </p:scale>
        <p:origin x="1760" y="136"/>
      </p:cViewPr>
      <p:guideLst>
        <p:guide orient="horz" pos="2160"/>
        <p:guide pos="2880"/>
      </p:guideLst>
    </p:cSldViewPr>
  </p:slideViewPr>
  <p:outlineViewPr>
    <p:cViewPr>
      <p:scale>
        <a:sx n="55" d="100"/>
        <a:sy n="55" d="100"/>
      </p:scale>
      <p:origin x="0" y="-20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504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FE037-0013-0445-BF7A-083C7DC164D9}" type="datetimeFigureOut">
              <a:rPr lang="de-DE" smtClean="0"/>
              <a:t>08.08.20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EDBD3-E0FC-7546-B557-48583798497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4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6C2AC-B973-5A4A-9194-02D0CEB162C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338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EDBD3-E0FC-7546-B557-48583798497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9792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EDBD3-E0FC-7546-B557-48583798497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6594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EDBD3-E0FC-7546-B557-48583798497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180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EDBD3-E0FC-7546-B557-48583798497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2898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8/8/20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8/8/20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if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883970"/>
            <a:ext cx="77724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altLang="en-US" sz="2800" baseline="30000" dirty="0"/>
              <a:t>18</a:t>
            </a:r>
            <a:r>
              <a:rPr lang="en-US" altLang="en-US" sz="2800" dirty="0"/>
              <a:t>F-flutemetamol positron emission tomography in cardiac amyloidosis</a:t>
            </a:r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609600" y="2202276"/>
            <a:ext cx="7772400" cy="1402831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lvl="1" algn="just"/>
            <a:r>
              <a:rPr lang="en-US" altLang="en-US" sz="1400" dirty="0">
                <a:latin typeface="+mj-lt"/>
              </a:rPr>
              <a:t>M. Papathanasiou</a:t>
            </a:r>
            <a:r>
              <a:rPr lang="en-US" altLang="en-US" sz="1400" baseline="30000" dirty="0">
                <a:latin typeface="+mj-lt"/>
              </a:rPr>
              <a:t>+</a:t>
            </a:r>
            <a:r>
              <a:rPr lang="en-US" altLang="en-US" sz="1400" dirty="0">
                <a:latin typeface="+mj-lt"/>
              </a:rPr>
              <a:t>, L. Kessler</a:t>
            </a:r>
            <a:r>
              <a:rPr lang="en-US" altLang="en-US" sz="1400" baseline="30000" dirty="0">
                <a:latin typeface="+mj-lt"/>
              </a:rPr>
              <a:t>+</a:t>
            </a:r>
            <a:r>
              <a:rPr lang="en-US" altLang="en-US" sz="1400" dirty="0">
                <a:latin typeface="+mj-lt"/>
              </a:rPr>
              <a:t>, A. </a:t>
            </a:r>
            <a:r>
              <a:rPr lang="en-US" altLang="en-US" sz="1400" dirty="0" err="1">
                <a:latin typeface="+mj-lt"/>
              </a:rPr>
              <a:t>Carpinteiro</a:t>
            </a:r>
            <a:r>
              <a:rPr lang="en-US" altLang="en-US" sz="1400" dirty="0">
                <a:latin typeface="+mj-lt"/>
              </a:rPr>
              <a:t>, T. </a:t>
            </a:r>
            <a:r>
              <a:rPr lang="en-US" altLang="en-US" sz="1400" dirty="0" err="1">
                <a:latin typeface="+mj-lt"/>
              </a:rPr>
              <a:t>Hagenacker</a:t>
            </a:r>
            <a:r>
              <a:rPr lang="en-US" altLang="en-US" sz="1400" dirty="0">
                <a:latin typeface="+mj-lt"/>
              </a:rPr>
              <a:t>, F. </a:t>
            </a:r>
            <a:r>
              <a:rPr lang="en-US" altLang="en-US" sz="1400" dirty="0" err="1">
                <a:latin typeface="+mj-lt"/>
              </a:rPr>
              <a:t>Nensa</a:t>
            </a:r>
            <a:r>
              <a:rPr lang="en-US" altLang="en-US" sz="1400" dirty="0">
                <a:latin typeface="+mj-lt"/>
              </a:rPr>
              <a:t>, L. </a:t>
            </a:r>
            <a:r>
              <a:rPr lang="en-US" altLang="en-US" sz="1400" dirty="0" err="1">
                <a:latin typeface="+mj-lt"/>
              </a:rPr>
              <a:t>Umutlu</a:t>
            </a:r>
            <a:r>
              <a:rPr lang="en-US" altLang="en-US" sz="1400" dirty="0">
                <a:latin typeface="+mj-lt"/>
              </a:rPr>
              <a:t>, M. </a:t>
            </a:r>
            <a:r>
              <a:rPr lang="en-US" altLang="en-US" sz="1400" dirty="0" err="1">
                <a:latin typeface="+mj-lt"/>
              </a:rPr>
              <a:t>Forsting</a:t>
            </a:r>
            <a:r>
              <a:rPr lang="en-US" altLang="en-US" sz="1400" dirty="0">
                <a:latin typeface="+mj-lt"/>
              </a:rPr>
              <a:t>, A. </a:t>
            </a:r>
            <a:r>
              <a:rPr lang="en-US" altLang="en-US" sz="1400" dirty="0" err="1">
                <a:latin typeface="+mj-lt"/>
              </a:rPr>
              <a:t>Brainman</a:t>
            </a:r>
            <a:r>
              <a:rPr lang="en-US" altLang="en-US" sz="1400" dirty="0">
                <a:latin typeface="+mj-lt"/>
              </a:rPr>
              <a:t>, C. </a:t>
            </a:r>
            <a:r>
              <a:rPr lang="en-US" altLang="en-US" sz="1400" dirty="0" err="1">
                <a:latin typeface="+mj-lt"/>
              </a:rPr>
              <a:t>Kleinschnitz</a:t>
            </a:r>
            <a:r>
              <a:rPr lang="en-US" altLang="en-US" sz="1400" dirty="0">
                <a:latin typeface="+mj-lt"/>
              </a:rPr>
              <a:t>, G. </a:t>
            </a:r>
            <a:r>
              <a:rPr lang="en-US" altLang="en-US" sz="1400" dirty="0" err="1">
                <a:latin typeface="+mj-lt"/>
              </a:rPr>
              <a:t>Antoch</a:t>
            </a:r>
            <a:r>
              <a:rPr lang="en-US" altLang="en-US" sz="1400" dirty="0">
                <a:latin typeface="+mj-lt"/>
              </a:rPr>
              <a:t>, U. </a:t>
            </a:r>
            <a:r>
              <a:rPr lang="en-US" altLang="en-US" sz="1400" dirty="0" err="1">
                <a:latin typeface="+mj-lt"/>
              </a:rPr>
              <a:t>Duehrsen</a:t>
            </a:r>
            <a:r>
              <a:rPr lang="en-US" altLang="en-US" sz="1400" dirty="0">
                <a:latin typeface="+mj-lt"/>
              </a:rPr>
              <a:t>, T.W. Schlosser, K. Herrmann, T. </a:t>
            </a:r>
            <a:r>
              <a:rPr lang="en-US" altLang="en-US" sz="1400" dirty="0" err="1">
                <a:latin typeface="+mj-lt"/>
              </a:rPr>
              <a:t>Rassaf</a:t>
            </a:r>
            <a:r>
              <a:rPr lang="en-US" altLang="en-US" sz="1400" dirty="0">
                <a:latin typeface="+mj-lt"/>
              </a:rPr>
              <a:t>, P. </a:t>
            </a:r>
            <a:r>
              <a:rPr lang="en-US" altLang="en-US" sz="1400" dirty="0" err="1">
                <a:latin typeface="+mj-lt"/>
              </a:rPr>
              <a:t>Luedike</a:t>
            </a:r>
            <a:r>
              <a:rPr lang="en-US" altLang="en-US" sz="1400" baseline="30000" dirty="0">
                <a:latin typeface="+mj-lt"/>
              </a:rPr>
              <a:t>#</a:t>
            </a:r>
            <a:r>
              <a:rPr lang="en-US" altLang="en-US" sz="1400" dirty="0">
                <a:latin typeface="+mj-lt"/>
              </a:rPr>
              <a:t>, C. </a:t>
            </a:r>
            <a:r>
              <a:rPr lang="en-US" altLang="en-US" sz="1400" dirty="0" err="1">
                <a:latin typeface="+mj-lt"/>
              </a:rPr>
              <a:t>Rischpler</a:t>
            </a:r>
            <a:r>
              <a:rPr lang="en-US" altLang="en-US" sz="1400" baseline="30000" dirty="0">
                <a:latin typeface="+mj-lt"/>
              </a:rPr>
              <a:t>#</a:t>
            </a:r>
            <a:r>
              <a:rPr lang="en-US" altLang="en-US" sz="1400" dirty="0">
                <a:latin typeface="+mj-lt"/>
              </a:rPr>
              <a:t> </a:t>
            </a:r>
          </a:p>
          <a:p>
            <a:pPr marL="0" lvl="1" algn="just"/>
            <a:endParaRPr lang="en-US" altLang="en-US" sz="1000" dirty="0">
              <a:latin typeface="+mj-lt"/>
            </a:endParaRPr>
          </a:p>
          <a:p>
            <a:pPr marL="0" lvl="1" algn="just"/>
            <a:r>
              <a:rPr lang="en-US" altLang="en-US" sz="1000" dirty="0">
                <a:latin typeface="+mj-lt"/>
              </a:rPr>
              <a:t>From the departments of Cardiology and Vascular Medicine, Nuclear Medicine, Hematology, Neurology, Diagnostic and Interventional Radiology and Neuroradiology at the University Hospital Essen, </a:t>
            </a:r>
            <a:r>
              <a:rPr lang="en-US" altLang="en-US" sz="1000" dirty="0" err="1">
                <a:latin typeface="+mj-lt"/>
              </a:rPr>
              <a:t>Hufelandstr</a:t>
            </a:r>
            <a:r>
              <a:rPr lang="en-US" altLang="en-US" sz="1000" dirty="0">
                <a:latin typeface="+mj-lt"/>
              </a:rPr>
              <a:t>. 55, 45147 Essen, Germany</a:t>
            </a:r>
          </a:p>
          <a:p>
            <a:pPr marL="0" lvl="1" algn="just"/>
            <a:r>
              <a:rPr lang="en-US" altLang="en-US" sz="1000" baseline="30000" dirty="0">
                <a:latin typeface="+mj-lt"/>
              </a:rPr>
              <a:t>+</a:t>
            </a:r>
            <a:r>
              <a:rPr lang="en-US" altLang="en-US" sz="1000" dirty="0">
                <a:latin typeface="+mj-lt"/>
              </a:rPr>
              <a:t> Both first authors contributed equally to this work, </a:t>
            </a:r>
            <a:r>
              <a:rPr lang="en-US" altLang="en-US" sz="1000" baseline="30000" dirty="0">
                <a:latin typeface="+mj-lt"/>
              </a:rPr>
              <a:t>#</a:t>
            </a:r>
            <a:r>
              <a:rPr lang="en-US" altLang="en-US" sz="1000" dirty="0">
                <a:latin typeface="+mj-lt"/>
              </a:rPr>
              <a:t> Both senior authors contributed equally to this work</a:t>
            </a:r>
          </a:p>
          <a:p>
            <a:pPr marL="0" lvl="1" algn="just"/>
            <a:endParaRPr lang="en-US" altLang="en-US" sz="1400" dirty="0"/>
          </a:p>
          <a:p>
            <a:pPr marL="0" lvl="1" algn="just"/>
            <a:endParaRPr lang="en-US" altLang="en-US" sz="1400" dirty="0"/>
          </a:p>
          <a:p>
            <a:pPr marL="0" lvl="1"/>
            <a:endParaRPr lang="en-US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12" descr="Ein Bild, das Mann, Person, drinnen, Schlips enthält.&#10;&#10;Automatisch generierte Beschreibung">
            <a:extLst>
              <a:ext uri="{FF2B5EF4-FFF2-40B4-BE49-F238E27FC236}">
                <a16:creationId xmlns:a16="http://schemas.microsoft.com/office/drawing/2014/main" id="{E7398B0E-F169-492A-9B00-4D2C07A77F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146011"/>
            <a:ext cx="1599519" cy="151187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0AC3A13-2F9F-4394-82F2-AB67E39A77F7}"/>
              </a:ext>
            </a:extLst>
          </p:cNvPr>
          <p:cNvSpPr txBox="1"/>
          <p:nvPr/>
        </p:nvSpPr>
        <p:spPr>
          <a:xfrm>
            <a:off x="2590800" y="5714999"/>
            <a:ext cx="15769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/>
              <a:t>Lukas </a:t>
            </a:r>
            <a:r>
              <a:rPr lang="de-DE" sz="1000" dirty="0">
                <a:latin typeface="+mj-lt"/>
              </a:rPr>
              <a:t>Kessler</a:t>
            </a:r>
            <a:r>
              <a:rPr lang="de-DE" sz="1000" dirty="0"/>
              <a:t>, M.D.</a:t>
            </a:r>
          </a:p>
        </p:txBody>
      </p:sp>
      <p:sp>
        <p:nvSpPr>
          <p:cNvPr id="12" name="Textfeld 13">
            <a:extLst>
              <a:ext uri="{FF2B5EF4-FFF2-40B4-BE49-F238E27FC236}">
                <a16:creationId xmlns:a16="http://schemas.microsoft.com/office/drawing/2014/main" id="{5817D1D9-6768-4348-B13C-E8A33BCED0E4}"/>
              </a:ext>
            </a:extLst>
          </p:cNvPr>
          <p:cNvSpPr txBox="1"/>
          <p:nvPr/>
        </p:nvSpPr>
        <p:spPr>
          <a:xfrm>
            <a:off x="551866" y="5715000"/>
            <a:ext cx="1657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Maria </a:t>
            </a:r>
            <a:r>
              <a:rPr lang="de-DE" sz="1000" dirty="0">
                <a:latin typeface="+mj-lt"/>
              </a:rPr>
              <a:t>Papathanasiou</a:t>
            </a:r>
            <a:r>
              <a:rPr lang="de-DE" sz="1000" dirty="0"/>
              <a:t>, M.D.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5BF66-323C-F64B-A3C0-434743CDD3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7" r="19399" b="18030"/>
          <a:stretch/>
        </p:blipFill>
        <p:spPr>
          <a:xfrm>
            <a:off x="609600" y="4126925"/>
            <a:ext cx="1599519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29006C-B0A0-B245-A3FD-0D0D6375DD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78" y="4648200"/>
            <a:ext cx="4155822" cy="101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70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68587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800" dirty="0">
                <a:latin typeface="+mj-lt"/>
              </a:rPr>
              <a:t>1- Bone-tracer scintigraphy is an established method for diagnosis of transthyretin-type cardiac amyloidosis </a:t>
            </a:r>
          </a:p>
          <a:p>
            <a:pPr marL="0" indent="0">
              <a:buNone/>
            </a:pPr>
            <a:endParaRPr lang="en-US" altLang="en-US" sz="2800" dirty="0">
              <a:latin typeface="+mj-lt"/>
            </a:endParaRPr>
          </a:p>
          <a:p>
            <a:pPr marL="0" indent="0">
              <a:buNone/>
            </a:pPr>
            <a:r>
              <a:rPr lang="en-US" altLang="en-US" sz="2800" dirty="0">
                <a:latin typeface="+mj-lt"/>
              </a:rPr>
              <a:t>2- PET with amyloid-specific tracers emerges as a highly sensitive method for both common types of amyloid (Transthyretin, ATTR and Light-chain, AL)</a:t>
            </a:r>
          </a:p>
          <a:p>
            <a:pPr marL="0" indent="0">
              <a:buNone/>
            </a:pPr>
            <a:endParaRPr lang="en-US" altLang="en-US" sz="2800" dirty="0">
              <a:latin typeface="+mj-lt"/>
            </a:endParaRPr>
          </a:p>
          <a:p>
            <a:pPr marL="0" indent="0">
              <a:buNone/>
            </a:pPr>
            <a:r>
              <a:rPr lang="en-US" altLang="en-US" sz="2800" dirty="0">
                <a:latin typeface="+mj-lt"/>
              </a:rPr>
              <a:t>3- The diagnostic accuracy of </a:t>
            </a:r>
            <a:r>
              <a:rPr lang="en-US" altLang="en-US" sz="2800" baseline="30000" dirty="0">
                <a:latin typeface="+mj-lt"/>
              </a:rPr>
              <a:t>18</a:t>
            </a:r>
            <a:r>
              <a:rPr lang="en-US" altLang="en-US" sz="2800" dirty="0">
                <a:latin typeface="+mj-lt"/>
              </a:rPr>
              <a:t>F-flutemetamol PET in cardiac amyloidosis is not extensively studied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68587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>
                <a:latin typeface="+mj-lt"/>
              </a:rPr>
              <a:t>Study type: </a:t>
            </a:r>
            <a:r>
              <a:rPr lang="en-US" altLang="en-US" sz="2000" dirty="0">
                <a:latin typeface="+mj-lt"/>
              </a:rPr>
              <a:t>Retrospective case control study.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>
                <a:latin typeface="+mj-lt"/>
              </a:rPr>
              <a:t>Study subjects: </a:t>
            </a:r>
            <a:r>
              <a:rPr lang="en-US" altLang="en-US" sz="2000" dirty="0">
                <a:latin typeface="+mj-lt"/>
              </a:rPr>
              <a:t>Patients with CA or heart failure of other etiology underwent </a:t>
            </a:r>
            <a:r>
              <a:rPr lang="en-US" altLang="en-US" sz="2000" baseline="30000" dirty="0">
                <a:latin typeface="+mj-lt"/>
              </a:rPr>
              <a:t>18</a:t>
            </a:r>
            <a:r>
              <a:rPr lang="en-US" altLang="en-US" sz="2000" dirty="0">
                <a:latin typeface="+mj-lt"/>
              </a:rPr>
              <a:t>F-flutemetamol PET/MRI or low-dose PET/CT  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>
                <a:latin typeface="+mj-lt"/>
              </a:rPr>
              <a:t>Study endpoints: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>
                <a:latin typeface="+mj-lt"/>
              </a:rPr>
              <a:t>Primary end point(s): sensitivity of </a:t>
            </a:r>
            <a:r>
              <a:rPr lang="en-US" altLang="en-US" sz="2000" baseline="30000" dirty="0">
                <a:latin typeface="+mj-lt"/>
              </a:rPr>
              <a:t>18</a:t>
            </a:r>
            <a:r>
              <a:rPr lang="en-US" altLang="en-US" sz="2000" dirty="0">
                <a:latin typeface="+mj-lt"/>
              </a:rPr>
              <a:t>F-flutemetamol PET for CA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>
                <a:latin typeface="+mj-lt"/>
              </a:rPr>
              <a:t>Secondary end point(s): Difference in myocardial tracer retention and mean tracer uptake.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>
                <a:latin typeface="+mj-lt"/>
              </a:rPr>
              <a:t>Study variables: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1600" dirty="0">
                <a:latin typeface="+mj-lt"/>
              </a:rPr>
              <a:t>SUV and MRI parameters (e.g. </a:t>
            </a:r>
            <a:r>
              <a:rPr lang="en-US" altLang="en-US" sz="1600" dirty="0" err="1">
                <a:latin typeface="+mj-lt"/>
              </a:rPr>
              <a:t>SUVmean</a:t>
            </a:r>
            <a:r>
              <a:rPr lang="en-US" altLang="en-US" sz="1600" dirty="0">
                <a:latin typeface="+mj-lt"/>
              </a:rPr>
              <a:t>, </a:t>
            </a:r>
            <a:r>
              <a:rPr lang="en-US" altLang="en-US" sz="1600" dirty="0" err="1">
                <a:latin typeface="+mj-lt"/>
              </a:rPr>
              <a:t>SUVmax</a:t>
            </a:r>
            <a:r>
              <a:rPr lang="en-US" altLang="en-US" sz="1600" dirty="0">
                <a:latin typeface="+mj-lt"/>
              </a:rPr>
              <a:t>, T1 time, ECV).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1600" dirty="0">
                <a:latin typeface="+mj-lt"/>
              </a:rPr>
              <a:t>Myocardial tracer retention 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1600" dirty="0">
                <a:latin typeface="+mj-lt"/>
              </a:rPr>
              <a:t>Visual PET interpretation</a:t>
            </a:r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8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graphicFrame>
        <p:nvGraphicFramePr>
          <p:cNvPr id="9" name="Tabelle 13">
            <a:extLst>
              <a:ext uri="{FF2B5EF4-FFF2-40B4-BE49-F238E27FC236}">
                <a16:creationId xmlns:a16="http://schemas.microsoft.com/office/drawing/2014/main" id="{DFDB521F-0441-A442-9EBC-3A081492F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657970"/>
              </p:ext>
            </p:extLst>
          </p:nvPr>
        </p:nvGraphicFramePr>
        <p:xfrm>
          <a:off x="457200" y="1522800"/>
          <a:ext cx="8305800" cy="443495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19164">
                  <a:extLst>
                    <a:ext uri="{9D8B030D-6E8A-4147-A177-3AD203B41FA5}">
                      <a16:colId xmlns:a16="http://schemas.microsoft.com/office/drawing/2014/main" val="2835747395"/>
                    </a:ext>
                  </a:extLst>
                </a:gridCol>
                <a:gridCol w="2177250">
                  <a:extLst>
                    <a:ext uri="{9D8B030D-6E8A-4147-A177-3AD203B41FA5}">
                      <a16:colId xmlns:a16="http://schemas.microsoft.com/office/drawing/2014/main" val="2432119741"/>
                    </a:ext>
                  </a:extLst>
                </a:gridCol>
                <a:gridCol w="2499804">
                  <a:extLst>
                    <a:ext uri="{9D8B030D-6E8A-4147-A177-3AD203B41FA5}">
                      <a16:colId xmlns:a16="http://schemas.microsoft.com/office/drawing/2014/main" val="4247573259"/>
                    </a:ext>
                  </a:extLst>
                </a:gridCol>
                <a:gridCol w="1209582">
                  <a:extLst>
                    <a:ext uri="{9D8B030D-6E8A-4147-A177-3AD203B41FA5}">
                      <a16:colId xmlns:a16="http://schemas.microsoft.com/office/drawing/2014/main" val="2784615783"/>
                    </a:ext>
                  </a:extLst>
                </a:gridCol>
              </a:tblGrid>
              <a:tr h="85064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PET / MRI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parameters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Amyloidosis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n=12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NA-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Failure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n=5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value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917927545"/>
                  </a:ext>
                </a:extLst>
              </a:tr>
              <a:tr h="44984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PET positive </a:t>
                      </a: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 2 (16.7 %)</a:t>
                      </a: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 0 (0 %)</a:t>
                      </a: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573309"/>
                  </a:ext>
                </a:extLst>
              </a:tr>
              <a:tr h="44984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SUV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max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2.21 ± 0.99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1.69 ± 0.51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0.18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87471"/>
                  </a:ext>
                </a:extLst>
              </a:tr>
              <a:tr h="44984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SUV </a:t>
                      </a:r>
                      <a:r>
                        <a:rPr lang="de-DE" sz="1400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mean</a:t>
                      </a:r>
                      <a:endParaRPr lang="de-DE" sz="1400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1.73 ± 0.76 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1.30 ± 0.33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0.13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40029"/>
                  </a:ext>
                </a:extLst>
              </a:tr>
              <a:tr h="5387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LVMM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index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 (g/m</a:t>
                      </a:r>
                      <a:r>
                        <a:rPr lang="de-DE" sz="1400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2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)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228.6 ± 66.3 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139.0 ± 43.5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0.04</a:t>
                      </a:r>
                      <a:endParaRPr lang="de-DE" sz="140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318515"/>
                  </a:ext>
                </a:extLst>
              </a:tr>
              <a:tr h="5387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Global Relaxation Time (ms)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1448 ± 53.1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1326 ± 57.4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0.02</a:t>
                      </a:r>
                      <a:endParaRPr lang="de-DE" sz="140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469325"/>
                  </a:ext>
                </a:extLst>
              </a:tr>
              <a:tr h="5387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Extracellular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 Volume (%)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58.9 ± 14.2 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33.7 ± 5.1</a:t>
                      </a: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0.006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Helvetica" panose="020B0604020202020204" pitchFamily="34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859557"/>
                  </a:ext>
                </a:extLst>
              </a:tr>
              <a:tr h="5387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Late Gadolinium Enhancement</a:t>
                      </a:r>
                    </a:p>
                  </a:txBody>
                  <a:tcPr marL="50800" marR="50800" marT="50800" marB="5080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8 (88.9 %)</a:t>
                      </a:r>
                    </a:p>
                  </a:txBody>
                  <a:tcPr marL="50800" marR="50800" marT="50800" marB="5080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1 (25.0 %)</a:t>
                      </a:r>
                    </a:p>
                  </a:txBody>
                  <a:tcPr marL="50800" marR="50800" marT="50800" marB="5080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Helvetica" panose="020B0604020202020204" pitchFamily="34" charset="0"/>
                        </a:rPr>
                        <a:t>0.05</a:t>
                      </a:r>
                    </a:p>
                  </a:txBody>
                  <a:tcPr marL="50800" marR="50800" marT="50800" marB="5080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667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15416C-6741-3442-832E-89C3E55EFCF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57200" y="2297428"/>
            <a:ext cx="4191000" cy="24386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3C9CE9-AD07-EF4A-A20A-D0A74BF364EC}"/>
              </a:ext>
            </a:extLst>
          </p:cNvPr>
          <p:cNvSpPr txBox="1"/>
          <p:nvPr/>
        </p:nvSpPr>
        <p:spPr>
          <a:xfrm>
            <a:off x="5181600" y="2297428"/>
            <a:ext cx="3200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A. PET-positive ATTR-CA</a:t>
            </a:r>
          </a:p>
          <a:p>
            <a:pPr marL="342900" indent="-342900" algn="just">
              <a:buAutoNum type="alphaUcPeriod"/>
            </a:pPr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B. PET-positive AL-CA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C. PET-negative ATTR-CA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D. PET-negative control</a:t>
            </a:r>
          </a:p>
          <a:p>
            <a:pPr algn="just"/>
            <a:endParaRPr lang="en-US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E62721-AD1D-0849-829E-0CB82EC1BB67}"/>
              </a:ext>
            </a:extLst>
          </p:cNvPr>
          <p:cNvSpPr txBox="1"/>
          <p:nvPr/>
        </p:nvSpPr>
        <p:spPr>
          <a:xfrm>
            <a:off x="457200" y="1522800"/>
            <a:ext cx="76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SUV in </a:t>
            </a:r>
            <a:r>
              <a:rPr lang="de-DE" sz="2000" b="1" dirty="0" err="1">
                <a:latin typeface="+mj-lt"/>
              </a:rPr>
              <a:t>left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ventricular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myocardium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and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blood</a:t>
            </a:r>
            <a:endParaRPr lang="de-DE" sz="2000" b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055E2C-2103-EE4F-ADA5-6720C27F73D4}"/>
              </a:ext>
            </a:extLst>
          </p:cNvPr>
          <p:cNvSpPr txBox="1"/>
          <p:nvPr/>
        </p:nvSpPr>
        <p:spPr>
          <a:xfrm>
            <a:off x="457200" y="4899515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SUVs of the myocardium decrease in PET-negative ATTR-CA (C) and control patient (D) and even fall below the SUVs of blood pool after approximately 400-600 seconds </a:t>
            </a:r>
            <a:r>
              <a:rPr lang="en-US" sz="2000" dirty="0" err="1">
                <a:latin typeface="+mj-lt"/>
              </a:rPr>
              <a:t>p.i.</a:t>
            </a:r>
            <a:endParaRPr lang="de-D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696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F60152C-D0D8-4935-9913-9DDA7C2C2C2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54206"/>
            <a:ext cx="5951205" cy="365256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444B7FD-341F-49A2-80B1-83C77739A176}"/>
              </a:ext>
            </a:extLst>
          </p:cNvPr>
          <p:cNvSpPr txBox="1"/>
          <p:nvPr/>
        </p:nvSpPr>
        <p:spPr>
          <a:xfrm>
            <a:off x="6407493" y="2093821"/>
            <a:ext cx="22841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A</a:t>
            </a:r>
            <a:r>
              <a:rPr lang="de-DE" sz="2000" dirty="0">
                <a:latin typeface="+mj-lt"/>
              </a:rPr>
              <a:t>) Abnormal T1-Mapping (1448 </a:t>
            </a:r>
            <a:r>
              <a:rPr lang="de-DE" sz="2000" dirty="0" err="1">
                <a:latin typeface="+mj-lt"/>
              </a:rPr>
              <a:t>ms</a:t>
            </a:r>
            <a:r>
              <a:rPr lang="de-DE" sz="2000" dirty="0">
                <a:latin typeface="+mj-lt"/>
              </a:rPr>
              <a:t>), diffuse LGE and </a:t>
            </a:r>
            <a:r>
              <a:rPr lang="de-DE" sz="2000" dirty="0" err="1">
                <a:latin typeface="+mj-lt"/>
              </a:rPr>
              <a:t>increased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tracer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uptake</a:t>
            </a:r>
            <a:endParaRPr lang="de-DE" sz="2000" dirty="0">
              <a:latin typeface="+mj-l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3801302-B9FA-4545-B30B-42B158F2216A}"/>
              </a:ext>
            </a:extLst>
          </p:cNvPr>
          <p:cNvSpPr txBox="1"/>
          <p:nvPr/>
        </p:nvSpPr>
        <p:spPr>
          <a:xfrm>
            <a:off x="6436113" y="3780489"/>
            <a:ext cx="22374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B</a:t>
            </a:r>
            <a:r>
              <a:rPr lang="de-DE" sz="2000" dirty="0">
                <a:latin typeface="+mj-lt"/>
              </a:rPr>
              <a:t>) Abnormal T1-Mapping (1460 </a:t>
            </a:r>
            <a:r>
              <a:rPr lang="de-DE" sz="2000" dirty="0" err="1">
                <a:latin typeface="+mj-lt"/>
              </a:rPr>
              <a:t>ms</a:t>
            </a:r>
            <a:r>
              <a:rPr lang="de-DE" sz="2000" dirty="0">
                <a:latin typeface="+mj-lt"/>
              </a:rPr>
              <a:t>), diffuse LGE but </a:t>
            </a:r>
            <a:r>
              <a:rPr lang="de-DE" sz="2000" dirty="0" err="1">
                <a:latin typeface="+mj-lt"/>
              </a:rPr>
              <a:t>no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cardiac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tracer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uptake</a:t>
            </a:r>
            <a:r>
              <a:rPr lang="de-DE" sz="2000" dirty="0">
                <a:latin typeface="+mj-lt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B777E7-BAAA-9344-9758-972855D567CF}"/>
              </a:ext>
            </a:extLst>
          </p:cNvPr>
          <p:cNvSpPr txBox="1"/>
          <p:nvPr/>
        </p:nvSpPr>
        <p:spPr>
          <a:xfrm>
            <a:off x="457200" y="1522800"/>
            <a:ext cx="76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>
                <a:latin typeface="+mj-lt"/>
              </a:rPr>
              <a:t>Representative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short-axis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images</a:t>
            </a:r>
            <a:r>
              <a:rPr lang="de-DE" sz="2000" b="1" dirty="0">
                <a:latin typeface="+mj-lt"/>
              </a:rPr>
              <a:t> in </a:t>
            </a:r>
            <a:r>
              <a:rPr lang="de-DE" sz="2000" b="1" dirty="0" err="1">
                <a:latin typeface="+mj-lt"/>
              </a:rPr>
              <a:t>two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patients</a:t>
            </a:r>
            <a:r>
              <a:rPr lang="de-DE" sz="2000" b="1" dirty="0">
                <a:latin typeface="+mj-lt"/>
              </a:rPr>
              <a:t> </a:t>
            </a:r>
            <a:r>
              <a:rPr lang="de-DE" sz="2000" b="1" dirty="0" err="1">
                <a:latin typeface="+mj-lt"/>
              </a:rPr>
              <a:t>with</a:t>
            </a:r>
            <a:r>
              <a:rPr lang="de-DE" sz="2000" b="1" dirty="0">
                <a:latin typeface="+mj-lt"/>
              </a:rPr>
              <a:t> CA</a:t>
            </a:r>
          </a:p>
        </p:txBody>
      </p:sp>
    </p:spTree>
    <p:extLst>
      <p:ext uri="{BB962C8B-B14F-4D97-AF65-F5344CB8AC3E}">
        <p14:creationId xmlns:p14="http://schemas.microsoft.com/office/powerpoint/2010/main" val="49146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68587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None/>
            </a:pPr>
            <a:r>
              <a:rPr lang="en-US" altLang="en-US" sz="2800" dirty="0">
                <a:latin typeface="+mj-lt"/>
              </a:rPr>
              <a:t>1- </a:t>
            </a:r>
            <a:r>
              <a:rPr lang="de-DE" sz="2800" baseline="30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18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F-flutemetamol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exhibited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low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sensitivity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for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the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detection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of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CA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with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acquisition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&gt; 30 min </a:t>
            </a:r>
            <a:r>
              <a:rPr lang="de-DE" sz="28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p.i</a:t>
            </a:r>
            <a:r>
              <a:rPr lang="de-DE" sz="28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altLang="en-US" sz="2800" dirty="0">
              <a:latin typeface="+mj-lt"/>
            </a:endParaRPr>
          </a:p>
          <a:p>
            <a:pPr marL="0" indent="0" algn="just">
              <a:buNone/>
            </a:pPr>
            <a:r>
              <a:rPr lang="en-US" altLang="en-US" sz="2800" dirty="0">
                <a:latin typeface="+mj-lt"/>
              </a:rPr>
              <a:t>2-</a:t>
            </a:r>
            <a:r>
              <a:rPr lang="en-US" sz="2800" dirty="0">
                <a:latin typeface="+mj-lt"/>
              </a:rPr>
              <a:t> Tracer kinetics showed myocardial uptake followed by early decay after 400-600 sec.</a:t>
            </a:r>
          </a:p>
          <a:p>
            <a:pPr marL="0" indent="0" algn="just">
              <a:buNone/>
            </a:pPr>
            <a:endParaRPr lang="en-US" sz="2800" dirty="0">
              <a:latin typeface="+mj-lt"/>
            </a:endParaRPr>
          </a:p>
          <a:p>
            <a:pPr marL="0" indent="0" algn="just">
              <a:buNone/>
            </a:pPr>
            <a:r>
              <a:rPr lang="en-US" sz="2800" dirty="0">
                <a:latin typeface="+mj-lt"/>
              </a:rPr>
              <a:t>3- The optimal imaging protocol and the limitations of amyloid PET tracers in CA need to be defined in larger cohorts.</a:t>
            </a:r>
            <a:endParaRPr lang="en-US" altLang="en-US" sz="2800" dirty="0"/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1360</TotalTime>
  <Words>677</Words>
  <Application>Microsoft Macintosh PowerPoint</Application>
  <PresentationFormat>On-screen Show (4:3)</PresentationFormat>
  <Paragraphs>97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18F-flutemetamol positron emission tomography in cardiac amyloidosis</vt:lpstr>
      <vt:lpstr>BACKGROUND</vt:lpstr>
      <vt:lpstr>METHODS</vt:lpstr>
      <vt:lpstr>RESULTS</vt:lpstr>
      <vt:lpstr>RESULTS</vt:lpstr>
      <vt:lpstr>RESULTS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Maria Papathanasiou</cp:lastModifiedBy>
  <cp:revision>127</cp:revision>
  <dcterms:created xsi:type="dcterms:W3CDTF">2011-04-18T21:44:13Z</dcterms:created>
  <dcterms:modified xsi:type="dcterms:W3CDTF">2020-08-08T20:23:56Z</dcterms:modified>
</cp:coreProperties>
</file>