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10"/>
  </p:handoutMasterIdLst>
  <p:sldIdLst>
    <p:sldId id="258" r:id="rId4"/>
    <p:sldId id="264" r:id="rId5"/>
    <p:sldId id="266" r:id="rId6"/>
    <p:sldId id="267" r:id="rId7"/>
    <p:sldId id="268" r:id="rId8"/>
    <p:sldId id="265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 Light" pitchFamily="34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 Light" pitchFamily="34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 Light" pitchFamily="34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 Light" pitchFamily="34" charset="0"/>
        <a:ea typeface="ＭＳ Ｐゴシック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707" autoAdjust="0"/>
  </p:normalViewPr>
  <p:slideViewPr>
    <p:cSldViewPr>
      <p:cViewPr>
        <p:scale>
          <a:sx n="80" d="100"/>
          <a:sy n="80" d="100"/>
        </p:scale>
        <p:origin x="-2436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EF92BB1C-6D4F-4B6B-AE87-00F001A62C26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DF162FF2-0EBA-4578-9FB8-AF390D2FE712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A2D9E-6080-479A-8824-7224B99E7845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3DB36-7302-4851-9981-FCAF7BC1ACA5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ACFB0-F9B1-415B-8CF6-719233EBAF36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98100-7C41-41B5-9268-E908E22CC7E6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135B5-7C43-4100-B73E-4C0601620709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8A2F5-0F86-42E2-B77E-5ABEB1042E8F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77E23-8FEB-4FF5-B1C9-988E2E5A7236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0590F-EF09-4F4A-99BF-C050A2D138B4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F75E6-1825-46ED-A8F0-986792BF1C43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C9D62-F70B-4A0F-9B36-E5ACC491BE9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3E42E-8C73-4BD2-B8A6-601F1E7D1883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8024A-674B-48A0-B4F8-A63B5EE74A0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AD621-B254-4BEA-A36B-78CE696FD099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84802-56D4-4EBA-A395-63D08500D83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2DDF5-F568-4298-A9E8-21554D49D7B6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454E6-0812-403F-852C-22AEC07F6D4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D60AC-CFF8-4609-AE8F-2EE2F66BA595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67F42-A395-481F-AB6A-F560A02E575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AC38-08B0-44F7-A1CA-3DE14B7C5BBD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64681-8879-4BB3-8222-5B9E2049492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4B92D-391A-4962-B993-81145DE80B88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BF2DC-6564-43EB-9AE7-D574A294EBF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F8CBA-B5EC-487E-9829-5496C6FFB86F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6AC5C-4A63-45DF-B3C8-FF22001DF9E1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3AEC3-85C7-41DE-A5D8-1652B0609409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F0338-FD19-4674-BB16-3274B355531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328E0-89C1-4D35-9AB4-027F0A5769FF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F91C1-1D48-44F6-A1D5-88679820A53D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5C82D-76DD-4CB3-99E6-756F0C8905D6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25CE4-5527-4782-A6DC-07A0AEA7D19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288B6-F6DE-4098-936E-DB11A7BF067C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E87BB-E644-4680-93A3-C76D8D7DB5C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29276-1F7B-4D38-AA0D-5DD18F259718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66B1C-4571-4407-B08D-8D7F42E6486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C9DB7-AC58-478F-8AA7-4816CD5751BB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E5704-56F7-4F88-AD2C-9BC2C3EF96B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C3D3F-7F1E-40D2-ACFF-A37DA97EECF8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F94AD-2DCB-4EF2-8F27-9637D7C4DC8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0B381-7303-4CBE-886A-488A2120991D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D5C70-DE14-4AA9-8B4B-1020287C23C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BE393-569A-44D6-A177-100559562324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6E674-6F64-418E-918D-4A45197A119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F1EB1-3BEB-49C9-8490-918E7B3008A8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BD65A-36A9-4026-B3BB-CECF2BF9464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8BEFF-FC43-4001-8BD0-6CCE502F491F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4F628-3199-4CB9-8321-FCD8B2890246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B96BF-BEF4-4434-9F26-857E41668CD6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46CB7-2D06-4FE2-A0F3-A46F4B24530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5FE72-1808-4857-9DBD-EF5A85C192F3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B90C-CB69-45F7-8206-A3605F5B6E1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2EEF2-A2BB-40F4-BE16-8503608D4F0B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7AC5E-47C9-4457-8787-12EDD1D3F51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9B5A9-D6C8-44D2-B7E2-6DFAA125A230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E50A4-D0EB-41C2-ABD5-9700013BF7E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F4F65-B032-45C8-BDE4-013CCBC26BDB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A6513-DA38-47EB-A90E-957F388B767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49E3F-F627-4900-80F3-13988501C0AF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30954-5912-4092-A797-2A0002BE9506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74C1-A66F-431C-BD12-D68C5C819EE0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B4EBF-8A69-450F-A25F-1F1FFB7DFC0F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0B9EF-1403-4006-B878-4642840607FB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1E1B9-5071-4321-830B-638FA74532A8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3A659-F217-43E7-A276-C35E9FE9080A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1162F-936A-4723-8A9D-2EDB249BB68F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D13F9-492B-4623-9E3F-3D5C35803BCA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65272-B7A7-43DA-8334-6760DB17A5A3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878C9-5FCF-49D1-9407-B100B2CF02B2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2CC3E-FDEC-40A2-87AD-3DF23710A3A2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 smtClean="0">
              <a:solidFill>
                <a:srgbClr val="898989"/>
              </a:solidFill>
              <a:cs typeface="+mn-cs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5D21FA2-7617-4B10-AB51-3E3B1622F7B8}" type="datetimeFigureOut">
              <a:rPr lang="en-US" altLang="en-US"/>
              <a:pPr>
                <a:defRPr/>
              </a:pPr>
              <a:t>11/30/2020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D8CE6BE-517B-4051-9683-60DD8526A47E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3" r:id="rId1"/>
    <p:sldLayoutId id="2147484482" r:id="rId2"/>
    <p:sldLayoutId id="2147484481" r:id="rId3"/>
    <p:sldLayoutId id="2147484480" r:id="rId4"/>
    <p:sldLayoutId id="2147484479" r:id="rId5"/>
    <p:sldLayoutId id="2147484478" r:id="rId6"/>
    <p:sldLayoutId id="2147484477" r:id="rId7"/>
    <p:sldLayoutId id="2147484476" r:id="rId8"/>
    <p:sldLayoutId id="2147484475" r:id="rId9"/>
    <p:sldLayoutId id="2147484474" r:id="rId10"/>
    <p:sldLayoutId id="2147484473" r:id="rId11"/>
    <p:sldLayoutId id="21474844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9F5CAA6-A8AD-4441-9C9C-7E52C98E438F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266D7EE-8F34-42F7-9780-87DB96897DC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4" r:id="rId1"/>
    <p:sldLayoutId id="2147484493" r:id="rId2"/>
    <p:sldLayoutId id="2147484492" r:id="rId3"/>
    <p:sldLayoutId id="2147484491" r:id="rId4"/>
    <p:sldLayoutId id="2147484490" r:id="rId5"/>
    <p:sldLayoutId id="2147484489" r:id="rId6"/>
    <p:sldLayoutId id="2147484488" r:id="rId7"/>
    <p:sldLayoutId id="2147484487" r:id="rId8"/>
    <p:sldLayoutId id="2147484486" r:id="rId9"/>
    <p:sldLayoutId id="2147484485" r:id="rId10"/>
    <p:sldLayoutId id="214748448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66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4C66D92-5B2D-4800-AF0C-C01F0CACDD46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82978E1-378E-4166-8C30-57BD67CAABE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5" r:id="rId1"/>
    <p:sldLayoutId id="2147484504" r:id="rId2"/>
    <p:sldLayoutId id="2147484503" r:id="rId3"/>
    <p:sldLayoutId id="2147484502" r:id="rId4"/>
    <p:sldLayoutId id="2147484501" r:id="rId5"/>
    <p:sldLayoutId id="2147484500" r:id="rId6"/>
    <p:sldLayoutId id="2147484499" r:id="rId7"/>
    <p:sldLayoutId id="2147484498" r:id="rId8"/>
    <p:sldLayoutId id="2147484497" r:id="rId9"/>
    <p:sldLayoutId id="2147484496" r:id="rId10"/>
    <p:sldLayoutId id="214748449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4572000"/>
            <a:ext cx="17526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Head shot of author</a:t>
            </a:r>
          </a:p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</a:rPr>
              <a:t>required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152400"/>
            <a:ext cx="7772400" cy="47466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>
                <a:solidFill>
                  <a:srgbClr val="FF0000"/>
                </a:solidFill>
                <a:latin typeface="Calibri Light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39939" name="Title 1"/>
          <p:cNvSpPr>
            <a:spLocks noGrp="1"/>
          </p:cNvSpPr>
          <p:nvPr>
            <p:ph type="ctrTitle"/>
          </p:nvPr>
        </p:nvSpPr>
        <p:spPr>
          <a:xfrm>
            <a:off x="0" y="914400"/>
            <a:ext cx="9144000" cy="1143000"/>
          </a:xfrm>
        </p:spPr>
        <p:txBody>
          <a:bodyPr/>
          <a:lstStyle/>
          <a:p>
            <a:pPr marL="342900" indent="-342900"/>
            <a:r>
              <a:rPr lang="en-US" altLang="en-US" sz="2800" b="1" smtClean="0">
                <a:latin typeface="Calibri Light" pitchFamily="34" charset="0"/>
                <a:cs typeface="Times New Roman" pitchFamily="18" charset="0"/>
              </a:rPr>
              <a:t>Pattern of arterial inflammation and inflammatory markers in people living with HIV compared with uninfected people</a:t>
            </a:r>
            <a:r>
              <a:rPr lang="it-IT" altLang="en-US" sz="2800" b="1" smtClean="0">
                <a:solidFill>
                  <a:srgbClr val="4F81BD"/>
                </a:solidFill>
                <a:latin typeface="Calibri Light" pitchFamily="34" charset="0"/>
                <a:cs typeface="Times New Roman" pitchFamily="18" charset="0"/>
              </a:rPr>
              <a:t/>
            </a:r>
            <a:br>
              <a:rPr lang="it-IT" altLang="en-US" sz="2800" b="1" smtClean="0">
                <a:solidFill>
                  <a:srgbClr val="4F81BD"/>
                </a:solidFill>
                <a:latin typeface="Calibri Light" pitchFamily="34" charset="0"/>
                <a:cs typeface="Times New Roman" pitchFamily="18" charset="0"/>
              </a:rPr>
            </a:br>
            <a:endParaRPr lang="en-US" altLang="en-US" sz="2800" b="1" smtClean="0">
              <a:solidFill>
                <a:srgbClr val="4F81BD"/>
              </a:solidFill>
              <a:latin typeface="Calibri Light" pitchFamily="34" charset="0"/>
              <a:cs typeface="Times New Roman" pitchFamily="18" charset="0"/>
            </a:endParaRPr>
          </a:p>
        </p:txBody>
      </p:sp>
      <p:sp>
        <p:nvSpPr>
          <p:cNvPr id="39940" name="Subtitle 3"/>
          <p:cNvSpPr>
            <a:spLocks noGrp="1"/>
          </p:cNvSpPr>
          <p:nvPr>
            <p:ph type="subTitle" idx="1"/>
          </p:nvPr>
        </p:nvSpPr>
        <p:spPr>
          <a:xfrm>
            <a:off x="381000" y="1981200"/>
            <a:ext cx="8382000" cy="2514600"/>
          </a:xfrm>
        </p:spPr>
        <p:txBody>
          <a:bodyPr/>
          <a:lstStyle/>
          <a:p>
            <a:pPr marL="0" lvl="1">
              <a:lnSpc>
                <a:spcPct val="80000"/>
              </a:lnSpc>
            </a:pP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Nevio Taglieri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Rachele Bonfiglioli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2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Isabella Bon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3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Pietro Malosso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4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Andrej Corovic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5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Matteo Bruno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Elizabeth Le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5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Bianca Granozzi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4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Tullio Palmerini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Gabriele Ghetti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Martina Tamburello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3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,Antonio Giulio Bruno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Francesco Saia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Jason M. Tarkin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5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James HF Rudd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5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Leonardo Calza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4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Stefano Fanti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2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Maria Carla Re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3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, Nazzareno Galié</a:t>
            </a:r>
            <a:r>
              <a:rPr lang="en-US" altLang="zh-CN" sz="1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</a:t>
            </a:r>
            <a:r>
              <a:rPr lang="en-US" altLang="zh-CN" sz="1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.</a:t>
            </a:r>
          </a:p>
          <a:p>
            <a:pPr marL="0" lvl="1">
              <a:lnSpc>
                <a:spcPct val="80000"/>
              </a:lnSpc>
            </a:pPr>
            <a:endParaRPr lang="en-US" altLang="zh-CN" sz="1400" smtClean="0">
              <a:solidFill>
                <a:srgbClr val="000000"/>
              </a:solidFill>
              <a:latin typeface="Calibri Light" pitchFamily="34" charset="0"/>
              <a:cs typeface="Times New Roman" pitchFamily="18" charset="0"/>
            </a:endParaRPr>
          </a:p>
          <a:p>
            <a:pPr marL="0" lvl="1">
              <a:lnSpc>
                <a:spcPct val="80000"/>
              </a:lnSpc>
            </a:pPr>
            <a:r>
              <a:rPr lang="en-GB" altLang="zh-CN" sz="1200" smtClean="0">
                <a:solidFill>
                  <a:schemeClr val="accent1"/>
                </a:solidFill>
                <a:latin typeface="Calibri Light" pitchFamily="34" charset="0"/>
                <a:cs typeface="Times New Roman" pitchFamily="18" charset="0"/>
              </a:rPr>
              <a:t>1. Division of Cardiology, IRCCS Policlinico di St.Orsola, Department of Experimental Diagnostic and Specialty Medicine, Alma Mater Studiorum-University of Bologna, Bologna, Italy</a:t>
            </a:r>
          </a:p>
          <a:p>
            <a:pPr marL="0" lvl="1">
              <a:lnSpc>
                <a:spcPct val="80000"/>
              </a:lnSpc>
            </a:pPr>
            <a:r>
              <a:rPr lang="en-GB" altLang="zh-CN" sz="1200" smtClean="0">
                <a:solidFill>
                  <a:schemeClr val="accent1"/>
                </a:solidFill>
                <a:latin typeface="Calibri Light" pitchFamily="34" charset="0"/>
                <a:cs typeface="Times New Roman" pitchFamily="18" charset="0"/>
              </a:rPr>
              <a:t>2. Division of Nuclear Medicine, IRCCS Policlinico di St.Orsola, Department of Experimental Diagnostic and Specialty Medicine, Alma Mater Studiorum-University of Bologna, Bologna, Italy</a:t>
            </a:r>
          </a:p>
          <a:p>
            <a:pPr marL="0" lvl="1">
              <a:lnSpc>
                <a:spcPct val="80000"/>
              </a:lnSpc>
            </a:pPr>
            <a:r>
              <a:rPr lang="en-GB" altLang="zh-CN" sz="1200" smtClean="0">
                <a:solidFill>
                  <a:schemeClr val="accent1"/>
                </a:solidFill>
                <a:latin typeface="Calibri Light" pitchFamily="34" charset="0"/>
                <a:cs typeface="Times New Roman" pitchFamily="18" charset="0"/>
              </a:rPr>
              <a:t>3. Division of Microbiology, IRCCS Policlinico di St.Orsola,  Department of Experimental Diagnostic and Specialty Medicine, Alma Mater Studiorum-University of Bologna, Bologna, Italy</a:t>
            </a:r>
          </a:p>
          <a:p>
            <a:pPr marL="0" lvl="1">
              <a:lnSpc>
                <a:spcPct val="80000"/>
              </a:lnSpc>
            </a:pPr>
            <a:r>
              <a:rPr lang="en-GB" altLang="zh-CN" sz="1200" smtClean="0">
                <a:solidFill>
                  <a:schemeClr val="accent1"/>
                </a:solidFill>
                <a:latin typeface="Calibri Light" pitchFamily="34" charset="0"/>
                <a:cs typeface="Times New Roman" pitchFamily="18" charset="0"/>
              </a:rPr>
              <a:t>4: Clinics of Infectious Diseases, IRCCS Policlinico di St.Orsola, Department of Medical and Surgical Sciences, Alma Mater Studiorum-University of Bologna, Bologna, Italy</a:t>
            </a:r>
          </a:p>
          <a:p>
            <a:pPr marL="0" lvl="1">
              <a:lnSpc>
                <a:spcPct val="80000"/>
              </a:lnSpc>
            </a:pPr>
            <a:r>
              <a:rPr lang="en-GB" altLang="zh-CN" sz="1200" smtClean="0">
                <a:solidFill>
                  <a:schemeClr val="accent1"/>
                </a:solidFill>
                <a:latin typeface="Calibri Light" pitchFamily="34" charset="0"/>
                <a:cs typeface="Times New Roman" pitchFamily="18" charset="0"/>
              </a:rPr>
              <a:t>5. Division of Cardiovascular Medicine,</a:t>
            </a:r>
            <a:r>
              <a:rPr lang="en-GB" altLang="zh-CN" sz="1200" b="1" smtClean="0">
                <a:solidFill>
                  <a:schemeClr val="accent1"/>
                </a:solidFill>
                <a:latin typeface="Calibri Light" pitchFamily="34" charset="0"/>
                <a:cs typeface="Times New Roman" pitchFamily="18" charset="0"/>
              </a:rPr>
              <a:t> </a:t>
            </a:r>
            <a:r>
              <a:rPr lang="en-GB" altLang="zh-CN" sz="1200" smtClean="0">
                <a:solidFill>
                  <a:schemeClr val="accent1"/>
                </a:solidFill>
                <a:latin typeface="Calibri Light" pitchFamily="34" charset="0"/>
                <a:cs typeface="Times New Roman" pitchFamily="18" charset="0"/>
              </a:rPr>
              <a:t>Addenbrookes Hospital, University of Cambridge, UK</a:t>
            </a:r>
            <a:endParaRPr lang="en-US" altLang="zh-CN" sz="1200" smtClean="0">
              <a:solidFill>
                <a:schemeClr val="accent1"/>
              </a:solidFill>
              <a:latin typeface="Calibri Light" pitchFamily="34" charset="0"/>
              <a:cs typeface="Times New Roman" pitchFamily="18" charset="0"/>
            </a:endParaRPr>
          </a:p>
          <a:p>
            <a:pPr marL="0" lvl="1">
              <a:lnSpc>
                <a:spcPct val="80000"/>
              </a:lnSpc>
            </a:pPr>
            <a:endParaRPr lang="en-US" altLang="en-US" sz="1200" smtClean="0">
              <a:solidFill>
                <a:schemeClr val="accent1"/>
              </a:solidFill>
              <a:latin typeface="Calibri Light" pitchFamily="34" charset="0"/>
              <a:cs typeface="Times New Roman" pitchFamily="18" charset="0"/>
            </a:endParaRPr>
          </a:p>
        </p:txBody>
      </p:sp>
      <p:sp>
        <p:nvSpPr>
          <p:cNvPr id="39941" name="TextBox 2"/>
          <p:cNvSpPr txBox="1">
            <a:spLocks noChangeArrowheads="1"/>
          </p:cNvSpPr>
          <p:nvPr/>
        </p:nvSpPr>
        <p:spPr bwMode="auto">
          <a:xfrm>
            <a:off x="381000" y="6477000"/>
            <a:ext cx="25003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900"/>
              <a:t>Copyright  American Society of Nuclear Cardiology</a:t>
            </a:r>
          </a:p>
        </p:txBody>
      </p:sp>
      <p:pic>
        <p:nvPicPr>
          <p:cNvPr id="39942" name="Picture 2" descr="American Society of Nuclear Cardiolo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9338" y="6210300"/>
            <a:ext cx="1209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264275"/>
            <a:ext cx="12557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11"/>
          <p:cNvPicPr>
            <a:picLocks noChangeAspect="1" noChangeArrowheads="1"/>
          </p:cNvPicPr>
          <p:nvPr/>
        </p:nvPicPr>
        <p:blipFill>
          <a:blip r:embed="rId4"/>
          <a:srcRect l="72177" b="36623"/>
          <a:stretch>
            <a:fillRect/>
          </a:stretch>
        </p:blipFill>
        <p:spPr bwMode="auto">
          <a:xfrm>
            <a:off x="3048000" y="4648200"/>
            <a:ext cx="2362200" cy="14478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39945" name="Picture 13" descr="Cambridge Centre Home Page | CRUK C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4953000"/>
            <a:ext cx="2438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1" descr="20201126_175012-01"/>
          <p:cNvPicPr>
            <a:picLocks noChangeAspect="1" noChangeArrowheads="1"/>
          </p:cNvPicPr>
          <p:nvPr/>
        </p:nvPicPr>
        <p:blipFill>
          <a:blip r:embed="rId6"/>
          <a:srcRect t="1979" r="23965" b="45767"/>
          <a:stretch>
            <a:fillRect/>
          </a:stretch>
        </p:blipFill>
        <p:spPr bwMode="auto">
          <a:xfrm>
            <a:off x="468313" y="4495800"/>
            <a:ext cx="1905000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8"/>
          </a:xfrm>
        </p:spPr>
        <p:txBody>
          <a:bodyPr/>
          <a:lstStyle/>
          <a:p>
            <a:r>
              <a:rPr lang="en-US" sz="3600" b="1" smtClean="0">
                <a:latin typeface="Calibri Light" pitchFamily="34" charset="0"/>
              </a:rPr>
              <a:t>BACKGROUND</a:t>
            </a:r>
          </a:p>
        </p:txBody>
      </p:sp>
      <p:sp>
        <p:nvSpPr>
          <p:cNvPr id="40962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800600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US" altLang="en-US" sz="2400" smtClean="0">
                <a:latin typeface="Calibri Light" pitchFamily="34" charset="0"/>
              </a:rPr>
              <a:t>1- </a:t>
            </a:r>
            <a:r>
              <a:rPr lang="en-GB" altLang="en-US" sz="2400" smtClean="0">
                <a:latin typeface="Calibri Light" pitchFamily="34" charset="0"/>
              </a:rPr>
              <a:t>People living with HIV (PLWH) have </a:t>
            </a:r>
            <a:r>
              <a:rPr lang="en-US" altLang="en-US" sz="2400" smtClean="0">
                <a:latin typeface="Calibri Light" pitchFamily="34" charset="0"/>
              </a:rPr>
              <a:t>an </a:t>
            </a:r>
            <a:r>
              <a:rPr lang="en-GB" altLang="en-US" sz="2400" smtClean="0">
                <a:latin typeface="Calibri Light" pitchFamily="34" charset="0"/>
              </a:rPr>
              <a:t>increased risk of myocardial infarction and stroke compared with uninfected people. </a:t>
            </a:r>
            <a:endParaRPr lang="en-US" altLang="en-US" sz="2400" smtClean="0">
              <a:latin typeface="Calibri Light" pitchFamily="34" charset="0"/>
            </a:endParaRPr>
          </a:p>
          <a:p>
            <a:pPr marL="0" indent="0">
              <a:buFont typeface="Arial" charset="0"/>
              <a:buNone/>
            </a:pPr>
            <a:r>
              <a:rPr lang="en-US" altLang="en-US" sz="2400" smtClean="0">
                <a:latin typeface="Calibri Light" pitchFamily="34" charset="0"/>
              </a:rPr>
              <a:t>2- T</a:t>
            </a:r>
            <a:r>
              <a:rPr lang="en-GB" altLang="en-US" sz="2400" smtClean="0">
                <a:latin typeface="Calibri Light" pitchFamily="34" charset="0"/>
              </a:rPr>
              <a:t>he risk of atherosclerosis-associated cardiovascular events in PLWH</a:t>
            </a:r>
            <a:r>
              <a:rPr lang="it-IT" altLang="en-US" sz="2400" smtClean="0">
                <a:latin typeface="Calibri Light" pitchFamily="34" charset="0"/>
              </a:rPr>
              <a:t> may be underestimated by standard tools</a:t>
            </a:r>
            <a:endParaRPr lang="en-US" altLang="en-US" sz="2400" smtClean="0">
              <a:latin typeface="Calibri Light" pitchFamily="34" charset="0"/>
            </a:endParaRPr>
          </a:p>
          <a:p>
            <a:pPr marL="0" indent="0">
              <a:buFont typeface="Arial" charset="0"/>
              <a:buNone/>
            </a:pPr>
            <a:r>
              <a:rPr lang="en-US" altLang="en-US" sz="2400" smtClean="0">
                <a:latin typeface="Calibri Light" pitchFamily="34" charset="0"/>
              </a:rPr>
              <a:t>3- </a:t>
            </a:r>
            <a:r>
              <a:rPr lang="en-US" altLang="en-US" sz="2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18</a:t>
            </a:r>
            <a:r>
              <a:rPr lang="en-US" altLang="en-US" sz="2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F-</a:t>
            </a:r>
            <a:r>
              <a:rPr lang="en-GB" altLang="en-US" sz="2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Fluorodeoxyglucose (</a:t>
            </a:r>
            <a:r>
              <a:rPr lang="en-US" altLang="en-US" sz="24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18</a:t>
            </a:r>
            <a:r>
              <a:rPr lang="en-GB" altLang="en-US" sz="24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F-FDG)-positron emission tomography (PET) imaging can report on arterial inflammation (AI) associated with atherosclerosis</a:t>
            </a:r>
            <a:r>
              <a:rPr lang="it-IT" altLang="en-US" sz="2400" smtClean="0">
                <a:latin typeface="Calibri Light" pitchFamily="34" charset="0"/>
              </a:rPr>
              <a:t> </a:t>
            </a:r>
            <a:endParaRPr lang="en-US" altLang="en-US" sz="2400" smtClean="0">
              <a:latin typeface="Calibri Light" pitchFamily="34" charset="0"/>
            </a:endParaRPr>
          </a:p>
          <a:p>
            <a:pPr marL="0" indent="0">
              <a:buFont typeface="Arial" charset="0"/>
              <a:buNone/>
            </a:pPr>
            <a:r>
              <a:rPr lang="en-US" altLang="en-US" sz="2400" smtClean="0">
                <a:latin typeface="Calibri Light" pitchFamily="34" charset="0"/>
              </a:rPr>
              <a:t>4- </a:t>
            </a:r>
            <a:r>
              <a:rPr lang="en-GB" altLang="en-US" sz="2400" smtClean="0">
                <a:solidFill>
                  <a:srgbClr val="000000"/>
                </a:solidFill>
                <a:latin typeface="Calibri Light" pitchFamily="34" charset="0"/>
              </a:rPr>
              <a:t>In patients with moderate-to-high cardiovascular risk based on traditional risk factors, whet</a:t>
            </a:r>
            <a:r>
              <a:rPr lang="en-US" altLang="en-US" sz="2400" smtClean="0">
                <a:solidFill>
                  <a:srgbClr val="000000"/>
                </a:solidFill>
                <a:latin typeface="Calibri Light" pitchFamily="34" charset="0"/>
              </a:rPr>
              <a:t>her</a:t>
            </a:r>
            <a:r>
              <a:rPr lang="en-GB" altLang="en-US" sz="2400" smtClean="0">
                <a:solidFill>
                  <a:srgbClr val="000000"/>
                </a:solidFill>
                <a:latin typeface="Calibri Light" pitchFamily="34" charset="0"/>
              </a:rPr>
              <a:t> HIV infection is associated with increased AI</a:t>
            </a:r>
            <a:r>
              <a:rPr lang="it-IT" altLang="en-US" sz="2400" smtClean="0">
                <a:solidFill>
                  <a:srgbClr val="000000"/>
                </a:solidFill>
                <a:latin typeface="Calibri Light" pitchFamily="34" charset="0"/>
              </a:rPr>
              <a:t> has not been studied, yet.</a:t>
            </a:r>
            <a:endParaRPr lang="en-US" altLang="en-US" sz="2400" smtClean="0">
              <a:solidFill>
                <a:srgbClr val="000000"/>
              </a:solidFill>
              <a:latin typeface="Calibri Light" pitchFamily="34" charset="0"/>
            </a:endParaRPr>
          </a:p>
        </p:txBody>
      </p:sp>
      <p:sp>
        <p:nvSpPr>
          <p:cNvPr id="40963" name="TextBox 6"/>
          <p:cNvSpPr txBox="1">
            <a:spLocks noChangeArrowheads="1"/>
          </p:cNvSpPr>
          <p:nvPr/>
        </p:nvSpPr>
        <p:spPr bwMode="auto">
          <a:xfrm>
            <a:off x="381000" y="6400800"/>
            <a:ext cx="281305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900">
                <a:latin typeface="SsykbnAdvPTimes"/>
              </a:rPr>
              <a:t>Copyright  American Society of Nuclear Cardiology</a:t>
            </a:r>
            <a:endParaRPr lang="en-GB" sz="900">
              <a:latin typeface="Arial" charset="0"/>
            </a:endParaRPr>
          </a:p>
        </p:txBody>
      </p:sp>
      <p:pic>
        <p:nvPicPr>
          <p:cNvPr id="40964" name="Picture 2" descr="American Society of Nuclear Cardiolo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9338" y="6210300"/>
            <a:ext cx="1209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264275"/>
            <a:ext cx="12557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>
                <a:solidFill>
                  <a:srgbClr val="FF0000"/>
                </a:solidFill>
                <a:latin typeface="Calibri Light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3"/>
          <p:cNvSpPr>
            <a:spLocks noGrp="1"/>
          </p:cNvSpPr>
          <p:nvPr>
            <p:ph type="title"/>
          </p:nvPr>
        </p:nvSpPr>
        <p:spPr>
          <a:xfrm>
            <a:off x="457200" y="749300"/>
            <a:ext cx="8229600" cy="566738"/>
          </a:xfrm>
        </p:spPr>
        <p:txBody>
          <a:bodyPr/>
          <a:lstStyle/>
          <a:p>
            <a:r>
              <a:rPr lang="en-US" sz="3600" b="1" smtClean="0">
                <a:latin typeface="Calibri Light" pitchFamily="34" charset="0"/>
              </a:rPr>
              <a:t>METHODS</a:t>
            </a:r>
            <a:endParaRPr lang="en-US" sz="3600" smtClean="0">
              <a:latin typeface="Calibri Light" pitchFamily="34" charset="0"/>
            </a:endParaRPr>
          </a:p>
        </p:txBody>
      </p:sp>
      <p:sp>
        <p:nvSpPr>
          <p:cNvPr id="41986" name="Content Placeholder 4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953000"/>
          </a:xfrm>
          <a:ln>
            <a:solidFill>
              <a:schemeClr val="accent1"/>
            </a:solidFill>
          </a:ln>
        </p:spPr>
        <p:txBody>
          <a:bodyPr/>
          <a:lstStyle/>
          <a:p>
            <a:pPr marL="609600" indent="-609600">
              <a:buFont typeface="Times New Roman" pitchFamily="18" charset="0"/>
              <a:buAutoNum type="alphaUcPeriod"/>
            </a:pPr>
            <a:r>
              <a:rPr lang="en-US" altLang="en-US" sz="2000" smtClean="0">
                <a:latin typeface="Calibri Light" pitchFamily="34" charset="0"/>
              </a:rPr>
              <a:t>Study type: Prospective </a:t>
            </a:r>
            <a:r>
              <a:rPr lang="en-GB" altLang="en-US" sz="2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Cross sectional study</a:t>
            </a:r>
            <a:r>
              <a:rPr lang="it-IT" altLang="en-US" sz="2000" smtClean="0">
                <a:latin typeface="Calibri Light" pitchFamily="34" charset="0"/>
              </a:rPr>
              <a:t> </a:t>
            </a:r>
            <a:endParaRPr lang="en-US" altLang="en-US" sz="2000" smtClean="0">
              <a:latin typeface="Calibri Light" pitchFamily="34" charset="0"/>
            </a:endParaRPr>
          </a:p>
          <a:p>
            <a:pPr marL="609600" indent="-609600">
              <a:buFont typeface="Times New Roman" pitchFamily="18" charset="0"/>
              <a:buAutoNum type="alphaUcPeriod"/>
            </a:pPr>
            <a:r>
              <a:rPr lang="en-US" altLang="en-US" sz="2000" smtClean="0">
                <a:latin typeface="Calibri Light" pitchFamily="34" charset="0"/>
              </a:rPr>
              <a:t>Study subjects: </a:t>
            </a:r>
            <a:r>
              <a:rPr lang="en-GB" altLang="en-US" sz="2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20 PLWH and 20 uninfected people with no known cardiovascular disease and at least 3 traditional cardiovascular risk factors.</a:t>
            </a:r>
            <a:r>
              <a:rPr lang="it-IT" altLang="en-US" sz="2000" smtClean="0">
                <a:solidFill>
                  <a:srgbClr val="000000"/>
                </a:solidFill>
                <a:latin typeface="Calibri Light" pitchFamily="34" charset="0"/>
              </a:rPr>
              <a:t> </a:t>
            </a:r>
            <a:endParaRPr lang="en-US" altLang="en-US" sz="2000" smtClean="0">
              <a:solidFill>
                <a:srgbClr val="000000"/>
              </a:solidFill>
              <a:latin typeface="Calibri Light" pitchFamily="34" charset="0"/>
            </a:endParaRPr>
          </a:p>
          <a:p>
            <a:pPr marL="609600" indent="-609600">
              <a:buFont typeface="Times New Roman" pitchFamily="18" charset="0"/>
              <a:buAutoNum type="alphaUcPeriod"/>
            </a:pPr>
            <a:r>
              <a:rPr lang="en-US" altLang="en-US" sz="2000" smtClean="0">
                <a:latin typeface="Calibri Light" pitchFamily="34" charset="0"/>
              </a:rPr>
              <a:t>Study endpoints:</a:t>
            </a:r>
          </a:p>
          <a:p>
            <a:pPr marL="933450" lvl="1" indent="-533400">
              <a:buFont typeface="Times New Roman" pitchFamily="18" charset="0"/>
              <a:buAutoNum type="alphaUcPeriod"/>
            </a:pPr>
            <a:r>
              <a:rPr lang="en-US" altLang="en-US" sz="2000" smtClean="0">
                <a:latin typeface="Calibri Light" pitchFamily="34" charset="0"/>
              </a:rPr>
              <a:t>Primary end point: </a:t>
            </a:r>
            <a:r>
              <a:rPr lang="en-US" altLang="en-US" sz="2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Comparison of ascending aorta AI </a:t>
            </a:r>
            <a:r>
              <a:rPr lang="en-GB" altLang="en-US" sz="2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between PLWH and uninfected people</a:t>
            </a:r>
            <a:r>
              <a:rPr lang="it-IT" altLang="en-US" sz="2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 </a:t>
            </a:r>
          </a:p>
          <a:p>
            <a:pPr marL="933450" lvl="1" indent="-533400">
              <a:buFont typeface="Times New Roman" pitchFamily="18" charset="0"/>
              <a:buAutoNum type="alphaUcPeriod"/>
            </a:pPr>
            <a:r>
              <a:rPr lang="en-US" altLang="en-US" sz="2000" smtClean="0">
                <a:latin typeface="Calibri Light" pitchFamily="34" charset="0"/>
              </a:rPr>
              <a:t>Secondary end points:</a:t>
            </a:r>
          </a:p>
          <a:p>
            <a:pPr marL="1371600" lvl="2" indent="-457200">
              <a:buFont typeface="Times New Roman" pitchFamily="18" charset="0"/>
              <a:buAutoNum type="arabicPeriod"/>
            </a:pPr>
            <a:r>
              <a:rPr lang="en-GB" altLang="en-US" sz="2000" smtClean="0">
                <a:latin typeface="Calibri Light" pitchFamily="34" charset="0"/>
              </a:rPr>
              <a:t>AI in the descending aorta (DA) and </a:t>
            </a:r>
            <a:r>
              <a:rPr lang="en-US" altLang="en-US" sz="2000" smtClean="0">
                <a:latin typeface="Calibri Light" pitchFamily="34" charset="0"/>
              </a:rPr>
              <a:t>c</a:t>
            </a:r>
            <a:r>
              <a:rPr lang="en-GB" altLang="en-US" sz="2000" smtClean="0">
                <a:latin typeface="Calibri Light" pitchFamily="34" charset="0"/>
              </a:rPr>
              <a:t>arotid arteries (CA)</a:t>
            </a:r>
            <a:endParaRPr lang="en-US" altLang="en-US" sz="2000" smtClean="0">
              <a:latin typeface="Calibri Light" pitchFamily="34" charset="0"/>
            </a:endParaRPr>
          </a:p>
          <a:p>
            <a:pPr marL="1371600" lvl="2" indent="-457200">
              <a:buFont typeface="Times New Roman" pitchFamily="18" charset="0"/>
              <a:buAutoNum type="arabicPeriod"/>
            </a:pPr>
            <a:r>
              <a:rPr lang="en-GB" altLang="en-US" sz="2000" smtClean="0">
                <a:latin typeface="Calibri Light" pitchFamily="34" charset="0"/>
              </a:rPr>
              <a:t>Plasma biomarker levels</a:t>
            </a:r>
            <a:r>
              <a:rPr lang="it-IT" altLang="en-US" sz="2000" smtClean="0">
                <a:latin typeface="Calibri Light" pitchFamily="34" charset="0"/>
              </a:rPr>
              <a:t> </a:t>
            </a:r>
            <a:endParaRPr lang="en-US" altLang="en-US" sz="2000" smtClean="0">
              <a:latin typeface="Calibri Light" pitchFamily="34" charset="0"/>
            </a:endParaRPr>
          </a:p>
          <a:p>
            <a:pPr marL="609600" indent="-609600">
              <a:buFont typeface="Times New Roman" pitchFamily="18" charset="0"/>
              <a:buAutoNum type="alphaUcPeriod"/>
            </a:pPr>
            <a:r>
              <a:rPr lang="en-US" altLang="en-US" sz="2000" smtClean="0">
                <a:latin typeface="Calibri Light" pitchFamily="34" charset="0"/>
              </a:rPr>
              <a:t>Study variables: AI was </a:t>
            </a:r>
            <a:r>
              <a:rPr lang="en-US" altLang="en-US" sz="2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primarily measured as </a:t>
            </a:r>
            <a:r>
              <a:rPr lang="en-GB" altLang="en-US" sz="2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mean maximum target-to-background ratio (TBR</a:t>
            </a:r>
            <a:r>
              <a:rPr lang="en-GB" altLang="en-US" sz="2000" baseline="-30000" smtClean="0">
                <a:solidFill>
                  <a:srgbClr val="000000"/>
                </a:solidFill>
                <a:latin typeface="Calibri Light" pitchFamily="34" charset="0"/>
                <a:ea typeface="(Tipo di carattere testo asiati"/>
                <a:cs typeface="Times New Roman" pitchFamily="18" charset="0"/>
              </a:rPr>
              <a:t>max</a:t>
            </a:r>
            <a:r>
              <a:rPr lang="en-GB" altLang="en-US" sz="2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)</a:t>
            </a:r>
            <a:r>
              <a:rPr lang="it-IT" altLang="en-US" sz="2000" smtClean="0">
                <a:latin typeface="Calibri Light" pitchFamily="34" charset="0"/>
              </a:rPr>
              <a:t> in the vessel of interest.</a:t>
            </a:r>
          </a:p>
          <a:p>
            <a:pPr marL="609600" indent="-609600">
              <a:buFont typeface="Times New Roman" pitchFamily="18" charset="0"/>
              <a:buNone/>
            </a:pPr>
            <a:r>
              <a:rPr lang="en-US" altLang="en-US" sz="2000" smtClean="0">
                <a:latin typeface="Calibri Light" pitchFamily="34" charset="0"/>
              </a:rPr>
              <a:t>	</a:t>
            </a:r>
            <a:r>
              <a:rPr lang="en-GB" altLang="en-US" sz="16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Secondary measurements: 1) the average TBR</a:t>
            </a:r>
            <a:r>
              <a:rPr lang="en-GB" altLang="en-US" sz="1600" baseline="-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max</a:t>
            </a:r>
            <a:r>
              <a:rPr lang="en-GB" altLang="en-US" sz="16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 in the most diseased segment of the index vessel defined as the arterial slice with the highest </a:t>
            </a:r>
            <a:r>
              <a:rPr lang="en-GB" altLang="en-US" sz="1600" baseline="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18</a:t>
            </a:r>
            <a:r>
              <a:rPr lang="en-GB" altLang="en-US" sz="16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F-FDG uptake, averaged with the slice above and below; and 2) the average TBR</a:t>
            </a:r>
            <a:r>
              <a:rPr lang="en-GB" altLang="en-US" sz="1600" baseline="-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max</a:t>
            </a:r>
            <a:r>
              <a:rPr lang="en-GB" altLang="en-US" sz="16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 of active segments with TBR</a:t>
            </a:r>
            <a:r>
              <a:rPr lang="en-GB" altLang="en-US" sz="1600" baseline="-300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max </a:t>
            </a:r>
            <a:r>
              <a:rPr lang="en-GB" altLang="en-US" sz="16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 ≥1.6</a:t>
            </a:r>
            <a:r>
              <a:rPr lang="en-US" altLang="en-US" sz="16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.</a:t>
            </a:r>
            <a:endParaRPr lang="en-US" altLang="en-US" sz="1600" smtClean="0">
              <a:latin typeface="Calibri Light" pitchFamily="34" charset="0"/>
            </a:endParaRPr>
          </a:p>
        </p:txBody>
      </p:sp>
      <p:sp>
        <p:nvSpPr>
          <p:cNvPr id="41987" name="TextBox 6"/>
          <p:cNvSpPr txBox="1">
            <a:spLocks noChangeArrowheads="1"/>
          </p:cNvSpPr>
          <p:nvPr/>
        </p:nvSpPr>
        <p:spPr bwMode="auto">
          <a:xfrm>
            <a:off x="381000" y="6400800"/>
            <a:ext cx="281305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900">
                <a:latin typeface="SsykbnAdvPTimes"/>
              </a:rPr>
              <a:t>Copyright  American Society of Nuclear Cardiology</a:t>
            </a:r>
            <a:endParaRPr lang="en-GB" sz="900">
              <a:latin typeface="Arial" charset="0"/>
            </a:endParaRPr>
          </a:p>
        </p:txBody>
      </p:sp>
      <p:pic>
        <p:nvPicPr>
          <p:cNvPr id="41988" name="Picture 2" descr="American Society of Nuclear Cardiolo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9338" y="6388100"/>
            <a:ext cx="1209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408738"/>
            <a:ext cx="1255713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09600" y="15398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>
                <a:solidFill>
                  <a:srgbClr val="FF0000"/>
                </a:solidFill>
                <a:latin typeface="Calibri Light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3"/>
          <p:cNvSpPr>
            <a:spLocks noGrp="1"/>
          </p:cNvSpPr>
          <p:nvPr>
            <p:ph type="title"/>
          </p:nvPr>
        </p:nvSpPr>
        <p:spPr>
          <a:xfrm>
            <a:off x="457200" y="641350"/>
            <a:ext cx="8229600" cy="566738"/>
          </a:xfrm>
        </p:spPr>
        <p:txBody>
          <a:bodyPr/>
          <a:lstStyle/>
          <a:p>
            <a:r>
              <a:rPr lang="en-US" sz="2800" b="1" smtClean="0">
                <a:latin typeface="Calibri Light" pitchFamily="34" charset="0"/>
              </a:rPr>
              <a:t>RESULTS</a:t>
            </a:r>
            <a:endParaRPr lang="en-US" sz="2800" smtClean="0">
              <a:latin typeface="Calibri Light" pitchFamily="34" charset="0"/>
            </a:endParaRPr>
          </a:p>
        </p:txBody>
      </p:sp>
      <p:sp>
        <p:nvSpPr>
          <p:cNvPr id="43010" name="TextBox 6"/>
          <p:cNvSpPr txBox="1">
            <a:spLocks noChangeArrowheads="1"/>
          </p:cNvSpPr>
          <p:nvPr/>
        </p:nvSpPr>
        <p:spPr bwMode="auto">
          <a:xfrm>
            <a:off x="76200" y="6629400"/>
            <a:ext cx="25003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900"/>
              <a:t>Copyright  American Society of Nuclear Cardiology</a:t>
            </a:r>
          </a:p>
        </p:txBody>
      </p:sp>
      <p:pic>
        <p:nvPicPr>
          <p:cNvPr id="43011" name="Picture 2" descr="American Society of Nuclear Cardiolo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9338" y="6210300"/>
            <a:ext cx="1209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264275"/>
            <a:ext cx="12557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09600" y="76200"/>
            <a:ext cx="7772400" cy="47466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>
                <a:solidFill>
                  <a:srgbClr val="FF0000"/>
                </a:solidFill>
                <a:latin typeface="Calibri Light" pitchFamily="34" charset="0"/>
              </a:rPr>
              <a:t>Journal of Nuclear Cardiology   |   Official Journal of the American Society of Nuclear Cardiology</a:t>
            </a:r>
          </a:p>
        </p:txBody>
      </p:sp>
      <p:graphicFrame>
        <p:nvGraphicFramePr>
          <p:cNvPr id="43174" name="Group 166"/>
          <p:cNvGraphicFramePr>
            <a:graphicFrameLocks noGrp="1"/>
          </p:cNvGraphicFramePr>
          <p:nvPr/>
        </p:nvGraphicFramePr>
        <p:xfrm>
          <a:off x="0" y="1952625"/>
          <a:ext cx="9144000" cy="4121150"/>
        </p:xfrm>
        <a:graphic>
          <a:graphicData uri="http://schemas.openxmlformats.org/drawingml/2006/table">
            <a:tbl>
              <a:tblPr/>
              <a:tblGrid>
                <a:gridCol w="2847975"/>
                <a:gridCol w="1554163"/>
                <a:gridCol w="665162"/>
                <a:gridCol w="1554163"/>
                <a:gridCol w="665162"/>
                <a:gridCol w="1192213"/>
                <a:gridCol w="665162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Variable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Whole segment method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Most diseased segment method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Active segments method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HIV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 Coef (95%CI)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p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value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 HIV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Coef  (95%CI)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p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value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HIV Coef (95%CI)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p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value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Model 1*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Log mean TBR</a:t>
                      </a:r>
                      <a:r>
                        <a:rPr kumimoji="0" lang="en-GB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max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 in AA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0.12 </a:t>
                      </a: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(0.01;0.22)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0.032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0.13 </a:t>
                      </a: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(0.02;0.23)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0.022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0.10 (0.003;0.20)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0.043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Log  mean TBR</a:t>
                      </a:r>
                      <a:r>
                        <a:rPr kumimoji="0" lang="de-DE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max</a:t>
                      </a: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  in DA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0.06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(-0.03;0.15)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0.08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(-0.04;0.20)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0.04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(-0.03;0.11)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Log  mean TBR</a:t>
                      </a:r>
                      <a:r>
                        <a:rPr kumimoji="0" lang="en-GB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max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  in CAs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0.05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(-0.07;0.17)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0.39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0.11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(-0.05;0.27)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0.06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(-0.02;0.14)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Model 2</a:t>
                      </a:r>
                      <a:r>
                        <a:rPr kumimoji="0" lang="en-GB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†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Log mean TBR</a:t>
                      </a:r>
                      <a:r>
                        <a:rPr kumimoji="0" lang="en-GB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max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 in AA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0.12 </a:t>
                      </a: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(0.01;0.24)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0.041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0.13 </a:t>
                      </a: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(0.01;0.25)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0.032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0.11 (0.002;0.22)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0.046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Log  mean TBR</a:t>
                      </a:r>
                      <a:r>
                        <a:rPr kumimoji="0" lang="de-DE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max</a:t>
                      </a: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  in DA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0.07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(-0.02;0.17)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0.14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(-0.01;0.27)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0.033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0.05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(-0.03;0.13)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0.18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Log  mean TBR</a:t>
                      </a:r>
                      <a:r>
                        <a:rPr kumimoji="0" lang="en-GB" sz="14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max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  in CAs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0.04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(-0.10;0.17)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0.58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0.07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(-0.11;0.25)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0.42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0.04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(-0.05;0.13)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0.40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73" name="Rectangle 163"/>
          <p:cNvSpPr>
            <a:spLocks noChangeArrowheads="1"/>
          </p:cNvSpPr>
          <p:nvPr/>
        </p:nvSpPr>
        <p:spPr bwMode="auto">
          <a:xfrm>
            <a:off x="41275" y="1295400"/>
            <a:ext cx="7604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altLang="ja-JP" sz="1600" b="1"/>
              <a:t>Association between HIV status and </a:t>
            </a:r>
            <a:r>
              <a:rPr lang="en-US" altLang="ja-JP" sz="1600" b="1"/>
              <a:t>18</a:t>
            </a:r>
            <a:r>
              <a:rPr lang="en-GB" altLang="ja-JP" sz="1600" b="1"/>
              <a:t>F-FDG measurements. Multivariable linear regression</a:t>
            </a:r>
            <a:r>
              <a:rPr lang="it-IT" altLang="ja-JP" sz="1600" b="1"/>
              <a:t> </a:t>
            </a:r>
          </a:p>
        </p:txBody>
      </p:sp>
      <p:sp>
        <p:nvSpPr>
          <p:cNvPr id="43074" name="Rectangle 164"/>
          <p:cNvSpPr>
            <a:spLocks noChangeArrowheads="1"/>
          </p:cNvSpPr>
          <p:nvPr/>
        </p:nvSpPr>
        <p:spPr bwMode="auto">
          <a:xfrm>
            <a:off x="0" y="6156325"/>
            <a:ext cx="51752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sz="1200"/>
              <a:t>* Adjusted for body mass index, creatinine, ACC/ASCVD prediction tool, statin use</a:t>
            </a:r>
            <a:endParaRPr lang="it-IT" sz="1200"/>
          </a:p>
          <a:p>
            <a:r>
              <a:rPr lang="en-GB" sz="1200"/>
              <a:t>†  Adjusted for gender, body mass index, LDL and creatinine</a:t>
            </a:r>
            <a:endParaRPr lang="it-IT" sz="1200"/>
          </a:p>
          <a:p>
            <a:pPr eaLnBrk="0" hangingPunct="0"/>
            <a:endParaRPr lang="it-IT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3"/>
          <p:cNvSpPr>
            <a:spLocks noGrp="1"/>
          </p:cNvSpPr>
          <p:nvPr>
            <p:ph type="title"/>
          </p:nvPr>
        </p:nvSpPr>
        <p:spPr>
          <a:xfrm>
            <a:off x="76200" y="533400"/>
            <a:ext cx="8991600" cy="685800"/>
          </a:xfrm>
        </p:spPr>
        <p:txBody>
          <a:bodyPr/>
          <a:lstStyle/>
          <a:p>
            <a:r>
              <a:rPr lang="en-US" sz="2400" b="1" smtClean="0">
                <a:latin typeface="Calibri Light" pitchFamily="34" charset="0"/>
              </a:rPr>
              <a:t>RESULTS</a:t>
            </a:r>
            <a:br>
              <a:rPr lang="en-US" sz="2400" b="1" smtClean="0">
                <a:latin typeface="Calibri Light" pitchFamily="34" charset="0"/>
              </a:rPr>
            </a:br>
            <a:r>
              <a:rPr lang="en-GB" altLang="ja-JP" sz="1800" b="1" smtClean="0">
                <a:solidFill>
                  <a:srgbClr val="000000"/>
                </a:solidFill>
                <a:latin typeface="Calibri Light" pitchFamily="34" charset="0"/>
                <a:ea typeface="MS Mincho" pitchFamily="49" charset="-128"/>
              </a:rPr>
              <a:t>Association between </a:t>
            </a:r>
            <a:r>
              <a:rPr lang="en-GB" altLang="ja-JP" sz="1800" b="1" smtClean="0">
                <a:latin typeface="Calibri Light" pitchFamily="34" charset="0"/>
                <a:ea typeface="MS Mincho" pitchFamily="49" charset="-128"/>
              </a:rPr>
              <a:t>HIV</a:t>
            </a:r>
            <a:r>
              <a:rPr lang="en-GB" altLang="ja-JP" sz="1800" b="1" smtClean="0">
                <a:solidFill>
                  <a:srgbClr val="000000"/>
                </a:solidFill>
                <a:latin typeface="Calibri Light" pitchFamily="34" charset="0"/>
                <a:ea typeface="MS Mincho" pitchFamily="49" charset="-128"/>
              </a:rPr>
              <a:t> status and biomarkers levels. Multivariable linear regression</a:t>
            </a:r>
            <a:r>
              <a:rPr lang="it-IT" altLang="ja-JP" sz="2400" smtClean="0">
                <a:latin typeface="Calibri Light" pitchFamily="34" charset="0"/>
              </a:rPr>
              <a:t> </a:t>
            </a:r>
            <a:endParaRPr lang="en-US" sz="2400" smtClean="0">
              <a:latin typeface="Calibri Light" pitchFamily="34" charset="0"/>
            </a:endParaRPr>
          </a:p>
        </p:txBody>
      </p:sp>
      <p:sp>
        <p:nvSpPr>
          <p:cNvPr id="44034" name="TextBox 6"/>
          <p:cNvSpPr txBox="1">
            <a:spLocks noChangeArrowheads="1"/>
          </p:cNvSpPr>
          <p:nvPr/>
        </p:nvSpPr>
        <p:spPr bwMode="auto">
          <a:xfrm>
            <a:off x="76200" y="6629400"/>
            <a:ext cx="25003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900"/>
              <a:t>Copyright  American Society of Nuclear Cardiology</a:t>
            </a:r>
          </a:p>
        </p:txBody>
      </p:sp>
      <p:pic>
        <p:nvPicPr>
          <p:cNvPr id="44035" name="Picture 2" descr="American Society of Nuclear Cardiolo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9338" y="6276975"/>
            <a:ext cx="1209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330950"/>
            <a:ext cx="12557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09600" y="42863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>
                <a:solidFill>
                  <a:srgbClr val="FF0000"/>
                </a:solidFill>
                <a:latin typeface="Calibri Light" pitchFamily="34" charset="0"/>
              </a:rPr>
              <a:t>Journal of Nuclear Cardiology   |   Official Journal of the American Society of Nuclear Cardiology</a:t>
            </a:r>
          </a:p>
        </p:txBody>
      </p:sp>
      <p:graphicFrame>
        <p:nvGraphicFramePr>
          <p:cNvPr id="44291" name="Group 259"/>
          <p:cNvGraphicFramePr>
            <a:graphicFrameLocks noGrp="1"/>
          </p:cNvGraphicFramePr>
          <p:nvPr/>
        </p:nvGraphicFramePr>
        <p:xfrm>
          <a:off x="0" y="1162050"/>
          <a:ext cx="9144000" cy="5121275"/>
        </p:xfrm>
        <a:graphic>
          <a:graphicData uri="http://schemas.openxmlformats.org/drawingml/2006/table">
            <a:tbl>
              <a:tblPr/>
              <a:tblGrid>
                <a:gridCol w="3409950"/>
                <a:gridCol w="1865313"/>
                <a:gridCol w="841375"/>
                <a:gridCol w="263525"/>
                <a:gridCol w="1925637"/>
                <a:gridCol w="838200"/>
              </a:tblGrid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Model 1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*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Model 2</a:t>
                      </a:r>
                      <a:r>
                        <a:rPr kumimoji="0" lang="en-GB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Outcome Variable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HIV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 Coef (95%CI)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p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value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HIV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 Coef (95%CI)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p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value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General markers of inflammation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D-dimer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0.38 (-0.36;1.42)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0.46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0.59 (-0.49;1.68)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0.27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Fibrinogen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-1.22 (-5.61;3.17)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0.57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-1.25 (-5.80;3.31)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0.58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CRP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-0.61 (-1.27;0.05)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-0.63 (-1.34;0.08)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Inflammatory cytochines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IL-6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0.06 (-0.36;0.52)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0.72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0.13 (-0.34;0.62)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0.57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IL-10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0.83 (0.34;1.32)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0.001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0.87 (0.38;1.37)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0.001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IL-18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0.10 (-0.24;0.45)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0.54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0.05 (-0.32;0.43)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0.78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TNFα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0.47 (-0.05;0.99)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0.40 (-0.18;0.98)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0.17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INFɣ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0.90 (0.32;1.47)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0.003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0.70 (-0.01;1.41)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Intracellular adhesione molecules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ICAM-1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0.20 (-0.04;0.44)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0.16 (-0.10;0.42)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0.21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VCAM-1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0.75 (0.42;1.08)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&lt;0.001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0.82 (0.48;1.17)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&lt;0.001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Markers of macrophage activation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Mincho" pitchFamily="49" charset="-128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sCD163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0.28 (-0.82;0.88)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0.36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0.28 (-0.35;0.92)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0.38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Calibri" pitchFamily="34" charset="0"/>
                        </a:rPr>
                        <a:t>Log sCD14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0.04 (-0.44;0.53)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0.86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0.02 (-0.43;0.48)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MS Mincho" pitchFamily="49" charset="-128"/>
                          <a:cs typeface="Times New Roman" pitchFamily="18" charset="0"/>
                        </a:rPr>
                        <a:t>0.91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148" name="Rectangle 260"/>
          <p:cNvSpPr>
            <a:spLocks noChangeArrowheads="1"/>
          </p:cNvSpPr>
          <p:nvPr/>
        </p:nvSpPr>
        <p:spPr bwMode="auto">
          <a:xfrm>
            <a:off x="0" y="6229350"/>
            <a:ext cx="51752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sz="1200"/>
              <a:t>* Adjusted for body mass index, creatinine, ACC/ASCVD prediction tool, statin use</a:t>
            </a:r>
            <a:endParaRPr lang="it-IT" sz="1200"/>
          </a:p>
          <a:p>
            <a:r>
              <a:rPr lang="en-GB" sz="1200"/>
              <a:t>†  Adjusted for gender, body mass index, LDL and creatinine</a:t>
            </a:r>
            <a:endParaRPr lang="it-IT" sz="1200"/>
          </a:p>
          <a:p>
            <a:pPr eaLnBrk="0" hangingPunct="0"/>
            <a:endParaRPr lang="it-IT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8"/>
          </a:xfrm>
        </p:spPr>
        <p:txBody>
          <a:bodyPr/>
          <a:lstStyle/>
          <a:p>
            <a:r>
              <a:rPr lang="en-US" sz="3600" b="1" smtClean="0">
                <a:latin typeface="Calibri Light" pitchFamily="34" charset="0"/>
              </a:rPr>
              <a:t>CONCLUSIONS</a:t>
            </a:r>
            <a:endParaRPr lang="en-US" sz="3600" smtClean="0">
              <a:latin typeface="Calibri Light" pitchFamily="34" charset="0"/>
            </a:endParaRPr>
          </a:p>
        </p:txBody>
      </p:sp>
      <p:sp>
        <p:nvSpPr>
          <p:cNvPr id="45058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US" altLang="en-US" sz="2800" smtClean="0">
                <a:latin typeface="Calibri Light" pitchFamily="34" charset="0"/>
              </a:rPr>
              <a:t>1- </a:t>
            </a:r>
            <a:r>
              <a:rPr lang="en-US" altLang="en-US" sz="28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In this prospective, cross-sectional study of patients with a moderate-high cardiovascular risk profile, HIV status was identified as an independent predictor of increased AA wall inflammation</a:t>
            </a:r>
            <a:r>
              <a:rPr lang="it-IT" altLang="en-US" sz="2800" smtClean="0">
                <a:latin typeface="Calibri Light" pitchFamily="34" charset="0"/>
              </a:rPr>
              <a:t> </a:t>
            </a:r>
          </a:p>
          <a:p>
            <a:pPr marL="0" indent="0">
              <a:buFont typeface="Arial" charset="0"/>
              <a:buNone/>
            </a:pPr>
            <a:endParaRPr lang="en-US" altLang="en-US" sz="2800" smtClean="0">
              <a:latin typeface="Calibri Light" pitchFamily="34" charset="0"/>
            </a:endParaRPr>
          </a:p>
          <a:p>
            <a:pPr marL="0" indent="0">
              <a:buFont typeface="Arial" charset="0"/>
              <a:buNone/>
            </a:pPr>
            <a:r>
              <a:rPr lang="en-US" altLang="en-US" sz="2800" smtClean="0">
                <a:latin typeface="Calibri Light" pitchFamily="34" charset="0"/>
              </a:rPr>
              <a:t>2- </a:t>
            </a:r>
            <a:r>
              <a:rPr lang="en-US" altLang="en-US" sz="2800" smtClean="0">
                <a:solidFill>
                  <a:srgbClr val="000000"/>
                </a:solidFill>
                <a:latin typeface="Calibri Light" pitchFamily="34" charset="0"/>
                <a:cs typeface="Times New Roman" pitchFamily="18" charset="0"/>
              </a:rPr>
              <a:t>PLWH also had an independent risk of increased level of IFN-γ, IL-10 and VCAM-1</a:t>
            </a:r>
            <a:r>
              <a:rPr lang="it-IT" altLang="en-US" sz="2800" smtClean="0">
                <a:latin typeface="Calibri Light" pitchFamily="34" charset="0"/>
              </a:rPr>
              <a:t> </a:t>
            </a:r>
            <a:endParaRPr lang="en-US" altLang="en-US" sz="2800" smtClean="0">
              <a:latin typeface="Calibri Light" pitchFamily="34" charset="0"/>
            </a:endParaRPr>
          </a:p>
          <a:p>
            <a:pPr marL="0" indent="0">
              <a:buFont typeface="Arial" charset="0"/>
              <a:buNone/>
            </a:pPr>
            <a:endParaRPr lang="en-US" altLang="en-US" sz="2800" smtClean="0">
              <a:latin typeface="Calibri Light" pitchFamily="34" charset="0"/>
            </a:endParaRPr>
          </a:p>
          <a:p>
            <a:pPr marL="0" indent="0">
              <a:buFont typeface="Times New Roman" pitchFamily="18" charset="0"/>
              <a:buAutoNum type="alphaUcPeriod"/>
            </a:pPr>
            <a:endParaRPr lang="en-US" altLang="en-US" sz="2800" smtClean="0">
              <a:latin typeface="Calibri Light" pitchFamily="34" charset="0"/>
            </a:endParaRPr>
          </a:p>
        </p:txBody>
      </p:sp>
      <p:sp>
        <p:nvSpPr>
          <p:cNvPr id="45059" name="TextBox 6"/>
          <p:cNvSpPr txBox="1">
            <a:spLocks noChangeArrowheads="1"/>
          </p:cNvSpPr>
          <p:nvPr/>
        </p:nvSpPr>
        <p:spPr bwMode="auto">
          <a:xfrm>
            <a:off x="381000" y="6400800"/>
            <a:ext cx="25003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900"/>
              <a:t>Copyright  American Society of Nuclear Cardiology</a:t>
            </a:r>
          </a:p>
        </p:txBody>
      </p:sp>
      <p:pic>
        <p:nvPicPr>
          <p:cNvPr id="45060" name="Picture 2" descr="American Society of Nuclear Cardiolo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9338" y="6210300"/>
            <a:ext cx="1209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264275"/>
            <a:ext cx="12557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>
                <a:solidFill>
                  <a:srgbClr val="FF0000"/>
                </a:solidFill>
                <a:latin typeface="Calibri Light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</TotalTime>
  <Words>821</Words>
  <Application>Microsoft Office PowerPoint</Application>
  <PresentationFormat>Presentazione su schermo (4:3)</PresentationFormat>
  <Paragraphs>198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Modello struttura</vt:lpstr>
      </vt:variant>
      <vt:variant>
        <vt:i4>3</vt:i4>
      </vt:variant>
      <vt:variant>
        <vt:lpstr>Titoli diapositive</vt:lpstr>
      </vt:variant>
      <vt:variant>
        <vt:i4>6</vt:i4>
      </vt:variant>
    </vt:vector>
  </HeadingPairs>
  <TitlesOfParts>
    <vt:vector size="17" baseType="lpstr">
      <vt:lpstr>Calibri Light</vt:lpstr>
      <vt:lpstr>ＭＳ Ｐゴシック</vt:lpstr>
      <vt:lpstr>Arial</vt:lpstr>
      <vt:lpstr>Times New Roman</vt:lpstr>
      <vt:lpstr>Calibri</vt:lpstr>
      <vt:lpstr>SsykbnAdvPTimes</vt:lpstr>
      <vt:lpstr>(Tipo di carattere testo asiati</vt:lpstr>
      <vt:lpstr>MS Mincho</vt:lpstr>
      <vt:lpstr>2_Office Theme</vt:lpstr>
      <vt:lpstr>Custom Design</vt:lpstr>
      <vt:lpstr>1_Custom Design</vt:lpstr>
      <vt:lpstr>Pattern of arterial inflammation and inflammatory markers in people living with HIV compared with uninfected people </vt:lpstr>
      <vt:lpstr>BACKGROUND</vt:lpstr>
      <vt:lpstr>METHODS</vt:lpstr>
      <vt:lpstr>RESULTS</vt:lpstr>
      <vt:lpstr>RESULTS Association between HIV status and biomarkers levels. Multivariable linear regression 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nevio.taglieri2</cp:lastModifiedBy>
  <cp:revision>107</cp:revision>
  <dcterms:created xsi:type="dcterms:W3CDTF">2011-04-18T21:44:13Z</dcterms:created>
  <dcterms:modified xsi:type="dcterms:W3CDTF">2020-11-30T15:58:29Z</dcterms:modified>
</cp:coreProperties>
</file>