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6" r:id="rId1"/>
    <p:sldMasterId id="2147484459" r:id="rId2"/>
    <p:sldMasterId id="2147484471" r:id="rId3"/>
  </p:sldMasterIdLst>
  <p:handoutMasterIdLst>
    <p:handoutMasterId r:id="rId10"/>
  </p:handoutMasterIdLst>
  <p:sldIdLst>
    <p:sldId id="258" r:id="rId4"/>
    <p:sldId id="264" r:id="rId5"/>
    <p:sldId id="266" r:id="rId6"/>
    <p:sldId id="267" r:id="rId7"/>
    <p:sldId id="268" r:id="rId8"/>
    <p:sldId id="265" r:id="rId9"/>
  </p:sldIdLst>
  <p:sldSz cx="9144000" cy="6858000" type="screen4x3"/>
  <p:notesSz cx="6858000" cy="9144000"/>
  <p:custDataLst>
    <p:tags r:id="rId11"/>
  </p:custDataLst>
  <p:defaultTex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5ECF3"/>
    <a:srgbClr val="C2D1E2"/>
    <a:srgbClr val="E9F2F5"/>
    <a:srgbClr val="F3CC75"/>
    <a:srgbClr val="EBAD21"/>
    <a:srgbClr val="FAEBC7"/>
    <a:srgbClr val="D2C79C"/>
    <a:srgbClr val="E7D8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horzBarState="maximized">
    <p:restoredLeft sz="8359" autoAdjust="0"/>
    <p:restoredTop sz="94660"/>
  </p:normalViewPr>
  <p:slideViewPr>
    <p:cSldViewPr>
      <p:cViewPr>
        <p:scale>
          <a:sx n="75" d="100"/>
          <a:sy n="75" d="100"/>
        </p:scale>
        <p:origin x="1925"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204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Header Placeholder 1"/>
          <p:cNvSpPr>
            <a:spLocks noGrp="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ltLang="en-US"/>
          </a:p>
        </p:txBody>
      </p:sp>
      <p:sp>
        <p:nvSpPr>
          <p:cNvPr id="14339" name="Date Placeholder 2"/>
          <p:cNvSpPr>
            <a:spLocks noGrp="1"/>
          </p:cNvSpPr>
          <p:nvPr>
            <p:ph type="dt" sz="quarter" idx="1"/>
          </p:nvPr>
        </p:nvSpPr>
        <p:spPr bwMode="auto">
          <a:xfrm>
            <a:off x="3884613"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ACAA2974-B8B3-4DFD-97D0-0F56117FC3FD}" type="datetimeFigureOut">
              <a:rPr lang="en-US" altLang="en-US"/>
              <a:pPr>
                <a:defRPr/>
              </a:pPr>
              <a:t>3/16/2021</a:t>
            </a:fld>
            <a:endParaRPr lang="en-US" altLang="en-US"/>
          </a:p>
        </p:txBody>
      </p:sp>
      <p:sp>
        <p:nvSpPr>
          <p:cNvPr id="14340" name="Footer Placeholder 3"/>
          <p:cNvSpPr>
            <a:spLocks noGrp="1"/>
          </p:cNvSpPr>
          <p:nvPr>
            <p:ph type="ftr" sz="quarter" idx="2"/>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ltLang="en-US"/>
          </a:p>
        </p:txBody>
      </p:sp>
      <p:sp>
        <p:nvSpPr>
          <p:cNvPr id="14341" name="Slide Number Placeholder 4"/>
          <p:cNvSpPr>
            <a:spLocks noGrp="1"/>
          </p:cNvSpPr>
          <p:nvPr>
            <p:ph type="sldNum" sz="quarter" idx="3"/>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8500BB91-4637-4970-8DCF-898FDD5DBAA5}" type="slidenum">
              <a:rPr lang="en-US" altLang="en-US"/>
              <a:pPr>
                <a:defRPr/>
              </a:pPr>
              <a:t>‹#›</a:t>
            </a:fld>
            <a:endParaRPr lang="en-US" altLang="en-US"/>
          </a:p>
        </p:txBody>
      </p:sp>
    </p:spTree>
    <p:extLst>
      <p:ext uri="{BB962C8B-B14F-4D97-AF65-F5344CB8AC3E}">
        <p14:creationId xmlns:p14="http://schemas.microsoft.com/office/powerpoint/2010/main" val="92284616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a:ln/>
        </p:spPr>
        <p:txBody>
          <a:bodyPr/>
          <a:lstStyle>
            <a:lvl1pPr>
              <a:defRPr/>
            </a:lvl1pPr>
          </a:lstStyle>
          <a:p>
            <a:pPr>
              <a:defRPr/>
            </a:pPr>
            <a:fld id="{9F500926-B983-4603-B78D-043346203126}" type="datetimeFigureOut">
              <a:rPr lang="en-US" altLang="en-US"/>
              <a:pPr>
                <a:defRPr/>
              </a:pPr>
              <a:t>3/16/2021</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A2D6EA2E-8BA2-43ED-AE8B-8619F5D5D21C}" type="slidenum">
              <a:rPr lang="en-US" altLang="en-US"/>
              <a:pPr>
                <a:defRPr/>
              </a:pPr>
              <a:t>‹#›</a:t>
            </a:fld>
            <a:endParaRPr lang="en-US" altLang="en-US"/>
          </a:p>
        </p:txBody>
      </p:sp>
    </p:spTree>
    <p:extLst>
      <p:ext uri="{BB962C8B-B14F-4D97-AF65-F5344CB8AC3E}">
        <p14:creationId xmlns:p14="http://schemas.microsoft.com/office/powerpoint/2010/main" val="239698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4FCE68E6-CF91-4716-9544-97C602D9A5E8}" type="datetimeFigureOut">
              <a:rPr lang="en-US" altLang="en-US"/>
              <a:pPr>
                <a:defRPr/>
              </a:pPr>
              <a:t>3/16/2021</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AADB62ED-51D9-4D1A-A777-8C21355B57EA}" type="slidenum">
              <a:rPr lang="en-US" altLang="en-US"/>
              <a:pPr>
                <a:defRPr/>
              </a:pPr>
              <a:t>‹#›</a:t>
            </a:fld>
            <a:endParaRPr lang="en-US" altLang="en-US"/>
          </a:p>
        </p:txBody>
      </p:sp>
    </p:spTree>
    <p:extLst>
      <p:ext uri="{BB962C8B-B14F-4D97-AF65-F5344CB8AC3E}">
        <p14:creationId xmlns:p14="http://schemas.microsoft.com/office/powerpoint/2010/main" val="1342108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5A552551-145A-4EAB-9093-0C8F2A0FFC2E}" type="datetimeFigureOut">
              <a:rPr lang="en-US" altLang="en-US"/>
              <a:pPr>
                <a:defRPr/>
              </a:pPr>
              <a:t>3/16/2021</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6A6DF15A-5F74-40CE-91D0-092263D1272D}" type="slidenum">
              <a:rPr lang="en-US" altLang="en-US"/>
              <a:pPr>
                <a:defRPr/>
              </a:pPr>
              <a:t>‹#›</a:t>
            </a:fld>
            <a:endParaRPr lang="en-US" altLang="en-US"/>
          </a:p>
        </p:txBody>
      </p:sp>
    </p:spTree>
    <p:extLst>
      <p:ext uri="{BB962C8B-B14F-4D97-AF65-F5344CB8AC3E}">
        <p14:creationId xmlns:p14="http://schemas.microsoft.com/office/powerpoint/2010/main" val="3835920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5998CFD5-3A61-4416-B6D6-C0900AD7C10C}" type="datetimeFigureOut">
              <a:rPr lang="en-US" altLang="en-US"/>
              <a:pPr>
                <a:defRPr/>
              </a:pPr>
              <a:t>3/16/2021</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B22BBBCC-EA15-4047-91DB-7B4CA17C7859}" type="slidenum">
              <a:rPr lang="en-US" altLang="en-US"/>
              <a:pPr>
                <a:defRPr/>
              </a:pPr>
              <a:t>‹#›</a:t>
            </a:fld>
            <a:endParaRPr lang="en-US" altLang="en-US"/>
          </a:p>
        </p:txBody>
      </p:sp>
    </p:spTree>
    <p:extLst>
      <p:ext uri="{BB962C8B-B14F-4D97-AF65-F5344CB8AC3E}">
        <p14:creationId xmlns:p14="http://schemas.microsoft.com/office/powerpoint/2010/main" val="2602171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505F8DD-2019-451B-A9A9-DF878D617477}" type="datetimeFigureOut">
              <a:rPr lang="en-US"/>
              <a:pPr>
                <a:defRPr/>
              </a:pPr>
              <a:t>3/16/2021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9797D5-3D20-437B-9BE8-65252944959A}" type="slidenum">
              <a:rPr lang="en-US"/>
              <a:pPr>
                <a:defRPr/>
              </a:pPr>
              <a:t>‹#›</a:t>
            </a:fld>
            <a:endParaRPr lang="en-US"/>
          </a:p>
        </p:txBody>
      </p:sp>
    </p:spTree>
    <p:extLst>
      <p:ext uri="{BB962C8B-B14F-4D97-AF65-F5344CB8AC3E}">
        <p14:creationId xmlns:p14="http://schemas.microsoft.com/office/powerpoint/2010/main" val="620807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0CCC040-FF0E-4440-AE51-6155E9A912FD}" type="datetimeFigureOut">
              <a:rPr lang="en-US"/>
              <a:pPr>
                <a:defRPr/>
              </a:pPr>
              <a:t>3/16/2021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33F305-4E83-42DA-A096-AED281043BAC}" type="slidenum">
              <a:rPr lang="en-US"/>
              <a:pPr>
                <a:defRPr/>
              </a:pPr>
              <a:t>‹#›</a:t>
            </a:fld>
            <a:endParaRPr lang="en-US"/>
          </a:p>
        </p:txBody>
      </p:sp>
    </p:spTree>
    <p:extLst>
      <p:ext uri="{BB962C8B-B14F-4D97-AF65-F5344CB8AC3E}">
        <p14:creationId xmlns:p14="http://schemas.microsoft.com/office/powerpoint/2010/main" val="3465753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33741CE-4194-4D10-B421-247943E43988}" type="datetimeFigureOut">
              <a:rPr lang="en-US"/>
              <a:pPr>
                <a:defRPr/>
              </a:pPr>
              <a:t>3/16/2021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E6B645-1023-4B67-A0F6-FEBC428291D7}" type="slidenum">
              <a:rPr lang="en-US"/>
              <a:pPr>
                <a:defRPr/>
              </a:pPr>
              <a:t>‹#›</a:t>
            </a:fld>
            <a:endParaRPr lang="en-US"/>
          </a:p>
        </p:txBody>
      </p:sp>
    </p:spTree>
    <p:extLst>
      <p:ext uri="{BB962C8B-B14F-4D97-AF65-F5344CB8AC3E}">
        <p14:creationId xmlns:p14="http://schemas.microsoft.com/office/powerpoint/2010/main" val="428704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0F81595-DFF9-49D0-BE82-E778861C72F4}" type="datetimeFigureOut">
              <a:rPr lang="en-US"/>
              <a:pPr>
                <a:defRPr/>
              </a:pPr>
              <a:t>3/16/2021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E7E94DC-F7D3-4F79-8237-EF611DD1542A}" type="slidenum">
              <a:rPr lang="en-US"/>
              <a:pPr>
                <a:defRPr/>
              </a:pPr>
              <a:t>‹#›</a:t>
            </a:fld>
            <a:endParaRPr lang="en-US"/>
          </a:p>
        </p:txBody>
      </p:sp>
    </p:spTree>
    <p:extLst>
      <p:ext uri="{BB962C8B-B14F-4D97-AF65-F5344CB8AC3E}">
        <p14:creationId xmlns:p14="http://schemas.microsoft.com/office/powerpoint/2010/main" val="409778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22BECF0-83DF-457F-AABF-46671E761E3D}" type="datetimeFigureOut">
              <a:rPr lang="en-US"/>
              <a:pPr>
                <a:defRPr/>
              </a:pPr>
              <a:t>3/16/2021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524A501-0125-4E13-BA76-B03B55015827}" type="slidenum">
              <a:rPr lang="en-US"/>
              <a:pPr>
                <a:defRPr/>
              </a:pPr>
              <a:t>‹#›</a:t>
            </a:fld>
            <a:endParaRPr lang="en-US"/>
          </a:p>
        </p:txBody>
      </p:sp>
    </p:spTree>
    <p:extLst>
      <p:ext uri="{BB962C8B-B14F-4D97-AF65-F5344CB8AC3E}">
        <p14:creationId xmlns:p14="http://schemas.microsoft.com/office/powerpoint/2010/main" val="3953882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E59399C-CBDB-46E0-AE49-FA900086ED6C}" type="datetimeFigureOut">
              <a:rPr lang="en-US"/>
              <a:pPr>
                <a:defRPr/>
              </a:pPr>
              <a:t>3/16/2021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A8B8C88-058B-4932-8EEA-54A2A060A1A8}" type="slidenum">
              <a:rPr lang="en-US"/>
              <a:pPr>
                <a:defRPr/>
              </a:pPr>
              <a:t>‹#›</a:t>
            </a:fld>
            <a:endParaRPr lang="en-US"/>
          </a:p>
        </p:txBody>
      </p:sp>
    </p:spTree>
    <p:extLst>
      <p:ext uri="{BB962C8B-B14F-4D97-AF65-F5344CB8AC3E}">
        <p14:creationId xmlns:p14="http://schemas.microsoft.com/office/powerpoint/2010/main" val="3444229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56FDB-4FE7-414A-AE74-ED25010F4F8D}" type="datetimeFigureOut">
              <a:rPr lang="en-US"/>
              <a:pPr>
                <a:defRPr/>
              </a:pPr>
              <a:t>3/16/2021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0C895BD-7C3B-4245-92DC-1732D7CF1C3F}" type="slidenum">
              <a:rPr lang="en-US"/>
              <a:pPr>
                <a:defRPr/>
              </a:pPr>
              <a:t>‹#›</a:t>
            </a:fld>
            <a:endParaRPr lang="en-US"/>
          </a:p>
        </p:txBody>
      </p:sp>
    </p:spTree>
    <p:extLst>
      <p:ext uri="{BB962C8B-B14F-4D97-AF65-F5344CB8AC3E}">
        <p14:creationId xmlns:p14="http://schemas.microsoft.com/office/powerpoint/2010/main" val="2490929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A6056B06-A335-40C1-89B8-1D6EBA52563A}" type="datetimeFigureOut">
              <a:rPr lang="en-US" altLang="en-US"/>
              <a:pPr>
                <a:defRPr/>
              </a:pPr>
              <a:t>3/16/2021</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5173251B-D0D3-4AD3-8B38-970CDD9B5937}" type="slidenum">
              <a:rPr lang="en-US" altLang="en-US"/>
              <a:pPr>
                <a:defRPr/>
              </a:pPr>
              <a:t>‹#›</a:t>
            </a:fld>
            <a:endParaRPr lang="en-US" altLang="en-US"/>
          </a:p>
        </p:txBody>
      </p:sp>
    </p:spTree>
    <p:extLst>
      <p:ext uri="{BB962C8B-B14F-4D97-AF65-F5344CB8AC3E}">
        <p14:creationId xmlns:p14="http://schemas.microsoft.com/office/powerpoint/2010/main" val="3803332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C63E535-FABF-4032-AD5F-006C6C19A84A}" type="datetimeFigureOut">
              <a:rPr lang="en-US"/>
              <a:pPr>
                <a:defRPr/>
              </a:pPr>
              <a:t>3/16/2021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BBE36A-9185-4BB8-8755-F96EA33217E2}" type="slidenum">
              <a:rPr lang="en-US"/>
              <a:pPr>
                <a:defRPr/>
              </a:pPr>
              <a:t>‹#›</a:t>
            </a:fld>
            <a:endParaRPr lang="en-US"/>
          </a:p>
        </p:txBody>
      </p:sp>
    </p:spTree>
    <p:extLst>
      <p:ext uri="{BB962C8B-B14F-4D97-AF65-F5344CB8AC3E}">
        <p14:creationId xmlns:p14="http://schemas.microsoft.com/office/powerpoint/2010/main" val="30303538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8983E8C-9F4B-4A04-90F1-EBA2C495C2DB}" type="datetimeFigureOut">
              <a:rPr lang="en-US"/>
              <a:pPr>
                <a:defRPr/>
              </a:pPr>
              <a:t>3/16/2021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91B8B64-8481-4FFA-96B1-2923160A3B91}" type="slidenum">
              <a:rPr lang="en-US"/>
              <a:pPr>
                <a:defRPr/>
              </a:pPr>
              <a:t>‹#›</a:t>
            </a:fld>
            <a:endParaRPr lang="en-US"/>
          </a:p>
        </p:txBody>
      </p:sp>
    </p:spTree>
    <p:extLst>
      <p:ext uri="{BB962C8B-B14F-4D97-AF65-F5344CB8AC3E}">
        <p14:creationId xmlns:p14="http://schemas.microsoft.com/office/powerpoint/2010/main" val="160757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60BE671-F9A2-4D26-8967-F8DAF19AA4B2}" type="datetimeFigureOut">
              <a:rPr lang="en-US"/>
              <a:pPr>
                <a:defRPr/>
              </a:pPr>
              <a:t>3/16/2021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A18F06-EF06-4875-90AA-EC7D1D01964B}" type="slidenum">
              <a:rPr lang="en-US"/>
              <a:pPr>
                <a:defRPr/>
              </a:pPr>
              <a:t>‹#›</a:t>
            </a:fld>
            <a:endParaRPr lang="en-US"/>
          </a:p>
        </p:txBody>
      </p:sp>
    </p:spTree>
    <p:extLst>
      <p:ext uri="{BB962C8B-B14F-4D97-AF65-F5344CB8AC3E}">
        <p14:creationId xmlns:p14="http://schemas.microsoft.com/office/powerpoint/2010/main" val="3335108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7BC06DD-3895-4FBC-8FE2-D2AFB70FBB85}" type="datetimeFigureOut">
              <a:rPr lang="en-US"/>
              <a:pPr>
                <a:defRPr/>
              </a:pPr>
              <a:t>3/16/2021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0BB842-578E-4355-8F6E-FEF52B5516B8}" type="slidenum">
              <a:rPr lang="en-US"/>
              <a:pPr>
                <a:defRPr/>
              </a:pPr>
              <a:t>‹#›</a:t>
            </a:fld>
            <a:endParaRPr lang="en-US"/>
          </a:p>
        </p:txBody>
      </p:sp>
    </p:spTree>
    <p:extLst>
      <p:ext uri="{BB962C8B-B14F-4D97-AF65-F5344CB8AC3E}">
        <p14:creationId xmlns:p14="http://schemas.microsoft.com/office/powerpoint/2010/main" val="1829117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CAA3F83-F954-42E1-9ECC-C013EB0835E7}" type="datetimeFigureOut">
              <a:rPr lang="en-US"/>
              <a:pPr>
                <a:defRPr/>
              </a:pPr>
              <a:t>3/16/2021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93AB6BD-C193-4510-B3BD-21C229BEFCA4}" type="slidenum">
              <a:rPr lang="en-US"/>
              <a:pPr>
                <a:defRPr/>
              </a:pPr>
              <a:t>‹#›</a:t>
            </a:fld>
            <a:endParaRPr lang="en-US"/>
          </a:p>
        </p:txBody>
      </p:sp>
    </p:spTree>
    <p:extLst>
      <p:ext uri="{BB962C8B-B14F-4D97-AF65-F5344CB8AC3E}">
        <p14:creationId xmlns:p14="http://schemas.microsoft.com/office/powerpoint/2010/main" val="2955340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AB53AD7-51DF-4404-9804-16CE756646B9}" type="datetimeFigureOut">
              <a:rPr lang="en-US"/>
              <a:pPr>
                <a:defRPr/>
              </a:pPr>
              <a:t>3/16/2021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A6CD45-B1CC-47E3-A233-24509A484544}" type="slidenum">
              <a:rPr lang="en-US"/>
              <a:pPr>
                <a:defRPr/>
              </a:pPr>
              <a:t>‹#›</a:t>
            </a:fld>
            <a:endParaRPr lang="en-US"/>
          </a:p>
        </p:txBody>
      </p:sp>
    </p:spTree>
    <p:extLst>
      <p:ext uri="{BB962C8B-B14F-4D97-AF65-F5344CB8AC3E}">
        <p14:creationId xmlns:p14="http://schemas.microsoft.com/office/powerpoint/2010/main" val="27338414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190360B-DFFA-452F-B430-00E623291F0B}" type="datetimeFigureOut">
              <a:rPr lang="en-US"/>
              <a:pPr>
                <a:defRPr/>
              </a:pPr>
              <a:t>3/16/2021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3EB736-9FA2-4492-8611-7C411B22C542}" type="slidenum">
              <a:rPr lang="en-US"/>
              <a:pPr>
                <a:defRPr/>
              </a:pPr>
              <a:t>‹#›</a:t>
            </a:fld>
            <a:endParaRPr lang="en-US"/>
          </a:p>
        </p:txBody>
      </p:sp>
    </p:spTree>
    <p:extLst>
      <p:ext uri="{BB962C8B-B14F-4D97-AF65-F5344CB8AC3E}">
        <p14:creationId xmlns:p14="http://schemas.microsoft.com/office/powerpoint/2010/main" val="3117857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B9679F7-635E-40C6-8580-83FA6D960780}" type="datetimeFigureOut">
              <a:rPr lang="en-US"/>
              <a:pPr>
                <a:defRPr/>
              </a:pPr>
              <a:t>3/16/2021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1C2283-85F7-4631-B8A4-8A7C32026387}" type="slidenum">
              <a:rPr lang="en-US"/>
              <a:pPr>
                <a:defRPr/>
              </a:pPr>
              <a:t>‹#›</a:t>
            </a:fld>
            <a:endParaRPr lang="en-US"/>
          </a:p>
        </p:txBody>
      </p:sp>
    </p:spTree>
    <p:extLst>
      <p:ext uri="{BB962C8B-B14F-4D97-AF65-F5344CB8AC3E}">
        <p14:creationId xmlns:p14="http://schemas.microsoft.com/office/powerpoint/2010/main" val="1467306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C1A4A17-1C88-4D22-B1DE-B4260A7C1E21}" type="datetimeFigureOut">
              <a:rPr lang="en-US"/>
              <a:pPr>
                <a:defRPr/>
              </a:pPr>
              <a:t>3/16/2021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02930B4-5CA3-48E1-B000-EBC3633F8169}" type="slidenum">
              <a:rPr lang="en-US"/>
              <a:pPr>
                <a:defRPr/>
              </a:pPr>
              <a:t>‹#›</a:t>
            </a:fld>
            <a:endParaRPr lang="en-US"/>
          </a:p>
        </p:txBody>
      </p:sp>
    </p:spTree>
    <p:extLst>
      <p:ext uri="{BB962C8B-B14F-4D97-AF65-F5344CB8AC3E}">
        <p14:creationId xmlns:p14="http://schemas.microsoft.com/office/powerpoint/2010/main" val="42452732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F49D23B-DE3E-462B-8A31-391EE3E36F8F}" type="datetimeFigureOut">
              <a:rPr lang="en-US"/>
              <a:pPr>
                <a:defRPr/>
              </a:pPr>
              <a:t>3/16/2021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3795B83-0445-436F-A0D0-F37862840A56}" type="slidenum">
              <a:rPr lang="en-US"/>
              <a:pPr>
                <a:defRPr/>
              </a:pPr>
              <a:t>‹#›</a:t>
            </a:fld>
            <a:endParaRPr lang="en-US"/>
          </a:p>
        </p:txBody>
      </p:sp>
    </p:spTree>
    <p:extLst>
      <p:ext uri="{BB962C8B-B14F-4D97-AF65-F5344CB8AC3E}">
        <p14:creationId xmlns:p14="http://schemas.microsoft.com/office/powerpoint/2010/main" val="3307026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ln/>
        </p:spPr>
        <p:txBody>
          <a:bodyPr/>
          <a:lstStyle>
            <a:lvl1pPr>
              <a:defRPr/>
            </a:lvl1pPr>
          </a:lstStyle>
          <a:p>
            <a:pPr>
              <a:defRPr/>
            </a:pPr>
            <a:fld id="{F08713F8-108A-41FF-898D-2D82DD910C21}" type="datetimeFigureOut">
              <a:rPr lang="en-US" altLang="en-US"/>
              <a:pPr>
                <a:defRPr/>
              </a:pPr>
              <a:t>3/16/2021</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DFD706ED-E199-4B13-AC5E-044C30DB6B94}" type="slidenum">
              <a:rPr lang="en-US" altLang="en-US"/>
              <a:pPr>
                <a:defRPr/>
              </a:pPr>
              <a:t>‹#›</a:t>
            </a:fld>
            <a:endParaRPr lang="en-US" altLang="en-US"/>
          </a:p>
        </p:txBody>
      </p:sp>
    </p:spTree>
    <p:extLst>
      <p:ext uri="{BB962C8B-B14F-4D97-AF65-F5344CB8AC3E}">
        <p14:creationId xmlns:p14="http://schemas.microsoft.com/office/powerpoint/2010/main" val="4777524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7A92729-E1BC-4600-B40B-D02E5394AF88}" type="datetimeFigureOut">
              <a:rPr lang="en-US"/>
              <a:pPr>
                <a:defRPr/>
              </a:pPr>
              <a:t>3/16/2021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A8E4BC7-BF84-48B7-8DA4-3F69E5E2F5E7}" type="slidenum">
              <a:rPr lang="en-US"/>
              <a:pPr>
                <a:defRPr/>
              </a:pPr>
              <a:t>‹#›</a:t>
            </a:fld>
            <a:endParaRPr lang="en-US"/>
          </a:p>
        </p:txBody>
      </p:sp>
    </p:spTree>
    <p:extLst>
      <p:ext uri="{BB962C8B-B14F-4D97-AF65-F5344CB8AC3E}">
        <p14:creationId xmlns:p14="http://schemas.microsoft.com/office/powerpoint/2010/main" val="41546727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D0157FA-589A-47FD-B048-E889BC47FE34}" type="datetimeFigureOut">
              <a:rPr lang="en-US"/>
              <a:pPr>
                <a:defRPr/>
              </a:pPr>
              <a:t>3/16/2021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A26BDC9-FF88-478C-A626-FE42A55033B4}" type="slidenum">
              <a:rPr lang="en-US"/>
              <a:pPr>
                <a:defRPr/>
              </a:pPr>
              <a:t>‹#›</a:t>
            </a:fld>
            <a:endParaRPr lang="en-US"/>
          </a:p>
        </p:txBody>
      </p:sp>
    </p:spTree>
    <p:extLst>
      <p:ext uri="{BB962C8B-B14F-4D97-AF65-F5344CB8AC3E}">
        <p14:creationId xmlns:p14="http://schemas.microsoft.com/office/powerpoint/2010/main" val="26880100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D1B7BDF-8624-4D54-BBED-CDEA6E71656E}" type="datetimeFigureOut">
              <a:rPr lang="en-US"/>
              <a:pPr>
                <a:defRPr/>
              </a:pPr>
              <a:t>3/16/2021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180B1DF-5490-4D08-835C-DBBAD046AE2C}" type="slidenum">
              <a:rPr lang="en-US"/>
              <a:pPr>
                <a:defRPr/>
              </a:pPr>
              <a:t>‹#›</a:t>
            </a:fld>
            <a:endParaRPr lang="en-US"/>
          </a:p>
        </p:txBody>
      </p:sp>
    </p:spTree>
    <p:extLst>
      <p:ext uri="{BB962C8B-B14F-4D97-AF65-F5344CB8AC3E}">
        <p14:creationId xmlns:p14="http://schemas.microsoft.com/office/powerpoint/2010/main" val="165182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0883B96-FDB0-485C-9D2F-D2AF25CF35A5}" type="datetimeFigureOut">
              <a:rPr lang="en-US"/>
              <a:pPr>
                <a:defRPr/>
              </a:pPr>
              <a:t>3/16/2021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55454D-E06F-462D-B3D6-01EA05348871}" type="slidenum">
              <a:rPr lang="en-US"/>
              <a:pPr>
                <a:defRPr/>
              </a:pPr>
              <a:t>‹#›</a:t>
            </a:fld>
            <a:endParaRPr lang="en-US"/>
          </a:p>
        </p:txBody>
      </p:sp>
    </p:spTree>
    <p:extLst>
      <p:ext uri="{BB962C8B-B14F-4D97-AF65-F5344CB8AC3E}">
        <p14:creationId xmlns:p14="http://schemas.microsoft.com/office/powerpoint/2010/main" val="3881238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9B369F3-4DCB-4BA5-8CAF-F36C85987903}" type="datetimeFigureOut">
              <a:rPr lang="en-US"/>
              <a:pPr>
                <a:defRPr/>
              </a:pPr>
              <a:t>3/16/2021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621323-2D76-423A-8E4A-E4BBF240CD9F}" type="slidenum">
              <a:rPr lang="en-US"/>
              <a:pPr>
                <a:defRPr/>
              </a:pPr>
              <a:t>‹#›</a:t>
            </a:fld>
            <a:endParaRPr lang="en-US"/>
          </a:p>
        </p:txBody>
      </p:sp>
    </p:spTree>
    <p:extLst>
      <p:ext uri="{BB962C8B-B14F-4D97-AF65-F5344CB8AC3E}">
        <p14:creationId xmlns:p14="http://schemas.microsoft.com/office/powerpoint/2010/main" val="2710888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ln/>
        </p:spPr>
        <p:txBody>
          <a:bodyPr/>
          <a:lstStyle>
            <a:lvl1pPr>
              <a:defRPr/>
            </a:lvl1pPr>
          </a:lstStyle>
          <a:p>
            <a:pPr>
              <a:defRPr/>
            </a:pPr>
            <a:fld id="{CAB28F7E-AE42-40C5-A706-3971190238A9}" type="datetimeFigureOut">
              <a:rPr lang="en-US" altLang="en-US"/>
              <a:pPr>
                <a:defRPr/>
              </a:pPr>
              <a:t>3/16/2021</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7A07BF3D-17F2-4CB9-A9E4-96749444217D}" type="slidenum">
              <a:rPr lang="en-US" altLang="en-US"/>
              <a:pPr>
                <a:defRPr/>
              </a:pPr>
              <a:t>‹#›</a:t>
            </a:fld>
            <a:endParaRPr lang="en-US" altLang="en-US"/>
          </a:p>
        </p:txBody>
      </p:sp>
    </p:spTree>
    <p:extLst>
      <p:ext uri="{BB962C8B-B14F-4D97-AF65-F5344CB8AC3E}">
        <p14:creationId xmlns:p14="http://schemas.microsoft.com/office/powerpoint/2010/main" val="1369410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ln/>
        </p:spPr>
        <p:txBody>
          <a:bodyPr/>
          <a:lstStyle>
            <a:lvl1pPr>
              <a:defRPr/>
            </a:lvl1pPr>
          </a:lstStyle>
          <a:p>
            <a:pPr>
              <a:defRPr/>
            </a:pPr>
            <a:fld id="{09DB359E-19EF-4F07-9356-99886EE4144C}" type="datetimeFigureOut">
              <a:rPr lang="en-US" altLang="en-US"/>
              <a:pPr>
                <a:defRPr/>
              </a:pPr>
              <a:t>3/16/2021</a:t>
            </a:fld>
            <a:endParaRPr lang="en-US" altLang="en-US"/>
          </a:p>
        </p:txBody>
      </p:sp>
      <p:sp>
        <p:nvSpPr>
          <p:cNvPr id="8" name="Footer Placeholder 4"/>
          <p:cNvSpPr>
            <a:spLocks noGrp="1"/>
          </p:cNvSpPr>
          <p:nvPr>
            <p:ph type="ftr" sz="quarter" idx="11"/>
          </p:nvPr>
        </p:nvSpPr>
        <p:spPr>
          <a:ln/>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a:ln/>
        </p:spPr>
        <p:txBody>
          <a:bodyPr/>
          <a:lstStyle>
            <a:lvl1pPr>
              <a:defRPr/>
            </a:lvl1pPr>
          </a:lstStyle>
          <a:p>
            <a:pPr>
              <a:defRPr/>
            </a:pPr>
            <a:fld id="{424AA2A8-C8A1-4DA3-9DE0-5A357E3DC29A}" type="slidenum">
              <a:rPr lang="en-US" altLang="en-US"/>
              <a:pPr>
                <a:defRPr/>
              </a:pPr>
              <a:t>‹#›</a:t>
            </a:fld>
            <a:endParaRPr lang="en-US" altLang="en-US"/>
          </a:p>
        </p:txBody>
      </p:sp>
    </p:spTree>
    <p:extLst>
      <p:ext uri="{BB962C8B-B14F-4D97-AF65-F5344CB8AC3E}">
        <p14:creationId xmlns:p14="http://schemas.microsoft.com/office/powerpoint/2010/main" val="3928273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ln/>
        </p:spPr>
        <p:txBody>
          <a:bodyPr/>
          <a:lstStyle>
            <a:lvl1pPr>
              <a:defRPr/>
            </a:lvl1pPr>
          </a:lstStyle>
          <a:p>
            <a:pPr>
              <a:defRPr/>
            </a:pPr>
            <a:fld id="{27B9B600-FFF0-4F56-AB5A-A6B99E22E3E4}" type="datetimeFigureOut">
              <a:rPr lang="en-US" altLang="en-US"/>
              <a:pPr>
                <a:defRPr/>
              </a:pPr>
              <a:t>3/16/2021</a:t>
            </a:fld>
            <a:endParaRPr lang="en-US" altLang="en-US"/>
          </a:p>
        </p:txBody>
      </p:sp>
      <p:sp>
        <p:nvSpPr>
          <p:cNvPr id="4" name="Footer Placeholder 4"/>
          <p:cNvSpPr>
            <a:spLocks noGrp="1"/>
          </p:cNvSpPr>
          <p:nvPr>
            <p:ph type="ftr" sz="quarter" idx="11"/>
          </p:nvPr>
        </p:nvSpPr>
        <p:spPr>
          <a:ln/>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a:ln/>
        </p:spPr>
        <p:txBody>
          <a:bodyPr/>
          <a:lstStyle>
            <a:lvl1pPr>
              <a:defRPr/>
            </a:lvl1pPr>
          </a:lstStyle>
          <a:p>
            <a:pPr>
              <a:defRPr/>
            </a:pPr>
            <a:fld id="{87C07130-DE73-4706-8EF2-9584D4427589}" type="slidenum">
              <a:rPr lang="en-US" altLang="en-US"/>
              <a:pPr>
                <a:defRPr/>
              </a:pPr>
              <a:t>‹#›</a:t>
            </a:fld>
            <a:endParaRPr lang="en-US" altLang="en-US"/>
          </a:p>
        </p:txBody>
      </p:sp>
    </p:spTree>
    <p:extLst>
      <p:ext uri="{BB962C8B-B14F-4D97-AF65-F5344CB8AC3E}">
        <p14:creationId xmlns:p14="http://schemas.microsoft.com/office/powerpoint/2010/main" val="2060502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750B09B1-0483-4E75-A96E-8308B7D5BCC9}" type="datetimeFigureOut">
              <a:rPr lang="en-US" altLang="en-US"/>
              <a:pPr>
                <a:defRPr/>
              </a:pPr>
              <a:t>3/16/2021</a:t>
            </a:fld>
            <a:endParaRPr lang="en-US" altLang="en-US"/>
          </a:p>
        </p:txBody>
      </p:sp>
      <p:sp>
        <p:nvSpPr>
          <p:cNvPr id="3" name="Footer Placeholder 4"/>
          <p:cNvSpPr>
            <a:spLocks noGrp="1"/>
          </p:cNvSpPr>
          <p:nvPr>
            <p:ph type="ftr" sz="quarter" idx="11"/>
          </p:nvPr>
        </p:nvSpPr>
        <p:spPr>
          <a:ln/>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a:ln/>
        </p:spPr>
        <p:txBody>
          <a:bodyPr/>
          <a:lstStyle>
            <a:lvl1pPr>
              <a:defRPr/>
            </a:lvl1pPr>
          </a:lstStyle>
          <a:p>
            <a:pPr>
              <a:defRPr/>
            </a:pPr>
            <a:fld id="{032ED452-7DEA-48DB-81A8-2DE0794F84A0}" type="slidenum">
              <a:rPr lang="en-US" altLang="en-US"/>
              <a:pPr>
                <a:defRPr/>
              </a:pPr>
              <a:t>‹#›</a:t>
            </a:fld>
            <a:endParaRPr lang="en-US" altLang="en-US"/>
          </a:p>
        </p:txBody>
      </p:sp>
    </p:spTree>
    <p:extLst>
      <p:ext uri="{BB962C8B-B14F-4D97-AF65-F5344CB8AC3E}">
        <p14:creationId xmlns:p14="http://schemas.microsoft.com/office/powerpoint/2010/main" val="428366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3"/>
          <p:cNvSpPr>
            <a:spLocks noGrp="1"/>
          </p:cNvSpPr>
          <p:nvPr>
            <p:ph type="dt" sz="half" idx="10"/>
          </p:nvPr>
        </p:nvSpPr>
        <p:spPr>
          <a:ln/>
        </p:spPr>
        <p:txBody>
          <a:bodyPr/>
          <a:lstStyle>
            <a:lvl1pPr>
              <a:defRPr/>
            </a:lvl1pPr>
          </a:lstStyle>
          <a:p>
            <a:pPr>
              <a:defRPr/>
            </a:pPr>
            <a:fld id="{89BB4326-4EDE-45E5-8420-399F8AB93472}" type="datetimeFigureOut">
              <a:rPr lang="en-US" altLang="en-US"/>
              <a:pPr>
                <a:defRPr/>
              </a:pPr>
              <a:t>3/16/2021</a:t>
            </a:fld>
            <a:endParaRPr lang="en-US" altLang="en-US"/>
          </a:p>
        </p:txBody>
      </p:sp>
      <p:sp>
        <p:nvSpPr>
          <p:cNvPr id="4" name="Footer Placeholder 4"/>
          <p:cNvSpPr>
            <a:spLocks noGrp="1"/>
          </p:cNvSpPr>
          <p:nvPr>
            <p:ph type="ftr" sz="quarter" idx="11"/>
          </p:nvPr>
        </p:nvSpPr>
        <p:spPr>
          <a:ln/>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a:ln/>
        </p:spPr>
        <p:txBody>
          <a:bodyPr/>
          <a:lstStyle>
            <a:lvl1pPr>
              <a:defRPr/>
            </a:lvl1pPr>
          </a:lstStyle>
          <a:p>
            <a:pPr>
              <a:defRPr/>
            </a:pPr>
            <a:fld id="{9ADFE2C2-AE53-47A3-B4B7-BEAF0DF88EEE}" type="slidenum">
              <a:rPr lang="en-US" altLang="en-US"/>
              <a:pPr>
                <a:defRPr/>
              </a:pPr>
              <a:t>‹#›</a:t>
            </a:fld>
            <a:endParaRPr lang="en-US" altLang="en-US"/>
          </a:p>
        </p:txBody>
      </p:sp>
    </p:spTree>
    <p:extLst>
      <p:ext uri="{BB962C8B-B14F-4D97-AF65-F5344CB8AC3E}">
        <p14:creationId xmlns:p14="http://schemas.microsoft.com/office/powerpoint/2010/main" val="1366376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D53D0AD7-1166-4719-B671-1DA1975660B8}" type="datetimeFigureOut">
              <a:rPr lang="en-US" altLang="en-US"/>
              <a:pPr>
                <a:defRPr/>
              </a:pPr>
              <a:t>3/16/2021</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FDE65496-A7E0-4B5B-93F7-20CB56ACA56C}" type="slidenum">
              <a:rPr lang="en-US" altLang="en-US"/>
              <a:pPr>
                <a:defRPr/>
              </a:pPr>
              <a:t>‹#›</a:t>
            </a:fld>
            <a:endParaRPr lang="en-US" altLang="en-US"/>
          </a:p>
        </p:txBody>
      </p:sp>
    </p:spTree>
    <p:extLst>
      <p:ext uri="{BB962C8B-B14F-4D97-AF65-F5344CB8AC3E}">
        <p14:creationId xmlns:p14="http://schemas.microsoft.com/office/powerpoint/2010/main" val="2813660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Date Placeholder 3"/>
          <p:cNvSpPr txBox="1">
            <a:spLocks/>
          </p:cNvSpPr>
          <p:nvPr userDrawn="1"/>
        </p:nvSpPr>
        <p:spPr bwMode="auto">
          <a:xfrm>
            <a:off x="1905000" y="64008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sz="1200">
              <a:solidFill>
                <a:srgbClr val="898989"/>
              </a:solidFill>
            </a:endParaRPr>
          </a:p>
        </p:txBody>
      </p:sp>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7" name="Date Placeholder 3"/>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050FC6B7-CD98-4CFF-824B-6F2461379FC2}" type="datetimeFigureOut">
              <a:rPr lang="en-US" altLang="en-US"/>
              <a:pPr>
                <a:defRPr/>
              </a:pPr>
              <a:t>3/16/2021</a:t>
            </a:fld>
            <a:endParaRPr lang="en-US" altLang="en-US"/>
          </a:p>
        </p:txBody>
      </p:sp>
      <p:sp>
        <p:nvSpPr>
          <p:cNvPr id="3078" name="Footer Placeholder 4"/>
          <p:cNvSpPr>
            <a:spLocks noGrp="1"/>
          </p:cNvSpPr>
          <p:nvPr>
            <p:ph type="ftr" sz="quarter" idx="3"/>
          </p:nvPr>
        </p:nvSpPr>
        <p:spPr bwMode="auto">
          <a:xfrm>
            <a:off x="3124200" y="635635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en-US" altLang="en-US"/>
          </a:p>
        </p:txBody>
      </p:sp>
      <p:sp>
        <p:nvSpPr>
          <p:cNvPr id="3079" name="Slide Number Placeholder 5"/>
          <p:cNvSpPr>
            <a:spLocks noGrp="1"/>
          </p:cNvSpPr>
          <p:nvPr>
            <p:ph type="sldNum" sz="quarter" idx="4"/>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734B7A24-3368-4EAE-A399-A836B169688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72" r:id="rId1"/>
    <p:sldLayoutId id="2147484473" r:id="rId2"/>
    <p:sldLayoutId id="2147484474" r:id="rId3"/>
    <p:sldLayoutId id="2147484475" r:id="rId4"/>
    <p:sldLayoutId id="2147484476" r:id="rId5"/>
    <p:sldLayoutId id="2147484477" r:id="rId6"/>
    <p:sldLayoutId id="2147484478" r:id="rId7"/>
    <p:sldLayoutId id="2147484479" r:id="rId8"/>
    <p:sldLayoutId id="2147484480" r:id="rId9"/>
    <p:sldLayoutId id="2147484481" r:id="rId10"/>
    <p:sldLayoutId id="2147484482" r:id="rId11"/>
    <p:sldLayoutId id="2147484483" r:id="rId12"/>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2pPr>
      <a:lvl3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3pPr>
      <a:lvl4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4pPr>
      <a:lvl5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5pPr>
      <a:lvl6pPr marL="4572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6pPr>
      <a:lvl7pPr marL="9144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7pPr>
      <a:lvl8pPr marL="13716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8pPr>
      <a:lvl9pPr marL="18288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8AC2F23-DA1F-490E-B89F-716E3A9C71BD}" type="datetimeFigureOut">
              <a:rPr lang="en-US"/>
              <a:pPr>
                <a:defRPr/>
              </a:pPr>
              <a:t>3/16/2021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465F597-4073-4F80-81F2-F1BA18806A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84" r:id="rId1"/>
    <p:sldLayoutId id="2147484485" r:id="rId2"/>
    <p:sldLayoutId id="2147484486" r:id="rId3"/>
    <p:sldLayoutId id="2147484487" r:id="rId4"/>
    <p:sldLayoutId id="2147484488" r:id="rId5"/>
    <p:sldLayoutId id="2147484489" r:id="rId6"/>
    <p:sldLayoutId id="2147484490" r:id="rId7"/>
    <p:sldLayoutId id="2147484491" r:id="rId8"/>
    <p:sldLayoutId id="2147484492" r:id="rId9"/>
    <p:sldLayoutId id="2147484493" r:id="rId10"/>
    <p:sldLayoutId id="214748449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4EE7EC3-1DAC-4B8C-BBC4-4417CBD42DDB}" type="datetimeFigureOut">
              <a:rPr lang="en-US"/>
              <a:pPr>
                <a:defRPr/>
              </a:pPr>
              <a:t>3/16/2021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3CEFFC1-DE4F-4407-9990-9DEEC7E8FBA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
        <p:nvSpPr>
          <p:cNvPr id="4102" name="Title 1"/>
          <p:cNvSpPr>
            <a:spLocks noGrp="1"/>
          </p:cNvSpPr>
          <p:nvPr>
            <p:ph type="ctrTitle"/>
          </p:nvPr>
        </p:nvSpPr>
        <p:spPr>
          <a:xfrm>
            <a:off x="609600" y="1219201"/>
            <a:ext cx="7772400" cy="1143000"/>
          </a:xfrm>
          <a:ln>
            <a:solidFill>
              <a:schemeClr val="tx1"/>
            </a:solidFill>
            <a:miter lim="800000"/>
            <a:headEnd/>
            <a:tailEnd/>
          </a:ln>
        </p:spPr>
        <p:txBody>
          <a:bodyPr/>
          <a:lstStyle/>
          <a:p>
            <a:r>
              <a:rPr lang="en-US" altLang="en-US" sz="2800" dirty="0"/>
              <a:t>Prospect of positron emission tomography for abdominal aortic aneurysm risk stratification</a:t>
            </a:r>
            <a:endParaRPr lang="en-US" altLang="en-US" sz="6000" dirty="0"/>
          </a:p>
        </p:txBody>
      </p:sp>
      <p:sp>
        <p:nvSpPr>
          <p:cNvPr id="4103" name="Subtitle 3"/>
          <p:cNvSpPr>
            <a:spLocks noGrp="1"/>
          </p:cNvSpPr>
          <p:nvPr>
            <p:ph type="subTitle" idx="1"/>
          </p:nvPr>
        </p:nvSpPr>
        <p:spPr>
          <a:xfrm>
            <a:off x="1219200" y="2514600"/>
            <a:ext cx="6400800" cy="1143000"/>
          </a:xfrm>
          <a:ln>
            <a:solidFill>
              <a:schemeClr val="tx1"/>
            </a:solidFill>
            <a:miter lim="800000"/>
            <a:headEnd/>
            <a:tailEnd/>
          </a:ln>
        </p:spPr>
        <p:txBody>
          <a:bodyPr/>
          <a:lstStyle/>
          <a:p>
            <a:r>
              <a:rPr lang="en-CA" sz="1400" b="1" i="0" u="none" strike="noStrike" baseline="0" dirty="0">
                <a:latin typeface="Times New Roman" panose="02020603050405020304" pitchFamily="18" charset="0"/>
              </a:rPr>
              <a:t>Richa Gandhi PhD, Michael Bell MSc, </a:t>
            </a:r>
          </a:p>
          <a:p>
            <a:r>
              <a:rPr lang="en-CA" sz="1400" b="1" i="0" u="none" strike="noStrike" baseline="0" dirty="0">
                <a:latin typeface="Times New Roman" panose="02020603050405020304" pitchFamily="18" charset="0"/>
              </a:rPr>
              <a:t>Marc Bailey MB ChB PhD, </a:t>
            </a:r>
            <a:r>
              <a:rPr lang="en-CA" sz="1400" b="1" i="0" u="none" strike="noStrike" baseline="0" dirty="0" err="1">
                <a:latin typeface="Times New Roman" panose="02020603050405020304" pitchFamily="18" charset="0"/>
              </a:rPr>
              <a:t>Charalampos</a:t>
            </a:r>
            <a:r>
              <a:rPr lang="en-CA" sz="1400" b="1" i="0" u="none" strike="noStrike" baseline="0" dirty="0">
                <a:latin typeface="Times New Roman" panose="02020603050405020304" pitchFamily="18" charset="0"/>
              </a:rPr>
              <a:t> </a:t>
            </a:r>
            <a:r>
              <a:rPr lang="en-CA" sz="1400" b="1" i="0" u="none" strike="noStrike" baseline="0" dirty="0" err="1">
                <a:latin typeface="Times New Roman" panose="02020603050405020304" pitchFamily="18" charset="0"/>
              </a:rPr>
              <a:t>Tsoumpas</a:t>
            </a:r>
            <a:r>
              <a:rPr lang="en-CA" sz="1400" b="1" i="0" u="none" strike="noStrike" baseline="0" dirty="0">
                <a:latin typeface="Times New Roman" panose="02020603050405020304" pitchFamily="18" charset="0"/>
              </a:rPr>
              <a:t> PhD</a:t>
            </a:r>
          </a:p>
          <a:p>
            <a:r>
              <a:rPr lang="en-US" sz="1400" b="0" i="0" u="none" strike="noStrike" baseline="0" dirty="0">
                <a:latin typeface="Times New Roman" panose="02020603050405020304" pitchFamily="18" charset="0"/>
              </a:rPr>
              <a:t>Leeds Institute of Cardiovascular and Metabolic Medicine, School of Medicine, University of Leeds, Clarendon Way, Leeds, LS2 9NL, United Kingdom</a:t>
            </a:r>
            <a:endParaRPr lang="en-US" altLang="en-US" dirty="0"/>
          </a:p>
        </p:txBody>
      </p:sp>
      <p:sp>
        <p:nvSpPr>
          <p:cNvPr id="3" name="TextBox 2"/>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1026"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F13B39E-EB5C-4665-A1E5-D06454EDBF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4140" y="3924846"/>
            <a:ext cx="1581474" cy="1459695"/>
          </a:xfrm>
          <a:prstGeom prst="rect">
            <a:avLst/>
          </a:prstGeom>
        </p:spPr>
      </p:pic>
      <p:pic>
        <p:nvPicPr>
          <p:cNvPr id="13" name="Picture 12">
            <a:extLst>
              <a:ext uri="{FF2B5EF4-FFF2-40B4-BE49-F238E27FC236}">
                <a16:creationId xmlns:a16="http://schemas.microsoft.com/office/drawing/2014/main" id="{C6586993-CFB6-4382-83B3-810CD57C0F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23327" y="4251398"/>
            <a:ext cx="2337565" cy="82427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t>BACKGROUND</a:t>
            </a:r>
            <a:endParaRPr lang="en-US" sz="3600" dirty="0"/>
          </a:p>
        </p:txBody>
      </p:sp>
      <p:sp>
        <p:nvSpPr>
          <p:cNvPr id="6151" name="Content Placeholder 4"/>
          <p:cNvSpPr>
            <a:spLocks noGrp="1"/>
          </p:cNvSpPr>
          <p:nvPr>
            <p:ph idx="1"/>
          </p:nvPr>
        </p:nvSpPr>
        <p:spPr>
          <a:xfrm>
            <a:off x="457200" y="1619567"/>
            <a:ext cx="8305800" cy="4379913"/>
          </a:xfrm>
          <a:ln>
            <a:solidFill>
              <a:schemeClr val="accent1"/>
            </a:solidFill>
            <a:miter lim="800000"/>
            <a:headEnd/>
            <a:tailEnd/>
          </a:ln>
        </p:spPr>
        <p:txBody>
          <a:bodyPr/>
          <a:lstStyle/>
          <a:p>
            <a:pPr algn="l"/>
            <a:r>
              <a:rPr lang="en-US" sz="1800" b="0" i="0" u="none" strike="noStrike" baseline="0" dirty="0"/>
              <a:t>Abdominal aortic aneurysm (AAA) disease is </a:t>
            </a:r>
            <a:r>
              <a:rPr lang="en-US" sz="1800" b="0" i="0" u="none" strike="noStrike" baseline="0" dirty="0" err="1"/>
              <a:t>characterised</a:t>
            </a:r>
            <a:r>
              <a:rPr lang="en-US" sz="1800" b="0" i="0" u="none" strike="noStrike" baseline="0" dirty="0"/>
              <a:t> by an asymptomatic, permanent, focal dilatation of the abdominal aorta progressing towards rupture, which confers significant mortality.</a:t>
            </a:r>
          </a:p>
          <a:p>
            <a:pPr algn="l"/>
            <a:r>
              <a:rPr lang="en-CA" sz="1800" b="0" i="0" u="none" strike="noStrike" baseline="0" dirty="0"/>
              <a:t>Patient management and </a:t>
            </a:r>
            <a:r>
              <a:rPr lang="en-US" sz="1800" b="0" i="0" u="none" strike="noStrike" baseline="0" dirty="0"/>
              <a:t>surgical decisions rely on aortic diameter measurements via abdominal ultrasound surveillance. </a:t>
            </a:r>
          </a:p>
          <a:p>
            <a:pPr algn="l"/>
            <a:r>
              <a:rPr lang="en-US" sz="1800" b="0" i="0" u="none" strike="noStrike" baseline="0" dirty="0"/>
              <a:t>However, AAA rupture can occur at small diameters or may never occur at large diameters, implying that anatomical size is not necessarily a sufficient indicator. </a:t>
            </a:r>
          </a:p>
          <a:p>
            <a:pPr algn="l"/>
            <a:r>
              <a:rPr lang="en-US" sz="1800" b="0" i="0" u="none" strike="noStrike" baseline="0" dirty="0"/>
              <a:t>Molecular imaging may help identify high-risk patients through AAA evaluation independent of aneurysm size, and there is the question of the potential role of positron emission tomography (PET) and emerging role of novel radiotracers for AAA.</a:t>
            </a:r>
          </a:p>
          <a:p>
            <a:pPr algn="l"/>
            <a:r>
              <a:rPr lang="en-US" sz="1800" b="0" i="0" u="none" strike="noStrike" baseline="0" dirty="0"/>
              <a:t>Therefore, this review </a:t>
            </a:r>
            <a:r>
              <a:rPr lang="en-US" sz="1800" b="0" i="0" u="none" strike="noStrike" baseline="0" dirty="0" err="1"/>
              <a:t>summarises</a:t>
            </a:r>
            <a:r>
              <a:rPr lang="en-US" sz="1800" b="0" i="0" u="none" strike="noStrike" baseline="0" dirty="0"/>
              <a:t> PET studies conducted in the last 10 years and discusses the usefulness of PET radiotracers for AAA risk </a:t>
            </a:r>
            <a:r>
              <a:rPr lang="en-CA" sz="1800" b="0" i="0" u="none" strike="noStrike" baseline="0" dirty="0"/>
              <a:t>stratification.</a:t>
            </a:r>
            <a:endParaRPr lang="en-US" altLang="en-US" sz="1800" dirty="0"/>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t>Summary- 1</a:t>
            </a:r>
            <a:endParaRPr lang="en-US" sz="3600" dirty="0"/>
          </a:p>
        </p:txBody>
      </p:sp>
      <p:sp>
        <p:nvSpPr>
          <p:cNvPr id="6151" name="Content Placeholder 4"/>
          <p:cNvSpPr>
            <a:spLocks noGrp="1"/>
          </p:cNvSpPr>
          <p:nvPr>
            <p:ph idx="1"/>
          </p:nvPr>
        </p:nvSpPr>
        <p:spPr>
          <a:xfrm>
            <a:off x="457200" y="1524000"/>
            <a:ext cx="8305800" cy="4379913"/>
          </a:xfrm>
          <a:ln>
            <a:solidFill>
              <a:schemeClr val="accent1"/>
            </a:solidFill>
            <a:miter lim="800000"/>
            <a:headEnd/>
            <a:tailEnd/>
          </a:ln>
        </p:spPr>
        <p:txBody>
          <a:bodyPr/>
          <a:lstStyle/>
          <a:p>
            <a:pPr algn="l"/>
            <a:r>
              <a:rPr lang="en-US" sz="1800" b="0" i="0" u="none" strike="noStrike" baseline="0" dirty="0"/>
              <a:t>The most frequently reported radiotracer was [</a:t>
            </a:r>
            <a:r>
              <a:rPr lang="en-US" sz="1800" b="0" i="0" u="none" strike="noStrike" baseline="30000" dirty="0"/>
              <a:t>18</a:t>
            </a:r>
            <a:r>
              <a:rPr lang="en-US" sz="1800" b="0" i="0" u="none" strike="noStrike" baseline="0" dirty="0"/>
              <a:t>F]fluorodeoxyglucose </a:t>
            </a:r>
            <a:r>
              <a:rPr lang="en-US" sz="1800" b="0" i="0" u="none" strike="noStrike" dirty="0"/>
              <a:t>([</a:t>
            </a:r>
            <a:r>
              <a:rPr lang="en-US" sz="1800" b="0" i="0" u="none" strike="noStrike" baseline="30000" dirty="0"/>
              <a:t>18</a:t>
            </a:r>
            <a:r>
              <a:rPr lang="en-US" sz="1800" b="0" i="0" u="none" strike="noStrike" dirty="0"/>
              <a:t>F]FDG),</a:t>
            </a:r>
            <a:r>
              <a:rPr lang="en-US" sz="1800" b="0" i="0" u="none" strike="noStrike" baseline="0" dirty="0"/>
              <a:t> indicating inflammatory activity and reflecting the biomechanical properties of AAA. </a:t>
            </a:r>
          </a:p>
          <a:p>
            <a:pPr algn="l"/>
            <a:r>
              <a:rPr lang="en-US" sz="1800" b="0" i="0" u="none" strike="noStrike" baseline="0" dirty="0"/>
              <a:t>Among both preclinical and clinical studies of </a:t>
            </a:r>
            <a:r>
              <a:rPr lang="en-US" sz="1800" b="0" i="0" u="none" strike="noStrike" dirty="0"/>
              <a:t>[</a:t>
            </a:r>
            <a:r>
              <a:rPr lang="en-US" sz="1800" b="0" i="0" u="none" strike="noStrike" baseline="30000" dirty="0"/>
              <a:t>18</a:t>
            </a:r>
            <a:r>
              <a:rPr lang="en-US" sz="1800" b="0" i="0" u="none" strike="noStrike" dirty="0"/>
              <a:t>F]FDG</a:t>
            </a:r>
            <a:r>
              <a:rPr lang="en-US" sz="1800" b="0" i="0" u="none" strike="noStrike" baseline="0" dirty="0"/>
              <a:t> PET, some have shown that </a:t>
            </a:r>
            <a:r>
              <a:rPr lang="en-US" sz="1800" b="0" i="0" u="none" strike="noStrike" dirty="0"/>
              <a:t>[</a:t>
            </a:r>
            <a:r>
              <a:rPr lang="en-US" sz="1800" b="0" i="0" u="none" strike="noStrike" baseline="30000" dirty="0"/>
              <a:t>18</a:t>
            </a:r>
            <a:r>
              <a:rPr lang="en-US" sz="1800" b="0" i="0" u="none" strike="noStrike" dirty="0"/>
              <a:t>F]FDG</a:t>
            </a:r>
            <a:r>
              <a:rPr lang="en-US" sz="1800" b="0" i="0" u="none" strike="noStrike" baseline="0" dirty="0"/>
              <a:t> may be useful to predict AAA expansion and/or progression, whilst other studies have contradicted this. </a:t>
            </a:r>
          </a:p>
          <a:p>
            <a:pPr algn="l"/>
            <a:r>
              <a:rPr lang="en-US" sz="1800" b="0" i="0" u="none" strike="noStrike" baseline="0" dirty="0"/>
              <a:t>Collectively, these findings contribute to a complicated story of glucose metabolism in AAA. Therefore, information from other radiotracers may facilitate a more detailed understanding of the molecular evolution of AAA.</a:t>
            </a:r>
            <a:endParaRPr lang="en-US" altLang="en-US" sz="1800" dirty="0"/>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extLst>
      <p:ext uri="{BB962C8B-B14F-4D97-AF65-F5344CB8AC3E}">
        <p14:creationId xmlns:p14="http://schemas.microsoft.com/office/powerpoint/2010/main" val="378669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t>Summary- 2</a:t>
            </a:r>
            <a:endParaRPr lang="en-US" sz="3600" dirty="0"/>
          </a:p>
        </p:txBody>
      </p:sp>
      <p:sp>
        <p:nvSpPr>
          <p:cNvPr id="6151" name="Content Placeholder 4"/>
          <p:cNvSpPr>
            <a:spLocks noGrp="1"/>
          </p:cNvSpPr>
          <p:nvPr>
            <p:ph idx="1"/>
          </p:nvPr>
        </p:nvSpPr>
        <p:spPr>
          <a:xfrm>
            <a:off x="457200" y="1524000"/>
            <a:ext cx="8305800" cy="4379913"/>
          </a:xfrm>
          <a:ln>
            <a:solidFill>
              <a:schemeClr val="accent1"/>
            </a:solidFill>
            <a:miter lim="800000"/>
            <a:headEnd/>
            <a:tailEnd/>
          </a:ln>
        </p:spPr>
        <p:txBody>
          <a:bodyPr/>
          <a:lstStyle/>
          <a:p>
            <a:r>
              <a:rPr lang="en-US" sz="1800" dirty="0">
                <a:effectLst/>
                <a:ea typeface="Calibri" panose="020F0502020204030204" pitchFamily="34" charset="0"/>
              </a:rPr>
              <a:t>One emerging radiotracer is [</a:t>
            </a:r>
            <a:r>
              <a:rPr lang="en-US" sz="1800" baseline="30000" dirty="0">
                <a:effectLst/>
                <a:ea typeface="Calibri" panose="020F0502020204030204" pitchFamily="34" charset="0"/>
              </a:rPr>
              <a:t>18</a:t>
            </a:r>
            <a:r>
              <a:rPr lang="en-US" sz="1800" dirty="0">
                <a:effectLst/>
                <a:ea typeface="Calibri" panose="020F0502020204030204" pitchFamily="34" charset="0"/>
              </a:rPr>
              <a:t>F]-labelled sodium fluoride, a calcification marker. The Sodium Fluoride Imaging of AAA trial has shown that its uptake in patients with end-stage asymptomatic AAA predicts AAA progression and rupture, providing proof-of-concept data for the feasibility of a non-[</a:t>
            </a:r>
            <a:r>
              <a:rPr lang="en-US" sz="1800" baseline="30000" dirty="0">
                <a:effectLst/>
                <a:ea typeface="Calibri" panose="020F0502020204030204" pitchFamily="34" charset="0"/>
              </a:rPr>
              <a:t>18</a:t>
            </a:r>
            <a:r>
              <a:rPr lang="en-US" sz="1800" dirty="0">
                <a:effectLst/>
                <a:ea typeface="Calibri" panose="020F0502020204030204" pitchFamily="34" charset="0"/>
              </a:rPr>
              <a:t>F]FDG PET radiotracer for AAA stratification.</a:t>
            </a:r>
          </a:p>
          <a:p>
            <a:r>
              <a:rPr lang="en-US" altLang="en-US" sz="1800" dirty="0">
                <a:solidFill>
                  <a:srgbClr val="000000"/>
                </a:solidFill>
              </a:rPr>
              <a:t>Alternative radiotracers that may prove to be useful include markers of other characteristics of AAA development, such as angiogenesis, using integrin- or endoglin-targeted agents. </a:t>
            </a:r>
          </a:p>
          <a:p>
            <a:r>
              <a:rPr lang="en-US" altLang="en-US" sz="1800" dirty="0">
                <a:solidFill>
                  <a:srgbClr val="000000"/>
                </a:solidFill>
              </a:rPr>
              <a:t>Markers of chemokine receptors and cell proliferation, such as [</a:t>
            </a:r>
            <a:r>
              <a:rPr lang="en-US" altLang="en-US" sz="1800" baseline="30000" dirty="0">
                <a:solidFill>
                  <a:srgbClr val="000000"/>
                </a:solidFill>
              </a:rPr>
              <a:t>18</a:t>
            </a:r>
            <a:r>
              <a:rPr lang="en-US" altLang="en-US" sz="1800" dirty="0">
                <a:solidFill>
                  <a:srgbClr val="000000"/>
                </a:solidFill>
              </a:rPr>
              <a:t>F]-labelled fluorothymidine are promising. </a:t>
            </a:r>
          </a:p>
          <a:p>
            <a:r>
              <a:rPr lang="en-US" altLang="en-US" sz="1800" dirty="0">
                <a:solidFill>
                  <a:srgbClr val="000000"/>
                </a:solidFill>
              </a:rPr>
              <a:t>[</a:t>
            </a:r>
            <a:r>
              <a:rPr lang="en-US" altLang="en-US" sz="1800" baseline="30000" dirty="0">
                <a:solidFill>
                  <a:srgbClr val="000000"/>
                </a:solidFill>
              </a:rPr>
              <a:t>18</a:t>
            </a:r>
            <a:r>
              <a:rPr lang="en-US" altLang="en-US" sz="1800" dirty="0">
                <a:solidFill>
                  <a:srgbClr val="000000"/>
                </a:solidFill>
              </a:rPr>
              <a:t>F]-labelled </a:t>
            </a:r>
            <a:r>
              <a:rPr lang="en-US" altLang="en-US" sz="1800" dirty="0" err="1">
                <a:solidFill>
                  <a:srgbClr val="000000"/>
                </a:solidFill>
              </a:rPr>
              <a:t>fluoromethylcholine</a:t>
            </a:r>
            <a:r>
              <a:rPr lang="en-US" altLang="en-US" sz="1800" dirty="0">
                <a:solidFill>
                  <a:srgbClr val="000000"/>
                </a:solidFill>
              </a:rPr>
              <a:t>, which is commonly implemented in prostate cancer staging, may also be beneficial to incidentally detect AAA in patients with prostate cancer.</a:t>
            </a:r>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extLst>
      <p:ext uri="{BB962C8B-B14F-4D97-AF65-F5344CB8AC3E}">
        <p14:creationId xmlns:p14="http://schemas.microsoft.com/office/powerpoint/2010/main" val="218645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t>Summary- 3</a:t>
            </a:r>
            <a:endParaRPr lang="en-US" sz="3600" dirty="0"/>
          </a:p>
        </p:txBody>
      </p:sp>
      <p:sp>
        <p:nvSpPr>
          <p:cNvPr id="6151" name="Content Placeholder 4"/>
          <p:cNvSpPr>
            <a:spLocks noGrp="1"/>
          </p:cNvSpPr>
          <p:nvPr>
            <p:ph idx="1"/>
          </p:nvPr>
        </p:nvSpPr>
        <p:spPr>
          <a:xfrm>
            <a:off x="457200" y="1524000"/>
            <a:ext cx="8305800" cy="4379913"/>
          </a:xfrm>
          <a:ln>
            <a:solidFill>
              <a:schemeClr val="accent1"/>
            </a:solidFill>
            <a:miter lim="800000"/>
            <a:headEnd/>
            <a:tailEnd/>
          </a:ln>
        </p:spPr>
        <p:txBody>
          <a:bodyPr/>
          <a:lstStyle/>
          <a:p>
            <a:r>
              <a:rPr lang="en-CA" sz="1800" dirty="0">
                <a:effectLst/>
                <a:latin typeface="Arial" panose="020B0604020202020204" pitchFamily="34" charset="0"/>
                <a:ea typeface="Calibri" panose="020F0502020204030204" pitchFamily="34" charset="0"/>
              </a:rPr>
              <a:t>The ability of PET to yield precise, longitudinal quantitative data makes it a strong contender for clinical translation in the context of AAA risk stratification. </a:t>
            </a:r>
          </a:p>
          <a:p>
            <a:r>
              <a:rPr lang="en-CA" sz="1800" dirty="0">
                <a:effectLst/>
                <a:latin typeface="Arial" panose="020B0604020202020204" pitchFamily="34" charset="0"/>
                <a:ea typeface="Calibri" panose="020F0502020204030204" pitchFamily="34" charset="0"/>
              </a:rPr>
              <a:t>Improvements in spatial resolution and the application of partial volume correction and background activity adjustments may improve the accuracy and precision of PET analysis methods in the future. </a:t>
            </a:r>
          </a:p>
          <a:p>
            <a:r>
              <a:rPr lang="en-CA" sz="1800" dirty="0">
                <a:effectLst/>
                <a:latin typeface="Arial" panose="020B0604020202020204" pitchFamily="34" charset="0"/>
                <a:ea typeface="Calibri" panose="020F0502020204030204" pitchFamily="34" charset="0"/>
              </a:rPr>
              <a:t>Moreover, standardising region-of-interest definitions and analytical methods would greatly reduce variability in image interpretation. </a:t>
            </a:r>
          </a:p>
          <a:p>
            <a:r>
              <a:rPr lang="en-CA" sz="1800" dirty="0">
                <a:effectLst/>
                <a:latin typeface="Arial" panose="020B0604020202020204" pitchFamily="34" charset="0"/>
                <a:ea typeface="Calibri" panose="020F0502020204030204" pitchFamily="34" charset="0"/>
              </a:rPr>
              <a:t>The ability to perform kinetic modelling of PET data, which would elucidate radiotracer biodistribution in the blood circulation, further makes PET an attractive and useful technology for AAA assessment.</a:t>
            </a:r>
            <a:endParaRPr lang="en-US" altLang="en-US" sz="2800" dirty="0">
              <a:solidFill>
                <a:srgbClr val="000000"/>
              </a:solidFill>
            </a:endParaRPr>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extLst>
      <p:ext uri="{BB962C8B-B14F-4D97-AF65-F5344CB8AC3E}">
        <p14:creationId xmlns:p14="http://schemas.microsoft.com/office/powerpoint/2010/main" val="1176960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2400" b="1" dirty="0"/>
              <a:t>CONCLUSIONS &amp; FUTURE DIRECTIONS</a:t>
            </a:r>
            <a:endParaRPr lang="en-US" sz="2400" dirty="0"/>
          </a:p>
        </p:txBody>
      </p:sp>
      <p:sp>
        <p:nvSpPr>
          <p:cNvPr id="6151" name="Content Placeholder 4"/>
          <p:cNvSpPr>
            <a:spLocks noGrp="1"/>
          </p:cNvSpPr>
          <p:nvPr>
            <p:ph idx="1"/>
          </p:nvPr>
        </p:nvSpPr>
        <p:spPr>
          <a:xfrm>
            <a:off x="457200" y="1524000"/>
            <a:ext cx="8305800" cy="4379913"/>
          </a:xfrm>
          <a:ln>
            <a:solidFill>
              <a:schemeClr val="accent1"/>
            </a:solidFill>
            <a:miter lim="800000"/>
            <a:headEnd/>
            <a:tailEnd/>
          </a:ln>
        </p:spPr>
        <p:txBody>
          <a:bodyPr/>
          <a:lstStyle/>
          <a:p>
            <a:r>
              <a:rPr lang="en-CA" sz="1800" dirty="0">
                <a:effectLst/>
                <a:latin typeface="Arial" panose="020B0604020202020204" pitchFamily="34" charset="0"/>
                <a:ea typeface="Calibri" panose="020F0502020204030204" pitchFamily="34" charset="0"/>
              </a:rPr>
              <a:t>Despite substantial advances in AAA screening and management over the years, the contributions of molecular processes remain only partially understood; these may be clarified with the application of PET imaging utilising specific biologically targeted radiotracers. </a:t>
            </a:r>
          </a:p>
          <a:p>
            <a:r>
              <a:rPr lang="en-CA" sz="1800" dirty="0">
                <a:effectLst/>
                <a:latin typeface="Arial" panose="020B0604020202020204" pitchFamily="34" charset="0"/>
                <a:ea typeface="Calibri" panose="020F0502020204030204" pitchFamily="34" charset="0"/>
              </a:rPr>
              <a:t>A better understanding of these functional changes in early-stage AAA may help stratify patients based on rupture risk early in the disease course and guide appropriate treatment selection. </a:t>
            </a:r>
          </a:p>
          <a:p>
            <a:r>
              <a:rPr lang="en-CA" sz="1800" dirty="0">
                <a:effectLst/>
                <a:latin typeface="Arial" panose="020B0604020202020204" pitchFamily="34" charset="0"/>
                <a:ea typeface="Calibri" panose="020F0502020204030204" pitchFamily="34" charset="0"/>
              </a:rPr>
              <a:t>Therefore, in patients with AAA, PET imaging is promising to facilitate assessments of functional aortic characteristics that may help distinguish patients with rupture-prone AAA requiring surgery from patients with low-risk AAA for whom a watchful waiting approach may be sufficient.</a:t>
            </a:r>
          </a:p>
          <a:p>
            <a:pPr marL="514350" indent="-514350">
              <a:buFont typeface="Times New Roman" pitchFamily="18" charset="0"/>
              <a:buAutoNum type="alphaUcPeriod"/>
            </a:pPr>
            <a:endParaRPr lang="en-US" altLang="en-US" sz="1800" dirty="0"/>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extLst>
      <p:ext uri="{BB962C8B-B14F-4D97-AF65-F5344CB8AC3E}">
        <p14:creationId xmlns:p14="http://schemas.microsoft.com/office/powerpoint/2010/main" val="25456598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4.0.30319.2045"/>
  <p:tag name="AS_OS" val="Microsoft Windows NT 6.1.7601 Service Pack 1"/>
  <p:tag name="AS_RELEASE_DATE" val="2011.04.04"/>
  <p:tag name="AS_VERSION" val="5.1.0.0"/>
  <p:tag name="AS_TITLE" val="Aspose.Slides for .NET"/>
</p:tagLst>
</file>

<file path=ppt/theme/theme1.xml><?xml version="1.0" encoding="utf-8"?>
<a:theme xmlns:a="http://schemas.openxmlformats.org/drawingml/2006/main" name="2_Office Theme">
  <a:themeElements>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Theme">
      <a:majorFont>
        <a:latin typeface="Times New Roman"/>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TotalTime>
  <Words>769</Words>
  <Application>Microsoft Office PowerPoint</Application>
  <PresentationFormat>On-screen Show (4:3)</PresentationFormat>
  <Paragraphs>40</Paragraphs>
  <Slides>6</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vt:i4>
      </vt:variant>
    </vt:vector>
  </HeadingPairs>
  <TitlesOfParts>
    <vt:vector size="14" baseType="lpstr">
      <vt:lpstr>Arial</vt:lpstr>
      <vt:lpstr>Arial Narrow</vt:lpstr>
      <vt:lpstr>Calibri</vt:lpstr>
      <vt:lpstr>SsykbnAdvPTimes</vt:lpstr>
      <vt:lpstr>Times New Roman</vt:lpstr>
      <vt:lpstr>2_Office Theme</vt:lpstr>
      <vt:lpstr>Custom Design</vt:lpstr>
      <vt:lpstr>1_Custom Design</vt:lpstr>
      <vt:lpstr>Prospect of positron emission tomography for abdominal aortic aneurysm risk stratification</vt:lpstr>
      <vt:lpstr>BACKGROUND</vt:lpstr>
      <vt:lpstr>Summary- 1</vt:lpstr>
      <vt:lpstr>Summary- 2</vt:lpstr>
      <vt:lpstr>Summary- 3</vt:lpstr>
      <vt:lpstr>CONCLUSIONS &amp; FUTURE DIRECTIONS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Holly Auten</dc:creator>
  <cp:lastModifiedBy>Author</cp:lastModifiedBy>
  <cp:revision>103</cp:revision>
  <dcterms:created xsi:type="dcterms:W3CDTF">2011-04-18T21:44:13Z</dcterms:created>
  <dcterms:modified xsi:type="dcterms:W3CDTF">2021-03-17T02:37:30Z</dcterms:modified>
</cp:coreProperties>
</file>