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2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16" r:id="rId1"/>
    <p:sldMasterId id="2147484459" r:id="rId2"/>
    <p:sldMasterId id="2147484471" r:id="rId3"/>
  </p:sldMasterIdLst>
  <p:handoutMasterIdLst>
    <p:handoutMasterId r:id="rId10"/>
  </p:handoutMasterIdLst>
  <p:sldIdLst>
    <p:sldId id="258" r:id="rId4"/>
    <p:sldId id="264" r:id="rId5"/>
    <p:sldId id="266" r:id="rId6"/>
    <p:sldId id="267" r:id="rId7"/>
    <p:sldId id="268" r:id="rId8"/>
    <p:sldId id="265" r:id="rId9"/>
  </p:sldIdLst>
  <p:sldSz cx="9144000" cy="6858000" type="screen4x3"/>
  <p:notesSz cx="6858000" cy="9144000"/>
  <p:custDataLst>
    <p:tags r:id="rId11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E5ECF3"/>
    <a:srgbClr val="C2D1E2"/>
    <a:srgbClr val="E9F2F5"/>
    <a:srgbClr val="F3CC75"/>
    <a:srgbClr val="EBAD21"/>
    <a:srgbClr val="FAEBC7"/>
    <a:srgbClr val="D2C79C"/>
    <a:srgbClr val="E7D8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620"/>
    <p:restoredTop sz="94660"/>
  </p:normalViewPr>
  <p:slideViewPr>
    <p:cSldViewPr>
      <p:cViewPr>
        <p:scale>
          <a:sx n="132" d="100"/>
          <a:sy n="132" d="100"/>
        </p:scale>
        <p:origin x="1776" y="-1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2040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ags" Target="tags/tag1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554-B047-B857-0384295303E4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554-B047-B857-0384295303E4}"/>
              </c:ext>
            </c:extLst>
          </c:dPt>
          <c:dPt>
            <c:idx val="2"/>
            <c:bubble3D val="0"/>
            <c:spPr>
              <a:solidFill>
                <a:schemeClr val="tx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554-B047-B857-0384295303E4}"/>
              </c:ext>
            </c:extLst>
          </c:dPt>
          <c:cat>
            <c:strRef>
              <c:f>Sheet1!$A$2:$A$4</c:f>
              <c:strCache>
                <c:ptCount val="3"/>
                <c:pt idx="0">
                  <c:v>Definite</c:v>
                </c:pt>
                <c:pt idx="1">
                  <c:v>Possible</c:v>
                </c:pt>
                <c:pt idx="2">
                  <c:v>Rejected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14</c:v>
                </c:pt>
                <c:pt idx="1">
                  <c:v>12</c:v>
                </c:pt>
                <c:pt idx="2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554-B047-B857-0384295303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49F-544E-856D-A1B21C68AAD3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49F-544E-856D-A1B21C68AAD3}"/>
              </c:ext>
            </c:extLst>
          </c:dPt>
          <c:dPt>
            <c:idx val="2"/>
            <c:bubble3D val="0"/>
            <c:spPr>
              <a:solidFill>
                <a:srgbClr val="1D1D1B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49F-544E-856D-A1B21C68AAD3}"/>
              </c:ext>
            </c:extLst>
          </c:dPt>
          <c:cat>
            <c:strRef>
              <c:f>Sheet1!$A$2:$A$4</c:f>
              <c:strCache>
                <c:ptCount val="3"/>
                <c:pt idx="0">
                  <c:v>Definite</c:v>
                </c:pt>
                <c:pt idx="1">
                  <c:v>Possible</c:v>
                </c:pt>
                <c:pt idx="2">
                  <c:v>Rejected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16</c:v>
                </c:pt>
                <c:pt idx="1">
                  <c:v>2</c:v>
                </c:pt>
                <c:pt idx="2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49F-544E-856D-A1B21C68AA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rgbClr val="02A9E9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D34-EF49-B575-690597D06626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D34-EF49-B575-690597D06626}"/>
              </c:ext>
            </c:extLst>
          </c:dPt>
          <c:dPt>
            <c:idx val="2"/>
            <c:bubble3D val="0"/>
            <c:spPr>
              <a:solidFill>
                <a:srgbClr val="1D1D1B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D34-EF49-B575-690597D06626}"/>
              </c:ext>
            </c:extLst>
          </c:dPt>
          <c:cat>
            <c:strRef>
              <c:f>Sheet1!$A$2:$A$4</c:f>
              <c:strCache>
                <c:ptCount val="3"/>
                <c:pt idx="0">
                  <c:v>Definite</c:v>
                </c:pt>
                <c:pt idx="1">
                  <c:v>Possible</c:v>
                </c:pt>
                <c:pt idx="2">
                  <c:v>Rejected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14</c:v>
                </c:pt>
                <c:pt idx="1">
                  <c:v>19</c:v>
                </c:pt>
                <c:pt idx="2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D34-EF49-B575-690597D066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rgbClr val="02A9E9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77D-D74F-9F90-96C1618FAAC1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77D-D74F-9F90-96C1618FAAC1}"/>
              </c:ext>
            </c:extLst>
          </c:dPt>
          <c:dPt>
            <c:idx val="2"/>
            <c:bubble3D val="0"/>
            <c:spPr>
              <a:solidFill>
                <a:schemeClr val="tx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77D-D74F-9F90-96C1618FAAC1}"/>
              </c:ext>
            </c:extLst>
          </c:dPt>
          <c:cat>
            <c:strRef>
              <c:f>Sheet1!$A$2:$A$4</c:f>
              <c:strCache>
                <c:ptCount val="3"/>
                <c:pt idx="0">
                  <c:v>Definite</c:v>
                </c:pt>
                <c:pt idx="1">
                  <c:v>Possible</c:v>
                </c:pt>
                <c:pt idx="2">
                  <c:v>Rejected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21</c:v>
                </c:pt>
                <c:pt idx="1">
                  <c:v>3</c:v>
                </c:pt>
                <c:pt idx="2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77D-D74F-9F90-96C1618FAA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0.24036</cdr:x>
      <cdr:y>0.1677</cdr:y>
    </cdr:from>
    <cdr:to>
      <cdr:x>0.53925</cdr:x>
      <cdr:y>0.39863</cdr:y>
    </cdr:to>
    <cdr:sp macro="" textlink="">
      <cdr:nvSpPr>
        <cdr:cNvPr id="2" name="TextBox 31">
          <a:extLst xmlns:a="http://schemas.openxmlformats.org/drawingml/2006/main">
            <a:ext uri="{FF2B5EF4-FFF2-40B4-BE49-F238E27FC236}">
              <a16:creationId xmlns:a16="http://schemas.microsoft.com/office/drawing/2014/main" id="{1BA0A63C-6208-7446-AC90-5701813D196A}"/>
            </a:ext>
          </a:extLst>
        </cdr:cNvPr>
        <cdr:cNvSpPr txBox="1"/>
      </cdr:nvSpPr>
      <cdr:spPr>
        <a:xfrm xmlns:a="http://schemas.openxmlformats.org/drawingml/2006/main">
          <a:off x="381523" y="223493"/>
          <a:ext cx="474423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GB" sz="1400" b="1" dirty="0">
              <a:solidFill>
                <a:schemeClr val="bg1"/>
              </a:solidFill>
            </a:rPr>
            <a:t>6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0.28088</cdr:x>
      <cdr:y>0.13484</cdr:y>
    </cdr:from>
    <cdr:to>
      <cdr:x>0.57982</cdr:x>
      <cdr:y>0.3657</cdr:y>
    </cdr:to>
    <cdr:sp macro="" textlink="">
      <cdr:nvSpPr>
        <cdr:cNvPr id="2" name="TextBox 31">
          <a:extLst xmlns:a="http://schemas.openxmlformats.org/drawingml/2006/main">
            <a:ext uri="{FF2B5EF4-FFF2-40B4-BE49-F238E27FC236}">
              <a16:creationId xmlns:a16="http://schemas.microsoft.com/office/drawing/2014/main" id="{DBCFF332-A8DF-B74C-86D1-6D5921169C2E}"/>
            </a:ext>
          </a:extLst>
        </cdr:cNvPr>
        <cdr:cNvSpPr txBox="1"/>
      </cdr:nvSpPr>
      <cdr:spPr>
        <a:xfrm xmlns:a="http://schemas.openxmlformats.org/drawingml/2006/main">
          <a:off x="445752" y="179773"/>
          <a:ext cx="474423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GB" sz="1400" b="1" dirty="0">
              <a:solidFill>
                <a:schemeClr val="bg1"/>
              </a:solidFill>
            </a:rPr>
            <a:t>4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4339" name="Date Placeholder 2"/>
          <p:cNvSpPr>
            <a:spLocks noGrp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ACAA2974-B8B3-4DFD-97D0-0F56117FC3FD}" type="datetimeFigureOut">
              <a:rPr lang="en-US" altLang="en-US"/>
              <a:pPr>
                <a:defRPr/>
              </a:pPr>
              <a:t>5/4/21</a:t>
            </a:fld>
            <a:endParaRPr lang="en-US" altLang="en-US"/>
          </a:p>
        </p:txBody>
      </p:sp>
      <p:sp>
        <p:nvSpPr>
          <p:cNvPr id="14340" name="Footer Placeholder 3"/>
          <p:cNvSpPr>
            <a:spLocks noGrp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4341" name="Slide Number Placeholder 4"/>
          <p:cNvSpPr>
            <a:spLocks noGrp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8500BB91-4637-4970-8DCF-898FDD5DBAA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228461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500926-B983-4603-B78D-043346203126}" type="datetimeFigureOut">
              <a:rPr lang="en-US" altLang="en-US"/>
              <a:pPr>
                <a:defRPr/>
              </a:pPr>
              <a:t>5/4/21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D6EA2E-8BA2-43ED-AE8B-8619F5D5D21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9698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CE68E6-CF91-4716-9544-97C602D9A5E8}" type="datetimeFigureOut">
              <a:rPr lang="en-US" altLang="en-US"/>
              <a:pPr>
                <a:defRPr/>
              </a:pPr>
              <a:t>5/4/21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DB62ED-51D9-4D1A-A777-8C21355B57E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42108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552551-145A-4EAB-9093-0C8F2A0FFC2E}" type="datetimeFigureOut">
              <a:rPr lang="en-US" altLang="en-US"/>
              <a:pPr>
                <a:defRPr/>
              </a:pPr>
              <a:t>5/4/21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6DF15A-5F74-40CE-91D0-092263D1272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359208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98CFD5-3A61-4416-B6D6-C0900AD7C10C}" type="datetimeFigureOut">
              <a:rPr lang="en-US" altLang="en-US"/>
              <a:pPr>
                <a:defRPr/>
              </a:pPr>
              <a:t>5/4/21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2BBBCC-EA15-4047-91DB-7B4CA17C785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21719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05F8DD-2019-451B-A9A9-DF878D617477}" type="datetimeFigureOut">
              <a:rPr lang="en-US"/>
              <a:pPr>
                <a:defRPr/>
              </a:pPr>
              <a:t>5/4/21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9797D5-3D20-437B-9BE8-6525294495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8074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CCC040-FF0E-4440-AE51-6155E9A912FD}" type="datetimeFigureOut">
              <a:rPr lang="en-US"/>
              <a:pPr>
                <a:defRPr/>
              </a:pPr>
              <a:t>5/4/21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33F305-4E83-42DA-A096-AED281043B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7533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3741CE-4194-4D10-B421-247943E43988}" type="datetimeFigureOut">
              <a:rPr lang="en-US"/>
              <a:pPr>
                <a:defRPr/>
              </a:pPr>
              <a:t>5/4/21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E6B645-1023-4B67-A0F6-FEBC428291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042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F81595-DFF9-49D0-BE82-E778861C72F4}" type="datetimeFigureOut">
              <a:rPr lang="en-US"/>
              <a:pPr>
                <a:defRPr/>
              </a:pPr>
              <a:t>5/4/21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7E94DC-F7D3-4F79-8237-EF611DD154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783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2BECF0-83DF-457F-AABF-46671E761E3D}" type="datetimeFigureOut">
              <a:rPr lang="en-US"/>
              <a:pPr>
                <a:defRPr/>
              </a:pPr>
              <a:t>5/4/21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24A501-0125-4E13-BA76-B03B550158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882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59399C-CBDB-46E0-AE49-FA900086ED6C}" type="datetimeFigureOut">
              <a:rPr lang="en-US"/>
              <a:pPr>
                <a:defRPr/>
              </a:pPr>
              <a:t>5/4/21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8B8C88-058B-4932-8EEA-54A2A060A1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2299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56FDB-4FE7-414A-AE74-ED25010F4F8D}" type="datetimeFigureOut">
              <a:rPr lang="en-US"/>
              <a:pPr>
                <a:defRPr/>
              </a:pPr>
              <a:t>5/4/21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C895BD-7C3B-4245-92DC-1732D7CF1C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929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056B06-A335-40C1-89B8-1D6EBA52563A}" type="datetimeFigureOut">
              <a:rPr lang="en-US" altLang="en-US"/>
              <a:pPr>
                <a:defRPr/>
              </a:pPr>
              <a:t>5/4/21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73251B-D0D3-4AD3-8B38-970CDD9B593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033326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63E535-FABF-4032-AD5F-006C6C19A84A}" type="datetimeFigureOut">
              <a:rPr lang="en-US"/>
              <a:pPr>
                <a:defRPr/>
              </a:pPr>
              <a:t>5/4/21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BBE36A-9185-4BB8-8755-F96EA33217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3538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983E8C-9F4B-4A04-90F1-EBA2C495C2DB}" type="datetimeFigureOut">
              <a:rPr lang="en-US"/>
              <a:pPr>
                <a:defRPr/>
              </a:pPr>
              <a:t>5/4/21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1B8B64-8481-4FFA-96B1-2923160A3B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576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0BE671-F9A2-4D26-8967-F8DAF19AA4B2}" type="datetimeFigureOut">
              <a:rPr lang="en-US"/>
              <a:pPr>
                <a:defRPr/>
              </a:pPr>
              <a:t>5/4/21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A18F06-EF06-4875-90AA-EC7D1D0196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108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BC06DD-3895-4FBC-8FE2-D2AFB70FBB85}" type="datetimeFigureOut">
              <a:rPr lang="en-US"/>
              <a:pPr>
                <a:defRPr/>
              </a:pPr>
              <a:t>5/4/21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0BB842-578E-4355-8F6E-FEF52B5516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1176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AA3F83-F954-42E1-9ECC-C013EB0835E7}" type="datetimeFigureOut">
              <a:rPr lang="en-US"/>
              <a:pPr>
                <a:defRPr/>
              </a:pPr>
              <a:t>5/4/21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3AB6BD-C193-4510-B3BD-21C229BEFC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34085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B53AD7-51DF-4404-9804-16CE756646B9}" type="datetimeFigureOut">
              <a:rPr lang="en-US"/>
              <a:pPr>
                <a:defRPr/>
              </a:pPr>
              <a:t>5/4/21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6CD45-B1CC-47E3-A233-24509A4845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84144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90360B-DFFA-452F-B430-00E623291F0B}" type="datetimeFigureOut">
              <a:rPr lang="en-US"/>
              <a:pPr>
                <a:defRPr/>
              </a:pPr>
              <a:t>5/4/21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3EB736-9FA2-4492-8611-7C411B22C5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8578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9679F7-635E-40C6-8580-83FA6D960780}" type="datetimeFigureOut">
              <a:rPr lang="en-US"/>
              <a:pPr>
                <a:defRPr/>
              </a:pPr>
              <a:t>5/4/21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1C2283-85F7-4631-B8A4-8A7C320263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30608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1A4A17-1C88-4D22-B1DE-B4260A7C1E21}" type="datetimeFigureOut">
              <a:rPr lang="en-US"/>
              <a:pPr>
                <a:defRPr/>
              </a:pPr>
              <a:t>5/4/21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2930B4-5CA3-48E1-B000-EBC3633F81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27323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49D23B-DE3E-462B-8A31-391EE3E36F8F}" type="datetimeFigureOut">
              <a:rPr lang="en-US"/>
              <a:pPr>
                <a:defRPr/>
              </a:pPr>
              <a:t>5/4/21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795B83-0445-436F-A0D0-F37862840A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026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8713F8-108A-41FF-898D-2D82DD910C21}" type="datetimeFigureOut">
              <a:rPr lang="en-US" altLang="en-US"/>
              <a:pPr>
                <a:defRPr/>
              </a:pPr>
              <a:t>5/4/21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D706ED-E199-4B13-AC5E-044C30DB6B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7775240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A92729-E1BC-4600-B40B-D02E5394AF88}" type="datetimeFigureOut">
              <a:rPr lang="en-US"/>
              <a:pPr>
                <a:defRPr/>
              </a:pPr>
              <a:t>5/4/21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8E4BC7-BF84-48B7-8DA4-3F69E5E2F5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6727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0157FA-589A-47FD-B048-E889BC47FE34}" type="datetimeFigureOut">
              <a:rPr lang="en-US"/>
              <a:pPr>
                <a:defRPr/>
              </a:pPr>
              <a:t>5/4/21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26BDC9-FF88-478C-A626-FE42A55033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01002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1B7BDF-8624-4D54-BBED-CDEA6E71656E}" type="datetimeFigureOut">
              <a:rPr lang="en-US"/>
              <a:pPr>
                <a:defRPr/>
              </a:pPr>
              <a:t>5/4/21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80B1DF-5490-4D08-835C-DBBAD046AE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8210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883B96-FDB0-485C-9D2F-D2AF25CF35A5}" type="datetimeFigureOut">
              <a:rPr lang="en-US"/>
              <a:pPr>
                <a:defRPr/>
              </a:pPr>
              <a:t>5/4/21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55454D-E06F-462D-B3D6-01EA053488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23817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B369F3-4DCB-4BA5-8CAF-F36C85987903}" type="datetimeFigureOut">
              <a:rPr lang="en-US"/>
              <a:pPr>
                <a:defRPr/>
              </a:pPr>
              <a:t>5/4/21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621323-2D76-423A-8E4A-E4BBF240CD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888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B28F7E-AE42-40C5-A706-3971190238A9}" type="datetimeFigureOut">
              <a:rPr lang="en-US" altLang="en-US"/>
              <a:pPr>
                <a:defRPr/>
              </a:pPr>
              <a:t>5/4/21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07BF3D-17F2-4CB9-A9E4-96749444217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69410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DB359E-19EF-4F07-9356-99886EE4144C}" type="datetimeFigureOut">
              <a:rPr lang="en-US" altLang="en-US"/>
              <a:pPr>
                <a:defRPr/>
              </a:pPr>
              <a:t>5/4/21</a:t>
            </a:fld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4AA2A8-C8A1-4DA3-9DE0-5A357E3DC29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8273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B9B600-FFF0-4F56-AB5A-A6B99E22E3E4}" type="datetimeFigureOut">
              <a:rPr lang="en-US" altLang="en-US"/>
              <a:pPr>
                <a:defRPr/>
              </a:pPr>
              <a:t>5/4/21</a:t>
            </a:fld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C07130-DE73-4706-8EF2-9584D442758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0502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0B09B1-0483-4E75-A96E-8308B7D5BCC9}" type="datetimeFigureOut">
              <a:rPr lang="en-US" altLang="en-US"/>
              <a:pPr>
                <a:defRPr/>
              </a:pPr>
              <a:t>5/4/21</a:t>
            </a:fld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2ED452-7DEA-48DB-81A8-2DE0794F84A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83660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BB4326-4EDE-45E5-8420-399F8AB93472}" type="datetimeFigureOut">
              <a:rPr lang="en-US" altLang="en-US"/>
              <a:pPr>
                <a:defRPr/>
              </a:pPr>
              <a:t>5/4/21</a:t>
            </a:fld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DFE2C2-AE53-47A3-B4B7-BEAF0DF88EE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663763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3D0AD7-1166-4719-B671-1DA1975660B8}" type="datetimeFigureOut">
              <a:rPr lang="en-US" altLang="en-US"/>
              <a:pPr>
                <a:defRPr/>
              </a:pPr>
              <a:t>5/4/21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E65496-A7E0-4B5B-93F7-20CB56ACA56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13660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Date Placeholder 3"/>
          <p:cNvSpPr txBox="1">
            <a:spLocks/>
          </p:cNvSpPr>
          <p:nvPr userDrawn="1"/>
        </p:nvSpPr>
        <p:spPr bwMode="auto">
          <a:xfrm>
            <a:off x="1905000" y="640080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307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050FC6B7-CD98-4CFF-824B-6F2461379FC2}" type="datetimeFigureOut">
              <a:rPr lang="en-US" altLang="en-US"/>
              <a:pPr>
                <a:defRPr/>
              </a:pPr>
              <a:t>5/4/21</a:t>
            </a:fld>
            <a:endParaRPr lang="en-US" altLang="en-US"/>
          </a:p>
        </p:txBody>
      </p:sp>
      <p:sp>
        <p:nvSpPr>
          <p:cNvPr id="307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734B7A24-3368-4EAE-A399-A836B169688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72" r:id="rId1"/>
    <p:sldLayoutId id="2147484473" r:id="rId2"/>
    <p:sldLayoutId id="2147484474" r:id="rId3"/>
    <p:sldLayoutId id="2147484475" r:id="rId4"/>
    <p:sldLayoutId id="2147484476" r:id="rId5"/>
    <p:sldLayoutId id="2147484477" r:id="rId6"/>
    <p:sldLayoutId id="2147484478" r:id="rId7"/>
    <p:sldLayoutId id="2147484479" r:id="rId8"/>
    <p:sldLayoutId id="2147484480" r:id="rId9"/>
    <p:sldLayoutId id="2147484481" r:id="rId10"/>
    <p:sldLayoutId id="2147484482" r:id="rId11"/>
    <p:sldLayoutId id="2147484483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8AC2F23-DA1F-490E-B89F-716E3A9C71BD}" type="datetimeFigureOut">
              <a:rPr lang="en-US"/>
              <a:pPr>
                <a:defRPr/>
              </a:pPr>
              <a:t>5/4/21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465F597-4073-4F80-81F2-F1BA18806A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84" r:id="rId1"/>
    <p:sldLayoutId id="2147484485" r:id="rId2"/>
    <p:sldLayoutId id="2147484486" r:id="rId3"/>
    <p:sldLayoutId id="2147484487" r:id="rId4"/>
    <p:sldLayoutId id="2147484488" r:id="rId5"/>
    <p:sldLayoutId id="2147484489" r:id="rId6"/>
    <p:sldLayoutId id="2147484490" r:id="rId7"/>
    <p:sldLayoutId id="2147484491" r:id="rId8"/>
    <p:sldLayoutId id="2147484492" r:id="rId9"/>
    <p:sldLayoutId id="2147484493" r:id="rId10"/>
    <p:sldLayoutId id="214748449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4EE7EC3-1DAC-4B8C-BBC4-4417CBD42DDB}" type="datetimeFigureOut">
              <a:rPr lang="en-US"/>
              <a:pPr>
                <a:defRPr/>
              </a:pPr>
              <a:t>5/4/21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3CEFFC1-DE4F-4407-9990-9DEEC7E8FB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95" r:id="rId1"/>
    <p:sldLayoutId id="2147484496" r:id="rId2"/>
    <p:sldLayoutId id="2147484497" r:id="rId3"/>
    <p:sldLayoutId id="2147484498" r:id="rId4"/>
    <p:sldLayoutId id="2147484499" r:id="rId5"/>
    <p:sldLayoutId id="2147484500" r:id="rId6"/>
    <p:sldLayoutId id="2147484501" r:id="rId7"/>
    <p:sldLayoutId id="2147484502" r:id="rId8"/>
    <p:sldLayoutId id="2147484503" r:id="rId9"/>
    <p:sldLayoutId id="2147484504" r:id="rId10"/>
    <p:sldLayoutId id="214748450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chart" Target="../charts/chart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609600" y="287338"/>
            <a:ext cx="7772400" cy="47466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rgbClr val="FF0000"/>
                </a:solidFill>
                <a:latin typeface="Arial Narrow" panose="020B0606020202030204" pitchFamily="34" charset="0"/>
              </a:rPr>
              <a:t>Journal of Nuclear Cardiology   |   Official Journal of the American Society of Nuclear Cardiology</a:t>
            </a:r>
          </a:p>
        </p:txBody>
      </p:sp>
      <p:sp>
        <p:nvSpPr>
          <p:cNvPr id="4102" name="Title 1"/>
          <p:cNvSpPr>
            <a:spLocks noGrp="1"/>
          </p:cNvSpPr>
          <p:nvPr>
            <p:ph type="ctrTitle"/>
          </p:nvPr>
        </p:nvSpPr>
        <p:spPr>
          <a:xfrm>
            <a:off x="609600" y="1219200"/>
            <a:ext cx="7772400" cy="1524000"/>
          </a:xfrm>
          <a:ln>
            <a:noFill/>
            <a:miter lim="800000"/>
            <a:headEnd/>
            <a:tailEnd/>
          </a:ln>
        </p:spPr>
        <p:txBody>
          <a:bodyPr/>
          <a:lstStyle/>
          <a:p>
            <a:pPr marL="342900" indent="-342900"/>
            <a:r>
              <a:rPr lang="en-US" altLang="en-US" sz="2800" baseline="30000" dirty="0"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F-FDG PET-CT improves diagnostic certainty in native and prosthetic valve Infective Endocarditis over the modified Duke Criteria</a:t>
            </a:r>
          </a:p>
        </p:txBody>
      </p:sp>
      <p:sp>
        <p:nvSpPr>
          <p:cNvPr id="4103" name="Subtitle 3"/>
          <p:cNvSpPr>
            <a:spLocks noGrp="1"/>
          </p:cNvSpPr>
          <p:nvPr>
            <p:ph type="subTitle" idx="1"/>
          </p:nvPr>
        </p:nvSpPr>
        <p:spPr>
          <a:xfrm>
            <a:off x="1219200" y="2978294"/>
            <a:ext cx="6400800" cy="1143000"/>
          </a:xfrm>
          <a:ln>
            <a:noFill/>
            <a:miter lim="800000"/>
            <a:headEnd/>
            <a:tailEnd/>
          </a:ln>
        </p:spPr>
        <p:txBody>
          <a:bodyPr/>
          <a:lstStyle/>
          <a:p>
            <a:pPr marL="0" lvl="1"/>
            <a:r>
              <a:rPr lang="en-US" altLang="en-US" sz="1800" dirty="0"/>
              <a:t>Christopher P Primus</a:t>
            </a:r>
            <a:r>
              <a:rPr lang="en-US" altLang="en-US" sz="1800" baseline="30000" dirty="0"/>
              <a:t>1,2</a:t>
            </a:r>
            <a:r>
              <a:rPr lang="en-US" altLang="en-US" sz="1800" dirty="0"/>
              <a:t>, Thomas A Clay</a:t>
            </a:r>
            <a:r>
              <a:rPr lang="en-US" altLang="en-US" sz="1800" baseline="30000" dirty="0"/>
              <a:t>3</a:t>
            </a:r>
            <a:r>
              <a:rPr lang="en-US" altLang="en-US" sz="1800" dirty="0"/>
              <a:t>, Maria S McCue</a:t>
            </a:r>
            <a:r>
              <a:rPr lang="en-US" altLang="en-US" sz="1800" baseline="30000" dirty="0"/>
              <a:t>1</a:t>
            </a:r>
            <a:r>
              <a:rPr lang="en-US" altLang="en-US" sz="1800" dirty="0"/>
              <a:t>,      Kit Wong</a:t>
            </a:r>
            <a:r>
              <a:rPr lang="en-US" altLang="en-US" sz="1800" baseline="30000" dirty="0"/>
              <a:t>1</a:t>
            </a:r>
            <a:r>
              <a:rPr lang="en-US" altLang="en-US" sz="1800" dirty="0"/>
              <a:t>, Rakesh Uppal</a:t>
            </a:r>
            <a:r>
              <a:rPr lang="en-US" altLang="en-US" sz="1800" baseline="30000" dirty="0"/>
              <a:t>1,2</a:t>
            </a:r>
            <a:r>
              <a:rPr lang="en-US" altLang="en-US" sz="1800" dirty="0"/>
              <a:t>, Shirish Ambekar</a:t>
            </a:r>
            <a:r>
              <a:rPr lang="en-US" altLang="en-US" sz="1800" baseline="30000" dirty="0"/>
              <a:t>1</a:t>
            </a:r>
            <a:r>
              <a:rPr lang="en-US" altLang="en-US" sz="1800" dirty="0"/>
              <a:t>, Satya Das</a:t>
            </a:r>
            <a:r>
              <a:rPr lang="en-US" altLang="en-US" sz="1800" baseline="30000" dirty="0"/>
              <a:t>1,2</a:t>
            </a:r>
            <a:r>
              <a:rPr lang="en-US" altLang="en-US" sz="1800" dirty="0"/>
              <a:t>, Sanjeev Bhattacharyya</a:t>
            </a:r>
            <a:r>
              <a:rPr lang="en-US" altLang="en-US" sz="1800" baseline="30000" dirty="0"/>
              <a:t>2,3</a:t>
            </a:r>
            <a:r>
              <a:rPr lang="en-US" altLang="en-US" sz="1800" dirty="0"/>
              <a:t>, L </a:t>
            </a:r>
            <a:r>
              <a:rPr lang="en-US" altLang="en-US" sz="1800" dirty="0" err="1"/>
              <a:t>Ceri</a:t>
            </a:r>
            <a:r>
              <a:rPr lang="en-US" altLang="en-US" sz="1800" dirty="0"/>
              <a:t> Davies</a:t>
            </a:r>
            <a:r>
              <a:rPr lang="en-US" altLang="en-US" sz="1800" baseline="30000" dirty="0"/>
              <a:t>1,2</a:t>
            </a:r>
            <a:r>
              <a:rPr lang="en-US" altLang="en-US" sz="1800" dirty="0"/>
              <a:t>,                    Simon Woldman</a:t>
            </a:r>
            <a:r>
              <a:rPr lang="en-US" altLang="en-US" sz="1800" baseline="30000" dirty="0"/>
              <a:t>1,2,3</a:t>
            </a:r>
            <a:r>
              <a:rPr lang="en-US" altLang="en-US" sz="1800" dirty="0"/>
              <a:t>, Leon J Menezes</a:t>
            </a:r>
            <a:r>
              <a:rPr lang="en-US" altLang="en-US" sz="1800" baseline="30000" dirty="0"/>
              <a:t>1,3,4</a:t>
            </a:r>
          </a:p>
          <a:p>
            <a:pPr marL="0" lvl="1"/>
            <a:r>
              <a:rPr lang="en-US" altLang="en-US" sz="1200" dirty="0"/>
              <a:t>1 Barts Heart Centre, London, England</a:t>
            </a:r>
          </a:p>
          <a:p>
            <a:pPr marL="0" lvl="1"/>
            <a:r>
              <a:rPr lang="en-US" altLang="en-US" sz="1200" dirty="0"/>
              <a:t>2 Queen Mary, University of London</a:t>
            </a:r>
          </a:p>
          <a:p>
            <a:pPr marL="0" lvl="1"/>
            <a:r>
              <a:rPr lang="en-US" altLang="en-US" sz="1200" dirty="0"/>
              <a:t>3 University College London</a:t>
            </a:r>
          </a:p>
          <a:p>
            <a:pPr marL="0" lvl="1"/>
            <a:r>
              <a:rPr lang="en-US" altLang="en-US" sz="1200" dirty="0"/>
              <a:t>4 UCL Institute of Nuclear Medicine, London</a:t>
            </a:r>
          </a:p>
          <a:p>
            <a:pPr marL="0" lvl="1"/>
            <a:endParaRPr lang="en-US" altLang="en-US" sz="1800" dirty="0"/>
          </a:p>
          <a:p>
            <a:endParaRPr lang="en-US" altLang="en-US" sz="1800" dirty="0"/>
          </a:p>
        </p:txBody>
      </p:sp>
      <p:sp>
        <p:nvSpPr>
          <p:cNvPr id="3" name="TextBox 2"/>
          <p:cNvSpPr txBox="1"/>
          <p:nvPr/>
        </p:nvSpPr>
        <p:spPr>
          <a:xfrm>
            <a:off x="521791" y="6368158"/>
            <a:ext cx="281359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>
                <a:latin typeface="SsykbnAdvPTimes"/>
              </a:rPr>
              <a:t>Copyright  American Society of Nuclear Cardiology</a:t>
            </a:r>
            <a:endParaRPr lang="en-GB" sz="900" dirty="0"/>
          </a:p>
        </p:txBody>
      </p:sp>
      <p:pic>
        <p:nvPicPr>
          <p:cNvPr id="1026" name="Picture 2" descr="American Society of Nuclear Cardiolog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8657" y="6209876"/>
            <a:ext cx="1209675" cy="466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bish01\AppData\Local\Temp\wz67be\Springe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6263738"/>
            <a:ext cx="1255672" cy="33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person wearing glasses&#10;&#10;Description automatically generated with medium confidence">
            <a:extLst>
              <a:ext uri="{FF2B5EF4-FFF2-40B4-BE49-F238E27FC236}">
                <a16:creationId xmlns:a16="http://schemas.microsoft.com/office/drawing/2014/main" id="{834F2640-4DCB-9442-A863-8A30F404FCA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" b="-214"/>
          <a:stretch/>
        </p:blipFill>
        <p:spPr>
          <a:xfrm>
            <a:off x="1242332" y="4203755"/>
            <a:ext cx="1053629" cy="1451047"/>
          </a:xfrm>
          <a:prstGeom prst="rect">
            <a:avLst/>
          </a:prstGeom>
        </p:spPr>
      </p:pic>
      <p:pic>
        <p:nvPicPr>
          <p:cNvPr id="17" name="footer.jpg" descr="footer.jpg">
            <a:extLst>
              <a:ext uri="{FF2B5EF4-FFF2-40B4-BE49-F238E27FC236}">
                <a16:creationId xmlns:a16="http://schemas.microsoft.com/office/drawing/2014/main" id="{05398D9C-D54A-6340-BA93-90D259E82F9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198" r="46963"/>
          <a:stretch/>
        </p:blipFill>
        <p:spPr>
          <a:xfrm>
            <a:off x="182596" y="5761126"/>
            <a:ext cx="3173102" cy="55721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566737"/>
          </a:xfrm>
        </p:spPr>
        <p:txBody>
          <a:bodyPr/>
          <a:lstStyle/>
          <a:p>
            <a:pPr>
              <a:defRPr/>
            </a:pPr>
            <a:r>
              <a:rPr lang="en-US" sz="3600" b="1" dirty="0"/>
              <a:t>BACKGROUND</a:t>
            </a:r>
            <a:endParaRPr lang="en-US" sz="3600" dirty="0"/>
          </a:p>
        </p:txBody>
      </p:sp>
      <p:sp>
        <p:nvSpPr>
          <p:cNvPr id="6151" name="Content Placeholder 4"/>
          <p:cNvSpPr>
            <a:spLocks noGrp="1"/>
          </p:cNvSpPr>
          <p:nvPr>
            <p:ph idx="1"/>
          </p:nvPr>
        </p:nvSpPr>
        <p:spPr>
          <a:xfrm>
            <a:off x="457200" y="1524000"/>
            <a:ext cx="8305800" cy="4379913"/>
          </a:xfrm>
          <a:ln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altLang="en-US" sz="2400" dirty="0"/>
              <a:t>International guidance recognizes the shortcomings of the modified Duke Criteria (</a:t>
            </a:r>
            <a:r>
              <a:rPr lang="en-US" altLang="en-US" sz="2400" dirty="0" err="1"/>
              <a:t>mDC</a:t>
            </a:r>
            <a:r>
              <a:rPr lang="en-US" altLang="en-US" sz="2400" dirty="0"/>
              <a:t>) in diagnosing infective endocarditis (IE)</a:t>
            </a:r>
          </a:p>
          <a:p>
            <a:pPr marL="514350" indent="-514350">
              <a:buFont typeface="+mj-lt"/>
              <a:buAutoNum type="arabicPeriod"/>
            </a:pPr>
            <a:endParaRPr lang="en-US" altLang="en-US" sz="1000" dirty="0"/>
          </a:p>
          <a:p>
            <a:pPr marL="514350" indent="-514350">
              <a:buFont typeface="+mj-lt"/>
              <a:buAutoNum type="arabicPeriod"/>
            </a:pPr>
            <a:r>
              <a:rPr lang="en-US" altLang="en-US" sz="2400" baseline="30000" dirty="0"/>
              <a:t>18</a:t>
            </a:r>
            <a:r>
              <a:rPr lang="en-US" altLang="en-US" sz="2400" dirty="0"/>
              <a:t>F-FDG PET-CT has proven benefit in prosthetic valve IE (PVE), but has poor sensitivity in native valve IE (NVE)</a:t>
            </a:r>
          </a:p>
          <a:p>
            <a:pPr marL="514350" indent="-514350">
              <a:buFont typeface="+mj-lt"/>
              <a:buAutoNum type="arabicPeriod"/>
            </a:pPr>
            <a:endParaRPr lang="en-US" altLang="en-US" sz="1000" dirty="0"/>
          </a:p>
          <a:p>
            <a:pPr marL="514350" indent="-514350">
              <a:buFont typeface="+mj-lt"/>
              <a:buAutoNum type="arabicPeriod"/>
            </a:pPr>
            <a:r>
              <a:rPr lang="en-US" altLang="en-US" sz="2400" dirty="0"/>
              <a:t>In NVE, PET is typically used to identify extracardiac manifestations of infection</a:t>
            </a:r>
          </a:p>
          <a:p>
            <a:pPr marL="514350" indent="-514350">
              <a:buFont typeface="+mj-lt"/>
              <a:buAutoNum type="arabicPeriod"/>
            </a:pPr>
            <a:endParaRPr lang="en-US" altLang="en-US" sz="1000" dirty="0"/>
          </a:p>
          <a:p>
            <a:pPr marL="514350" indent="-514350">
              <a:buFont typeface="+mj-lt"/>
              <a:buAutoNum type="arabicPeriod"/>
            </a:pPr>
            <a:r>
              <a:rPr lang="en-US" altLang="en-US" sz="2400" dirty="0"/>
              <a:t>We investigated the incremental benefit of PET in NVE </a:t>
            </a:r>
          </a:p>
          <a:p>
            <a:pPr marL="514350" indent="-514350">
              <a:buFont typeface="Times New Roman" pitchFamily="18" charset="0"/>
              <a:buAutoNum type="alphaUcPeriod"/>
            </a:pPr>
            <a:endParaRPr lang="en-US" alt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381000" y="6400800"/>
            <a:ext cx="281359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>
                <a:latin typeface="SsykbnAdvPTimes"/>
              </a:rPr>
              <a:t>Copyright  American Society of Nuclear Cardiology</a:t>
            </a:r>
            <a:endParaRPr lang="en-GB" sz="900" dirty="0"/>
          </a:p>
        </p:txBody>
      </p:sp>
      <p:pic>
        <p:nvPicPr>
          <p:cNvPr id="8" name="Picture 2" descr="American Society of Nuclear Cardiolog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8657" y="6209876"/>
            <a:ext cx="1209675" cy="466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bish01\AppData\Local\Temp\wz67be\Springe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6263738"/>
            <a:ext cx="1255672" cy="33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609600" y="287338"/>
            <a:ext cx="7772400" cy="47466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rgbClr val="FF0000"/>
                </a:solidFill>
                <a:latin typeface="Arial Narrow" panose="020B0606020202030204" pitchFamily="34" charset="0"/>
              </a:rPr>
              <a:t>Journal of Nuclear Cardiology   |   Official Journal of the American Society of Nuclear Cardiology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566737"/>
          </a:xfrm>
        </p:spPr>
        <p:txBody>
          <a:bodyPr/>
          <a:lstStyle/>
          <a:p>
            <a:pPr>
              <a:defRPr/>
            </a:pPr>
            <a:r>
              <a:rPr lang="en-US" sz="3600" b="1" dirty="0"/>
              <a:t>METHODS</a:t>
            </a:r>
            <a:endParaRPr lang="en-US" sz="3600" dirty="0"/>
          </a:p>
        </p:txBody>
      </p:sp>
      <p:sp>
        <p:nvSpPr>
          <p:cNvPr id="6151" name="Content Placeholder 4"/>
          <p:cNvSpPr>
            <a:spLocks noGrp="1"/>
          </p:cNvSpPr>
          <p:nvPr>
            <p:ph idx="1"/>
          </p:nvPr>
        </p:nvSpPr>
        <p:spPr>
          <a:xfrm>
            <a:off x="457200" y="1524000"/>
            <a:ext cx="8305800" cy="4379913"/>
          </a:xfrm>
          <a:ln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/>
          <a:p>
            <a:pPr marL="514350" indent="-514350">
              <a:buFont typeface="Times New Roman" pitchFamily="18" charset="0"/>
              <a:buAutoNum type="alphaUcPeriod"/>
            </a:pPr>
            <a:r>
              <a:rPr lang="en-US" altLang="en-US" sz="2200" dirty="0"/>
              <a:t>A retrospective review of all-comers to the Barts Heart Centre Endocarditis Team</a:t>
            </a:r>
          </a:p>
          <a:p>
            <a:pPr marL="514350" indent="-514350">
              <a:buFont typeface="Times New Roman" pitchFamily="18" charset="0"/>
              <a:buAutoNum type="alphaUcPeriod"/>
            </a:pPr>
            <a:r>
              <a:rPr lang="en-US" altLang="en-US" sz="2200" dirty="0"/>
              <a:t>Subjects: patients requiring PET-CT to diagnose NVE and PVE</a:t>
            </a:r>
          </a:p>
          <a:p>
            <a:pPr marL="514350" indent="-514350">
              <a:buFont typeface="Times New Roman" pitchFamily="18" charset="0"/>
              <a:buAutoNum type="alphaUcPeriod"/>
            </a:pPr>
            <a:r>
              <a:rPr lang="en-US" altLang="en-US" sz="2200" dirty="0"/>
              <a:t>Study outcomes:</a:t>
            </a:r>
          </a:p>
          <a:p>
            <a:pPr marL="914400" lvl="1" indent="-514350">
              <a:buFont typeface="Times New Roman" pitchFamily="18" charset="0"/>
              <a:buAutoNum type="alphaUcPeriod"/>
            </a:pPr>
            <a:r>
              <a:rPr lang="en-US" altLang="en-US" sz="2200" dirty="0"/>
              <a:t>Impact of PET when added to </a:t>
            </a:r>
            <a:r>
              <a:rPr lang="en-US" altLang="en-US" sz="2200" dirty="0" err="1"/>
              <a:t>mDC</a:t>
            </a:r>
            <a:r>
              <a:rPr lang="en-US" altLang="en-US" sz="2200" dirty="0"/>
              <a:t> (ROC analysis)</a:t>
            </a:r>
          </a:p>
          <a:p>
            <a:pPr marL="914400" lvl="1" indent="-514350">
              <a:buFont typeface="Times New Roman" pitchFamily="18" charset="0"/>
              <a:buAutoNum type="alphaUcPeriod"/>
            </a:pPr>
            <a:r>
              <a:rPr lang="en-US" altLang="en-US" sz="2200" dirty="0"/>
              <a:t>Net re-classification index</a:t>
            </a:r>
          </a:p>
          <a:p>
            <a:pPr marL="514350" indent="-514350">
              <a:buFont typeface="Times New Roman" pitchFamily="18" charset="0"/>
              <a:buAutoNum type="alphaUcPeriod"/>
            </a:pPr>
            <a:r>
              <a:rPr lang="en-US" altLang="en-US" sz="2200" dirty="0"/>
              <a:t>Study variables: </a:t>
            </a:r>
          </a:p>
          <a:p>
            <a:pPr marL="914400" lvl="1" indent="-514350">
              <a:buFont typeface="Times New Roman" pitchFamily="18" charset="0"/>
              <a:buAutoNum type="alphaUcPeriod"/>
            </a:pPr>
            <a:r>
              <a:rPr lang="en-US" altLang="en-US" sz="2200" dirty="0" err="1"/>
              <a:t>mDC</a:t>
            </a:r>
            <a:r>
              <a:rPr lang="en-US" altLang="en-US" sz="2200" dirty="0"/>
              <a:t> score pre- and post-PET</a:t>
            </a:r>
          </a:p>
          <a:p>
            <a:pPr marL="914400" lvl="1" indent="-514350">
              <a:buFont typeface="Times New Roman" pitchFamily="18" charset="0"/>
              <a:buAutoNum type="alphaUcPeriod"/>
            </a:pPr>
            <a:r>
              <a:rPr lang="en-US" altLang="en-US" sz="2200" dirty="0"/>
              <a:t>FDG avidity at valve level in NVE and PVE</a:t>
            </a:r>
          </a:p>
          <a:p>
            <a:pPr marL="914400" lvl="1" indent="-514350">
              <a:buFont typeface="Times New Roman" pitchFamily="18" charset="0"/>
              <a:buAutoNum type="alphaUcPeriod"/>
            </a:pPr>
            <a:r>
              <a:rPr lang="en-US" altLang="en-US" sz="2200" dirty="0"/>
              <a:t>Duration of antibiotics, CRP, measures of SUV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81000" y="6400800"/>
            <a:ext cx="281359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>
                <a:latin typeface="SsykbnAdvPTimes"/>
              </a:rPr>
              <a:t>Copyright  American Society of Nuclear Cardiology</a:t>
            </a:r>
            <a:endParaRPr lang="en-GB" sz="900" dirty="0"/>
          </a:p>
        </p:txBody>
      </p:sp>
      <p:pic>
        <p:nvPicPr>
          <p:cNvPr id="8" name="Picture 2" descr="American Society of Nuclear Cardiolog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8657" y="6209876"/>
            <a:ext cx="1209675" cy="466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bish01\AppData\Local\Temp\wz67be\Springe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6263738"/>
            <a:ext cx="1255672" cy="33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609600" y="287338"/>
            <a:ext cx="7772400" cy="47466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rgbClr val="FF0000"/>
                </a:solidFill>
                <a:latin typeface="Arial Narrow" panose="020B0606020202030204" pitchFamily="34" charset="0"/>
              </a:rPr>
              <a:t>Journal of Nuclear Cardiology   |   Official Journal of the American Society of Nuclear Cardiology</a:t>
            </a:r>
          </a:p>
        </p:txBody>
      </p:sp>
    </p:spTree>
    <p:extLst>
      <p:ext uri="{BB962C8B-B14F-4D97-AF65-F5344CB8AC3E}">
        <p14:creationId xmlns:p14="http://schemas.microsoft.com/office/powerpoint/2010/main" val="37866964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566737"/>
          </a:xfrm>
        </p:spPr>
        <p:txBody>
          <a:bodyPr/>
          <a:lstStyle/>
          <a:p>
            <a:pPr>
              <a:defRPr/>
            </a:pPr>
            <a:r>
              <a:rPr lang="en-US" sz="3600" b="1" dirty="0"/>
              <a:t>RESULTS</a:t>
            </a:r>
            <a:endParaRPr lang="en-US" sz="3600" dirty="0"/>
          </a:p>
        </p:txBody>
      </p:sp>
      <p:sp>
        <p:nvSpPr>
          <p:cNvPr id="6151" name="Content Placeholder 4"/>
          <p:cNvSpPr>
            <a:spLocks noGrp="1"/>
          </p:cNvSpPr>
          <p:nvPr>
            <p:ph idx="1"/>
          </p:nvPr>
        </p:nvSpPr>
        <p:spPr>
          <a:xfrm>
            <a:off x="457200" y="1524000"/>
            <a:ext cx="8305800" cy="4379913"/>
          </a:xfrm>
          <a:ln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/>
          <a:p>
            <a:pPr marL="0" indent="0" algn="ctr">
              <a:buNone/>
            </a:pPr>
            <a:endParaRPr lang="en-US" altLang="en-US" sz="2800" dirty="0">
              <a:solidFill>
                <a:srgbClr val="000000"/>
              </a:solidFill>
            </a:endParaRPr>
          </a:p>
          <a:p>
            <a:pPr marL="0" indent="0" algn="ctr">
              <a:buNone/>
            </a:pPr>
            <a:endParaRPr lang="en-US" altLang="en-US" sz="2800" dirty="0">
              <a:solidFill>
                <a:srgbClr val="0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1000" y="6400800"/>
            <a:ext cx="281359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>
                <a:latin typeface="SsykbnAdvPTimes"/>
              </a:rPr>
              <a:t>Copyright  American Society of Nuclear Cardiology</a:t>
            </a:r>
            <a:endParaRPr lang="en-GB" sz="900" dirty="0"/>
          </a:p>
        </p:txBody>
      </p:sp>
      <p:pic>
        <p:nvPicPr>
          <p:cNvPr id="8" name="Picture 2" descr="American Society of Nuclear Cardiolog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8657" y="6209876"/>
            <a:ext cx="1209675" cy="466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bish01\AppData\Local\Temp\wz67be\Springe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6263738"/>
            <a:ext cx="1255672" cy="33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609600" y="287338"/>
            <a:ext cx="7772400" cy="47466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rgbClr val="FF0000"/>
                </a:solidFill>
                <a:latin typeface="Arial Narrow" panose="020B0606020202030204" pitchFamily="34" charset="0"/>
              </a:rPr>
              <a:t>Journal of Nuclear Cardiology   |   Official Journal of the American Society of Nuclear Cardiology</a:t>
            </a:r>
          </a:p>
        </p:txBody>
      </p:sp>
      <p:pic>
        <p:nvPicPr>
          <p:cNvPr id="9" name="officeArt object" descr="A close up of a map&#10;&#10;Description automatically generated">
            <a:extLst>
              <a:ext uri="{FF2B5EF4-FFF2-40B4-BE49-F238E27FC236}">
                <a16:creationId xmlns:a16="http://schemas.microsoft.com/office/drawing/2014/main" id="{4D7C30C7-2E10-7741-A5CB-8306FD011B3F}"/>
              </a:ext>
            </a:extLst>
          </p:cNvPr>
          <p:cNvPicPr/>
          <p:nvPr/>
        </p:nvPicPr>
        <p:blipFill rotWithShape="1">
          <a:blip r:embed="rId4"/>
          <a:srcRect t="6932" r="48921"/>
          <a:stretch/>
        </p:blipFill>
        <p:spPr>
          <a:xfrm>
            <a:off x="1393717" y="3713956"/>
            <a:ext cx="2285508" cy="2163861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12" name="officeArt object" descr="A close up of a map&#10;&#10;Description automatically generated">
            <a:extLst>
              <a:ext uri="{FF2B5EF4-FFF2-40B4-BE49-F238E27FC236}">
                <a16:creationId xmlns:a16="http://schemas.microsoft.com/office/drawing/2014/main" id="{679DBC38-1B00-5944-AC92-370ACE07A9B9}"/>
              </a:ext>
            </a:extLst>
          </p:cNvPr>
          <p:cNvPicPr/>
          <p:nvPr/>
        </p:nvPicPr>
        <p:blipFill rotWithShape="1">
          <a:blip r:embed="rId4"/>
          <a:srcRect l="50550" t="6932"/>
          <a:stretch/>
        </p:blipFill>
        <p:spPr>
          <a:xfrm>
            <a:off x="5501232" y="3709096"/>
            <a:ext cx="2212596" cy="2163861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FE54059-8F06-6347-A94B-F44A52BE2A63}"/>
              </a:ext>
            </a:extLst>
          </p:cNvPr>
          <p:cNvSpPr txBox="1"/>
          <p:nvPr/>
        </p:nvSpPr>
        <p:spPr>
          <a:xfrm>
            <a:off x="832340" y="1609796"/>
            <a:ext cx="3408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Native Valve Endocarditis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BA8EA7B-8EE1-0C49-919D-0F509B5AEE94}"/>
              </a:ext>
            </a:extLst>
          </p:cNvPr>
          <p:cNvSpPr txBox="1"/>
          <p:nvPr/>
        </p:nvSpPr>
        <p:spPr>
          <a:xfrm>
            <a:off x="4903399" y="1621783"/>
            <a:ext cx="3408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Prosthetic Valve Endocarditis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ADC3026-8529-EA4D-BCB2-F92651578058}"/>
              </a:ext>
            </a:extLst>
          </p:cNvPr>
          <p:cNvSpPr txBox="1"/>
          <p:nvPr/>
        </p:nvSpPr>
        <p:spPr>
          <a:xfrm>
            <a:off x="3607022" y="4048768"/>
            <a:ext cx="18220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ROC curves highlight incremental benefit of PET-CT when added to the </a:t>
            </a:r>
            <a:r>
              <a:rPr lang="en-GB" sz="1400" dirty="0" err="1"/>
              <a:t>mDC</a:t>
            </a:r>
            <a:r>
              <a:rPr lang="en-GB" sz="1400" dirty="0"/>
              <a:t> in both NVE and PVE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08FA8273-2F05-374D-90DD-3048DA195A24}"/>
              </a:ext>
            </a:extLst>
          </p:cNvPr>
          <p:cNvGrpSpPr/>
          <p:nvPr/>
        </p:nvGrpSpPr>
        <p:grpSpPr>
          <a:xfrm>
            <a:off x="5071047" y="1979128"/>
            <a:ext cx="3061737" cy="1605554"/>
            <a:chOff x="6064030" y="562464"/>
            <a:chExt cx="3061737" cy="1605554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C20D2EEF-8C18-EB4A-A7FC-9FD9E75F9A8D}"/>
                </a:ext>
              </a:extLst>
            </p:cNvPr>
            <p:cNvSpPr/>
            <p:nvPr/>
          </p:nvSpPr>
          <p:spPr>
            <a:xfrm>
              <a:off x="6064030" y="562464"/>
              <a:ext cx="3061737" cy="1605554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8" name="officeArt object" descr="A picture containing sitting, different, filled, table&#10;&#10;Description automatically generated">
              <a:extLst>
                <a:ext uri="{FF2B5EF4-FFF2-40B4-BE49-F238E27FC236}">
                  <a16:creationId xmlns:a16="http://schemas.microsoft.com/office/drawing/2014/main" id="{F7517C9E-5925-9049-89C7-1CC89E952CA8}"/>
                </a:ext>
              </a:extLst>
            </p:cNvPr>
            <p:cNvPicPr/>
            <p:nvPr/>
          </p:nvPicPr>
          <p:blipFill rotWithShape="1">
            <a:blip r:embed="rId5"/>
            <a:srcRect l="377" t="16451" r="94672" b="20104"/>
            <a:stretch/>
          </p:blipFill>
          <p:spPr>
            <a:xfrm>
              <a:off x="6109594" y="604983"/>
              <a:ext cx="258179" cy="152051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0150B593-E243-C34E-A6F5-5FCCC93B0666}"/>
                </a:ext>
              </a:extLst>
            </p:cNvPr>
            <p:cNvSpPr/>
            <p:nvPr/>
          </p:nvSpPr>
          <p:spPr>
            <a:xfrm>
              <a:off x="6314334" y="1354455"/>
              <a:ext cx="81840" cy="188685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30" name="officeArt object" descr="A picture containing sitting, different, filled, table&#10;&#10;Description automatically generated">
              <a:extLst>
                <a:ext uri="{FF2B5EF4-FFF2-40B4-BE49-F238E27FC236}">
                  <a16:creationId xmlns:a16="http://schemas.microsoft.com/office/drawing/2014/main" id="{23D40F98-1B66-1345-A78F-933F3CF3EB7A}"/>
                </a:ext>
              </a:extLst>
            </p:cNvPr>
            <p:cNvPicPr/>
            <p:nvPr/>
          </p:nvPicPr>
          <p:blipFill rotWithShape="1">
            <a:blip r:embed="rId5"/>
            <a:srcRect l="39914" t="1039" r="31905" b="51746"/>
            <a:stretch/>
          </p:blipFill>
          <p:spPr>
            <a:xfrm>
              <a:off x="6482909" y="573735"/>
              <a:ext cx="2507180" cy="158843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1FC50F1A-5967-FA41-90D0-0F68547124B6}"/>
              </a:ext>
            </a:extLst>
          </p:cNvPr>
          <p:cNvGrpSpPr/>
          <p:nvPr/>
        </p:nvGrpSpPr>
        <p:grpSpPr>
          <a:xfrm>
            <a:off x="1005602" y="2016876"/>
            <a:ext cx="3061738" cy="1605554"/>
            <a:chOff x="1022746" y="565862"/>
            <a:chExt cx="3061738" cy="1605554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8C6345C8-4014-1B46-8EF7-127C46A9EF98}"/>
                </a:ext>
              </a:extLst>
            </p:cNvPr>
            <p:cNvSpPr/>
            <p:nvPr/>
          </p:nvSpPr>
          <p:spPr>
            <a:xfrm>
              <a:off x="1022746" y="565862"/>
              <a:ext cx="3061737" cy="1605554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33" name="officeArt object" descr="A picture containing sitting, different, filled, table&#10;&#10;Description automatically generated">
              <a:extLst>
                <a:ext uri="{FF2B5EF4-FFF2-40B4-BE49-F238E27FC236}">
                  <a16:creationId xmlns:a16="http://schemas.microsoft.com/office/drawing/2014/main" id="{6A19A1D9-16BB-FC42-807F-DE2791DC262F}"/>
                </a:ext>
              </a:extLst>
            </p:cNvPr>
            <p:cNvPicPr/>
            <p:nvPr/>
          </p:nvPicPr>
          <p:blipFill rotWithShape="1">
            <a:blip r:embed="rId5"/>
            <a:srcRect l="5756" t="1963" r="62914" b="52785"/>
            <a:stretch/>
          </p:blipFill>
          <p:spPr>
            <a:xfrm>
              <a:off x="1297323" y="640671"/>
              <a:ext cx="2787161" cy="152238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4" name="officeArt object" descr="A picture containing sitting, different, filled, table&#10;&#10;Description automatically generated">
              <a:extLst>
                <a:ext uri="{FF2B5EF4-FFF2-40B4-BE49-F238E27FC236}">
                  <a16:creationId xmlns:a16="http://schemas.microsoft.com/office/drawing/2014/main" id="{B1F4010F-95C7-264F-98AE-972ADF047F21}"/>
                </a:ext>
              </a:extLst>
            </p:cNvPr>
            <p:cNvPicPr/>
            <p:nvPr/>
          </p:nvPicPr>
          <p:blipFill rotWithShape="1">
            <a:blip r:embed="rId5"/>
            <a:srcRect l="377" t="16451" r="94672" b="20104"/>
            <a:stretch/>
          </p:blipFill>
          <p:spPr>
            <a:xfrm>
              <a:off x="1068310" y="608381"/>
              <a:ext cx="258179" cy="152051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A26C7BC0-3F80-2E4C-8BD2-733DAD5F78B2}"/>
                </a:ext>
              </a:extLst>
            </p:cNvPr>
            <p:cNvSpPr/>
            <p:nvPr/>
          </p:nvSpPr>
          <p:spPr>
            <a:xfrm>
              <a:off x="1273050" y="1357853"/>
              <a:ext cx="81840" cy="188685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186451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566737"/>
          </a:xfrm>
        </p:spPr>
        <p:txBody>
          <a:bodyPr/>
          <a:lstStyle/>
          <a:p>
            <a:pPr>
              <a:defRPr/>
            </a:pPr>
            <a:r>
              <a:rPr lang="en-US" sz="3600" b="1" dirty="0"/>
              <a:t>RESULTS</a:t>
            </a:r>
            <a:endParaRPr lang="en-US" sz="3600" dirty="0"/>
          </a:p>
        </p:txBody>
      </p:sp>
      <p:sp>
        <p:nvSpPr>
          <p:cNvPr id="6151" name="Content Placeholder 4"/>
          <p:cNvSpPr>
            <a:spLocks noGrp="1"/>
          </p:cNvSpPr>
          <p:nvPr>
            <p:ph idx="1"/>
          </p:nvPr>
        </p:nvSpPr>
        <p:spPr>
          <a:xfrm>
            <a:off x="457200" y="1524000"/>
            <a:ext cx="8305800" cy="4379913"/>
          </a:xfrm>
          <a:ln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/>
          <a:p>
            <a:pPr marL="0" indent="0" algn="ctr">
              <a:buNone/>
            </a:pPr>
            <a:endParaRPr lang="en-US" altLang="en-US" sz="2800" dirty="0">
              <a:solidFill>
                <a:srgbClr val="000000"/>
              </a:solidFill>
            </a:endParaRPr>
          </a:p>
          <a:p>
            <a:pPr marL="0" indent="0" algn="ctr">
              <a:buNone/>
            </a:pPr>
            <a:endParaRPr lang="en-US" altLang="en-US" sz="2800" dirty="0">
              <a:solidFill>
                <a:srgbClr val="0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1000" y="6400800"/>
            <a:ext cx="281359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>
                <a:latin typeface="SsykbnAdvPTimes"/>
              </a:rPr>
              <a:t>Copyright  American Society of Nuclear Cardiology</a:t>
            </a:r>
            <a:endParaRPr lang="en-GB" sz="900" dirty="0"/>
          </a:p>
        </p:txBody>
      </p:sp>
      <p:pic>
        <p:nvPicPr>
          <p:cNvPr id="8" name="Picture 2" descr="American Society of Nuclear Cardiolog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8657" y="6209876"/>
            <a:ext cx="1209675" cy="466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bish01\AppData\Local\Temp\wz67be\Springe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6263738"/>
            <a:ext cx="1255672" cy="33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609600" y="287338"/>
            <a:ext cx="7772400" cy="47466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rgbClr val="FF0000"/>
                </a:solidFill>
                <a:latin typeface="Arial Narrow" panose="020B0606020202030204" pitchFamily="34" charset="0"/>
              </a:rPr>
              <a:t>Journal of Nuclear Cardiology   |   Official Journal of the American Society of Nuclear Cardiology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FD04694-04D3-2042-A950-037F4F791034}"/>
              </a:ext>
            </a:extLst>
          </p:cNvPr>
          <p:cNvSpPr txBox="1"/>
          <p:nvPr/>
        </p:nvSpPr>
        <p:spPr>
          <a:xfrm>
            <a:off x="1658242" y="2133600"/>
            <a:ext cx="5827515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/>
              <a:t>Re-classification pre- and post-PET over modified Duke Criteria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87106EA-D0DC-C048-9E21-F9836809AA9F}"/>
              </a:ext>
            </a:extLst>
          </p:cNvPr>
          <p:cNvGrpSpPr/>
          <p:nvPr/>
        </p:nvGrpSpPr>
        <p:grpSpPr>
          <a:xfrm>
            <a:off x="918679" y="2702185"/>
            <a:ext cx="3194737" cy="1575398"/>
            <a:chOff x="2026083" y="2804531"/>
            <a:chExt cx="3194737" cy="1575398"/>
          </a:xfrm>
        </p:grpSpPr>
        <p:graphicFrame>
          <p:nvGraphicFramePr>
            <p:cNvPr id="18" name="Chart 17">
              <a:extLst>
                <a:ext uri="{FF2B5EF4-FFF2-40B4-BE49-F238E27FC236}">
                  <a16:creationId xmlns:a16="http://schemas.microsoft.com/office/drawing/2014/main" id="{81E1A7B2-63AA-E545-9654-8FE55E994975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602193171"/>
                </p:ext>
              </p:extLst>
            </p:nvPr>
          </p:nvGraphicFramePr>
          <p:xfrm>
            <a:off x="2026083" y="3047199"/>
            <a:ext cx="1587284" cy="133273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aphicFrame>
          <p:nvGraphicFramePr>
            <p:cNvPr id="19" name="Chart 18">
              <a:extLst>
                <a:ext uri="{FF2B5EF4-FFF2-40B4-BE49-F238E27FC236}">
                  <a16:creationId xmlns:a16="http://schemas.microsoft.com/office/drawing/2014/main" id="{2547F0FB-4DFA-484C-A56F-6E7CD0998120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854925786"/>
                </p:ext>
              </p:extLst>
            </p:nvPr>
          </p:nvGraphicFramePr>
          <p:xfrm>
            <a:off x="3633813" y="3046720"/>
            <a:ext cx="1587007" cy="133320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20" name="Right Arrow 19">
              <a:extLst>
                <a:ext uri="{FF2B5EF4-FFF2-40B4-BE49-F238E27FC236}">
                  <a16:creationId xmlns:a16="http://schemas.microsoft.com/office/drawing/2014/main" id="{864BE124-5638-874C-B53A-EF763E0B8681}"/>
                </a:ext>
              </a:extLst>
            </p:cNvPr>
            <p:cNvSpPr/>
            <p:nvPr/>
          </p:nvSpPr>
          <p:spPr>
            <a:xfrm>
              <a:off x="3462684" y="3523861"/>
              <a:ext cx="323318" cy="393781"/>
            </a:xfrm>
            <a:prstGeom prst="rightArrow">
              <a:avLst/>
            </a:prstGeom>
            <a:solidFill>
              <a:schemeClr val="tx1"/>
            </a:solidFill>
            <a:ln w="25400" cap="flat">
              <a:solidFill>
                <a:schemeClr val="tx1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"/>
                <a:ea typeface="Times"/>
                <a:cs typeface="Times"/>
                <a:sym typeface="Times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0C2A710-8F5D-E24F-8E12-B0DDC17E1ACD}"/>
                </a:ext>
              </a:extLst>
            </p:cNvPr>
            <p:cNvSpPr txBox="1"/>
            <p:nvPr/>
          </p:nvSpPr>
          <p:spPr>
            <a:xfrm>
              <a:off x="2092510" y="2804531"/>
              <a:ext cx="14488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dirty="0">
                  <a:solidFill>
                    <a:srgbClr val="FB933D"/>
                  </a:solidFill>
                </a:rPr>
                <a:t>Pre-PET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EB6DF9B-39E1-C142-A61E-D338C9C6BEE0}"/>
                </a:ext>
              </a:extLst>
            </p:cNvPr>
            <p:cNvSpPr txBox="1"/>
            <p:nvPr/>
          </p:nvSpPr>
          <p:spPr>
            <a:xfrm>
              <a:off x="3690081" y="2805003"/>
              <a:ext cx="14488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dirty="0">
                  <a:solidFill>
                    <a:srgbClr val="7F319D"/>
                  </a:solidFill>
                </a:rPr>
                <a:t>Post-PET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2DC85D1-BA81-4F4E-9A7B-9AE43E03211F}"/>
                </a:ext>
              </a:extLst>
            </p:cNvPr>
            <p:cNvSpPr txBox="1"/>
            <p:nvPr/>
          </p:nvSpPr>
          <p:spPr>
            <a:xfrm>
              <a:off x="2838734" y="3517594"/>
              <a:ext cx="4744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b="1" dirty="0">
                  <a:solidFill>
                    <a:schemeClr val="bg1"/>
                  </a:solidFill>
                </a:rPr>
                <a:t>14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8A3BF49-430F-3E49-A7F6-9F1B02602035}"/>
                </a:ext>
              </a:extLst>
            </p:cNvPr>
            <p:cNvSpPr txBox="1"/>
            <p:nvPr/>
          </p:nvSpPr>
          <p:spPr>
            <a:xfrm>
              <a:off x="2401088" y="3723681"/>
              <a:ext cx="4744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b="1" dirty="0">
                  <a:solidFill>
                    <a:schemeClr val="bg1"/>
                  </a:solidFill>
                </a:rPr>
                <a:t>12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F824CAD-79EC-A440-A812-E0F41A26D5AA}"/>
                </a:ext>
              </a:extLst>
            </p:cNvPr>
            <p:cNvSpPr txBox="1"/>
            <p:nvPr/>
          </p:nvSpPr>
          <p:spPr>
            <a:xfrm>
              <a:off x="4427442" y="3534818"/>
              <a:ext cx="4744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b="1" dirty="0">
                  <a:solidFill>
                    <a:schemeClr val="bg1"/>
                  </a:solidFill>
                </a:rPr>
                <a:t>16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D97EFAB-7263-634E-A2DA-4E05463B0125}"/>
                </a:ext>
              </a:extLst>
            </p:cNvPr>
            <p:cNvSpPr txBox="1"/>
            <p:nvPr/>
          </p:nvSpPr>
          <p:spPr>
            <a:xfrm>
              <a:off x="3933552" y="3490728"/>
              <a:ext cx="4744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b="1" dirty="0">
                  <a:solidFill>
                    <a:schemeClr val="bg1"/>
                  </a:solidFill>
                </a:rPr>
                <a:t>14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40FA6F1-9F37-4949-AAD7-FB0B0CA6C07B}"/>
                </a:ext>
              </a:extLst>
            </p:cNvPr>
            <p:cNvSpPr txBox="1"/>
            <p:nvPr/>
          </p:nvSpPr>
          <p:spPr>
            <a:xfrm>
              <a:off x="4108164" y="3960615"/>
              <a:ext cx="4744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b="1" dirty="0">
                  <a:solidFill>
                    <a:schemeClr val="bg1"/>
                  </a:solidFill>
                </a:rPr>
                <a:t>2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456E0A6F-B221-E444-BC4E-CFF370C9E19D}"/>
              </a:ext>
            </a:extLst>
          </p:cNvPr>
          <p:cNvGrpSpPr/>
          <p:nvPr/>
        </p:nvGrpSpPr>
        <p:grpSpPr>
          <a:xfrm>
            <a:off x="5112429" y="2683441"/>
            <a:ext cx="3146602" cy="1566153"/>
            <a:chOff x="4427164" y="2548297"/>
            <a:chExt cx="3146602" cy="1566153"/>
          </a:xfrm>
        </p:grpSpPr>
        <p:graphicFrame>
          <p:nvGraphicFramePr>
            <p:cNvPr id="9" name="Chart 8">
              <a:extLst>
                <a:ext uri="{FF2B5EF4-FFF2-40B4-BE49-F238E27FC236}">
                  <a16:creationId xmlns:a16="http://schemas.microsoft.com/office/drawing/2014/main" id="{82F0E928-F713-7146-9013-48EA41309DA0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768853686"/>
                </p:ext>
              </p:extLst>
            </p:nvPr>
          </p:nvGraphicFramePr>
          <p:xfrm>
            <a:off x="4427164" y="2781241"/>
            <a:ext cx="1587007" cy="133320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graphicFrame>
          <p:nvGraphicFramePr>
            <p:cNvPr id="12" name="Chart 11">
              <a:extLst>
                <a:ext uri="{FF2B5EF4-FFF2-40B4-BE49-F238E27FC236}">
                  <a16:creationId xmlns:a16="http://schemas.microsoft.com/office/drawing/2014/main" id="{C44310B5-B018-B749-A9C9-E54E93695015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475797815"/>
                </p:ext>
              </p:extLst>
            </p:nvPr>
          </p:nvGraphicFramePr>
          <p:xfrm>
            <a:off x="5986759" y="2781241"/>
            <a:ext cx="1587007" cy="133320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  <p:sp>
          <p:nvSpPr>
            <p:cNvPr id="13" name="Right Arrow 12">
              <a:extLst>
                <a:ext uri="{FF2B5EF4-FFF2-40B4-BE49-F238E27FC236}">
                  <a16:creationId xmlns:a16="http://schemas.microsoft.com/office/drawing/2014/main" id="{F35A6FA4-20EF-1145-9738-DC645B4A44FF}"/>
                </a:ext>
              </a:extLst>
            </p:cNvPr>
            <p:cNvSpPr/>
            <p:nvPr/>
          </p:nvSpPr>
          <p:spPr>
            <a:xfrm>
              <a:off x="5836758" y="3239249"/>
              <a:ext cx="323318" cy="393781"/>
            </a:xfrm>
            <a:prstGeom prst="rightArrow">
              <a:avLst/>
            </a:prstGeom>
            <a:solidFill>
              <a:schemeClr val="tx1"/>
            </a:solidFill>
            <a:ln w="25400" cap="flat">
              <a:solidFill>
                <a:schemeClr val="tx1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"/>
                <a:ea typeface="Times"/>
                <a:cs typeface="Times"/>
                <a:sym typeface="Times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29B68FA-040B-A042-97D0-FDE9EEDF8EEA}"/>
                </a:ext>
              </a:extLst>
            </p:cNvPr>
            <p:cNvSpPr txBox="1"/>
            <p:nvPr/>
          </p:nvSpPr>
          <p:spPr>
            <a:xfrm>
              <a:off x="4459632" y="2548297"/>
              <a:ext cx="14488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dirty="0">
                  <a:solidFill>
                    <a:srgbClr val="FB933D"/>
                  </a:solidFill>
                </a:rPr>
                <a:t>Pre-PET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D4E2B4C-CAAB-644F-9C54-55B24CF69921}"/>
                </a:ext>
              </a:extLst>
            </p:cNvPr>
            <p:cNvSpPr txBox="1"/>
            <p:nvPr/>
          </p:nvSpPr>
          <p:spPr>
            <a:xfrm>
              <a:off x="6029907" y="2548769"/>
              <a:ext cx="14488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dirty="0">
                  <a:solidFill>
                    <a:srgbClr val="7F319D"/>
                  </a:solidFill>
                </a:rPr>
                <a:t>Post-PET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252EAAD-79A2-D047-A819-36A6BF4632D2}"/>
                </a:ext>
              </a:extLst>
            </p:cNvPr>
            <p:cNvSpPr txBox="1"/>
            <p:nvPr/>
          </p:nvSpPr>
          <p:spPr>
            <a:xfrm>
              <a:off x="5228895" y="3230051"/>
              <a:ext cx="4744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b="1" dirty="0">
                  <a:solidFill>
                    <a:schemeClr val="bg1"/>
                  </a:solidFill>
                </a:rPr>
                <a:t>14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6A9FB66-0907-A144-AF28-8424118674E4}"/>
                </a:ext>
              </a:extLst>
            </p:cNvPr>
            <p:cNvSpPr txBox="1"/>
            <p:nvPr/>
          </p:nvSpPr>
          <p:spPr>
            <a:xfrm>
              <a:off x="4791249" y="3436138"/>
              <a:ext cx="4744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b="1" dirty="0">
                  <a:solidFill>
                    <a:schemeClr val="bg1"/>
                  </a:solidFill>
                </a:rPr>
                <a:t>19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6B9F949-CEA7-C04A-92A3-521997EDDAF7}"/>
                </a:ext>
              </a:extLst>
            </p:cNvPr>
            <p:cNvSpPr txBox="1"/>
            <p:nvPr/>
          </p:nvSpPr>
          <p:spPr>
            <a:xfrm>
              <a:off x="6780262" y="3341593"/>
              <a:ext cx="4744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b="1" dirty="0">
                  <a:solidFill>
                    <a:schemeClr val="bg1"/>
                  </a:solidFill>
                </a:rPr>
                <a:t>21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B502E49-5746-B54C-9D5B-006B2546D442}"/>
                </a:ext>
              </a:extLst>
            </p:cNvPr>
            <p:cNvSpPr txBox="1"/>
            <p:nvPr/>
          </p:nvSpPr>
          <p:spPr>
            <a:xfrm>
              <a:off x="6293516" y="3598248"/>
              <a:ext cx="4744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b="1" dirty="0">
                  <a:solidFill>
                    <a:schemeClr val="bg1"/>
                  </a:solidFill>
                </a:rPr>
                <a:t>3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496038A-C4E2-4245-97DF-62B9C4FCDB09}"/>
                </a:ext>
              </a:extLst>
            </p:cNvPr>
            <p:cNvSpPr txBox="1"/>
            <p:nvPr/>
          </p:nvSpPr>
          <p:spPr>
            <a:xfrm>
              <a:off x="6310077" y="3161494"/>
              <a:ext cx="4744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b="1" dirty="0">
                  <a:solidFill>
                    <a:schemeClr val="bg1"/>
                  </a:solidFill>
                </a:rPr>
                <a:t>13</a:t>
              </a: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C948530E-D42B-1445-9245-6F64155F2B59}"/>
              </a:ext>
            </a:extLst>
          </p:cNvPr>
          <p:cNvSpPr txBox="1"/>
          <p:nvPr/>
        </p:nvSpPr>
        <p:spPr>
          <a:xfrm>
            <a:off x="2619475" y="4312003"/>
            <a:ext cx="3933725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0.89 – </a:t>
            </a:r>
            <a:r>
              <a:rPr lang="en-GB" sz="1400" b="1" dirty="0"/>
              <a:t>Net-reclassification Index </a:t>
            </a:r>
            <a:r>
              <a:rPr lang="en-GB" sz="1400" dirty="0"/>
              <a:t>– 0.90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0ABAC9E-D05C-DE4D-AE3B-AACDF2393FAD}"/>
              </a:ext>
            </a:extLst>
          </p:cNvPr>
          <p:cNvGrpSpPr/>
          <p:nvPr/>
        </p:nvGrpSpPr>
        <p:grpSpPr>
          <a:xfrm>
            <a:off x="1081732" y="4688664"/>
            <a:ext cx="6980533" cy="307775"/>
            <a:chOff x="1538932" y="4604990"/>
            <a:chExt cx="6980533" cy="307775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B41CC82-7CD1-3C47-BC41-E195ABEEED84}"/>
                </a:ext>
              </a:extLst>
            </p:cNvPr>
            <p:cNvSpPr txBox="1"/>
            <p:nvPr/>
          </p:nvSpPr>
          <p:spPr>
            <a:xfrm>
              <a:off x="1538932" y="4604990"/>
              <a:ext cx="6980533" cy="30777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US" sz="1400" i="1" dirty="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rPr>
                <a:t>Definite         Possible       Rejected</a:t>
              </a:r>
              <a:endParaRPr kumimoji="0" lang="en-US" sz="1400" i="1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Arial" charset="0"/>
                <a:ea typeface="Arial" charset="0"/>
                <a:cs typeface="Arial" charset="0"/>
                <a:sym typeface="Times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AF16A41F-521F-CC41-BD55-7459C165ABC3}"/>
                </a:ext>
              </a:extLst>
            </p:cNvPr>
            <p:cNvSpPr/>
            <p:nvPr/>
          </p:nvSpPr>
          <p:spPr>
            <a:xfrm>
              <a:off x="3416237" y="4684436"/>
              <a:ext cx="180000" cy="180000"/>
            </a:xfrm>
            <a:prstGeom prst="rect">
              <a:avLst/>
            </a:prstGeom>
            <a:solidFill>
              <a:srgbClr val="02A9E9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2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"/>
                <a:ea typeface="Times"/>
                <a:cs typeface="Times"/>
                <a:sym typeface="Times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1D31AC39-3BFA-E244-86E9-4D526D7B0A13}"/>
                </a:ext>
              </a:extLst>
            </p:cNvPr>
            <p:cNvSpPr/>
            <p:nvPr/>
          </p:nvSpPr>
          <p:spPr>
            <a:xfrm>
              <a:off x="4456635" y="4684436"/>
              <a:ext cx="180000" cy="180000"/>
            </a:xfrm>
            <a:prstGeom prst="rect">
              <a:avLst/>
            </a:prstGeom>
            <a:solidFill>
              <a:srgbClr val="FF0400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2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"/>
                <a:ea typeface="Times"/>
                <a:cs typeface="Times"/>
                <a:sym typeface="Times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C2492320-F960-DB4D-9A21-165BC74596AD}"/>
                </a:ext>
              </a:extLst>
            </p:cNvPr>
            <p:cNvSpPr/>
            <p:nvPr/>
          </p:nvSpPr>
          <p:spPr>
            <a:xfrm>
              <a:off x="5487546" y="4679859"/>
              <a:ext cx="180000" cy="180000"/>
            </a:xfrm>
            <a:prstGeom prst="rect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2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"/>
                <a:ea typeface="Times"/>
                <a:cs typeface="Times"/>
                <a:sym typeface="Times"/>
              </a:endParaRPr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18C6EDE2-8D47-A346-992C-573175836158}"/>
              </a:ext>
            </a:extLst>
          </p:cNvPr>
          <p:cNvSpPr txBox="1"/>
          <p:nvPr/>
        </p:nvSpPr>
        <p:spPr>
          <a:xfrm>
            <a:off x="832340" y="1609796"/>
            <a:ext cx="3408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Native Valve Endocarditis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0503D21-A64E-6B44-8299-0302809E54CA}"/>
              </a:ext>
            </a:extLst>
          </p:cNvPr>
          <p:cNvSpPr txBox="1"/>
          <p:nvPr/>
        </p:nvSpPr>
        <p:spPr>
          <a:xfrm>
            <a:off x="4903399" y="1621783"/>
            <a:ext cx="3408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Prosthetic Valve Endocarditis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6DC2C20-3BAB-4B42-9881-D3544082B0FE}"/>
              </a:ext>
            </a:extLst>
          </p:cNvPr>
          <p:cNvSpPr txBox="1"/>
          <p:nvPr/>
        </p:nvSpPr>
        <p:spPr>
          <a:xfrm>
            <a:off x="762000" y="5170480"/>
            <a:ext cx="7620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PET-CT accurately reclassified patients to both confirm and refute IE,                              including by establishing a firm diagnosis in those with </a:t>
            </a:r>
            <a:r>
              <a:rPr lang="en-GB" sz="1400" dirty="0" err="1"/>
              <a:t>possibe</a:t>
            </a:r>
            <a:r>
              <a:rPr lang="en-GB" sz="1400" dirty="0"/>
              <a:t> IE by </a:t>
            </a:r>
            <a:r>
              <a:rPr lang="en-GB" sz="1400" dirty="0" err="1"/>
              <a:t>mDC</a:t>
            </a:r>
            <a:endParaRPr lang="en-GB" sz="1400" dirty="0"/>
          </a:p>
          <a:p>
            <a:pPr algn="ctr"/>
            <a:r>
              <a:rPr lang="en-GB" sz="1400" i="1" dirty="0"/>
              <a:t>NRI &gt; 0.5 is considered significant for a diagnostic test</a:t>
            </a:r>
          </a:p>
        </p:txBody>
      </p:sp>
    </p:spTree>
    <p:extLst>
      <p:ext uri="{BB962C8B-B14F-4D97-AF65-F5344CB8AC3E}">
        <p14:creationId xmlns:p14="http://schemas.microsoft.com/office/powerpoint/2010/main" val="11769607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566737"/>
          </a:xfrm>
        </p:spPr>
        <p:txBody>
          <a:bodyPr/>
          <a:lstStyle/>
          <a:p>
            <a:pPr>
              <a:defRPr/>
            </a:pPr>
            <a:r>
              <a:rPr lang="en-US" sz="3600" b="1" dirty="0"/>
              <a:t>CONCLUSIONS</a:t>
            </a:r>
            <a:endParaRPr lang="en-US" sz="3600" dirty="0"/>
          </a:p>
        </p:txBody>
      </p:sp>
      <p:sp>
        <p:nvSpPr>
          <p:cNvPr id="6151" name="Content Placeholder 4"/>
          <p:cNvSpPr>
            <a:spLocks noGrp="1"/>
          </p:cNvSpPr>
          <p:nvPr>
            <p:ph idx="1"/>
          </p:nvPr>
        </p:nvSpPr>
        <p:spPr>
          <a:xfrm>
            <a:off x="457200" y="1524000"/>
            <a:ext cx="8305800" cy="4379913"/>
          </a:xfrm>
          <a:ln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altLang="en-US" sz="2400" dirty="0"/>
              <a:t>PET is typically used in ~16% of cases of IE </a:t>
            </a:r>
            <a:r>
              <a:rPr lang="en-US" altLang="en-US" sz="1200" dirty="0"/>
              <a:t>(Habib </a:t>
            </a:r>
            <a:r>
              <a:rPr lang="en-US" altLang="en-US" sz="1200" i="1" dirty="0"/>
              <a:t>et al, </a:t>
            </a:r>
            <a:r>
              <a:rPr lang="en-US" altLang="en-US" sz="1200" dirty="0"/>
              <a:t>2019)</a:t>
            </a:r>
            <a:r>
              <a:rPr lang="en-US" altLang="en-US" sz="2400" dirty="0"/>
              <a:t> where the clinical suspicion remains high despite equivocal TEE</a:t>
            </a:r>
          </a:p>
          <a:p>
            <a:pPr marL="514350" indent="-514350">
              <a:buFont typeface="+mj-lt"/>
              <a:buAutoNum type="arabicPeriod"/>
            </a:pPr>
            <a:endParaRPr lang="en-US" altLang="en-US" sz="1200" dirty="0"/>
          </a:p>
          <a:p>
            <a:pPr marL="514350" indent="-514350">
              <a:buFont typeface="+mj-lt"/>
              <a:buAutoNum type="arabicPeriod"/>
            </a:pPr>
            <a:r>
              <a:rPr lang="en-US" altLang="en-US" sz="2400" dirty="0"/>
              <a:t>We identify comparable diagnostic ability of PET in both PVE </a:t>
            </a:r>
            <a:r>
              <a:rPr lang="en-US" altLang="en-US" sz="2400" i="1" dirty="0"/>
              <a:t>and</a:t>
            </a:r>
            <a:r>
              <a:rPr lang="en-US" altLang="en-US" sz="2400" dirty="0"/>
              <a:t> NVE with incremental benefit over the </a:t>
            </a:r>
            <a:r>
              <a:rPr lang="en-US" altLang="en-US" sz="2400" dirty="0" err="1"/>
              <a:t>mDC</a:t>
            </a:r>
            <a:r>
              <a:rPr lang="en-US" altLang="en-US" sz="2400" dirty="0"/>
              <a:t> </a:t>
            </a:r>
          </a:p>
          <a:p>
            <a:pPr marL="514350" indent="-514350">
              <a:buFont typeface="+mj-lt"/>
              <a:buAutoNum type="arabicPeriod"/>
            </a:pPr>
            <a:endParaRPr lang="en-US" altLang="en-US" sz="1200" dirty="0"/>
          </a:p>
          <a:p>
            <a:pPr marL="514350" indent="-514350">
              <a:buFont typeface="+mj-lt"/>
              <a:buAutoNum type="arabicPeriod"/>
            </a:pPr>
            <a:r>
              <a:rPr lang="en-US" altLang="en-US" sz="2400" dirty="0"/>
              <a:t>This is not impacted by duration of </a:t>
            </a:r>
            <a:r>
              <a:rPr lang="en-US" altLang="en-US" sz="2400" dirty="0" err="1"/>
              <a:t>abx</a:t>
            </a:r>
            <a:r>
              <a:rPr lang="en-US" altLang="en-US" sz="2400" dirty="0"/>
              <a:t> therapy or CRP at the time of PET and no SUV cut-off was identified</a:t>
            </a:r>
          </a:p>
          <a:p>
            <a:pPr marL="514350" indent="-514350">
              <a:buFont typeface="+mj-lt"/>
              <a:buAutoNum type="arabicPeriod"/>
            </a:pPr>
            <a:endParaRPr lang="en-US" altLang="en-US" sz="1200" dirty="0"/>
          </a:p>
          <a:p>
            <a:pPr marL="514350" indent="-514350">
              <a:buFont typeface="+mj-lt"/>
              <a:buAutoNum type="arabicPeriod"/>
            </a:pPr>
            <a:r>
              <a:rPr lang="en-US" altLang="en-US" sz="2400" dirty="0"/>
              <a:t>NVE: 	Sensitivity 75%	Specificity 92%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en-US" sz="2400" dirty="0"/>
              <a:t>PVE:	Sensitivity 87%	Specificity 86%</a:t>
            </a:r>
          </a:p>
          <a:p>
            <a:pPr marL="514350" indent="-514350">
              <a:buFont typeface="Times New Roman" pitchFamily="18" charset="0"/>
              <a:buAutoNum type="alphaUcPeriod"/>
            </a:pPr>
            <a:endParaRPr lang="en-US" alt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381000" y="6400800"/>
            <a:ext cx="281359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>
                <a:latin typeface="SsykbnAdvPTimes"/>
              </a:rPr>
              <a:t>Copyright  American Society of Nuclear Cardiology</a:t>
            </a:r>
            <a:endParaRPr lang="en-GB" sz="900" dirty="0"/>
          </a:p>
        </p:txBody>
      </p:sp>
      <p:pic>
        <p:nvPicPr>
          <p:cNvPr id="8" name="Picture 2" descr="American Society of Nuclear Cardiolog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8657" y="6209876"/>
            <a:ext cx="1209675" cy="466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bish01\AppData\Local\Temp\wz67be\Springe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6263738"/>
            <a:ext cx="1255672" cy="33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609600" y="287338"/>
            <a:ext cx="7772400" cy="47466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rgbClr val="FF0000"/>
                </a:solidFill>
                <a:latin typeface="Arial Narrow" panose="020B0606020202030204" pitchFamily="34" charset="0"/>
              </a:rPr>
              <a:t>Journal of Nuclear Cardiology   |   Official Journal of the American Society of Nuclear Cardiology</a:t>
            </a:r>
          </a:p>
        </p:txBody>
      </p:sp>
    </p:spTree>
    <p:extLst>
      <p:ext uri="{BB962C8B-B14F-4D97-AF65-F5344CB8AC3E}">
        <p14:creationId xmlns:p14="http://schemas.microsoft.com/office/powerpoint/2010/main" val="254565986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2045"/>
  <p:tag name="AS_OS" val="Microsoft Windows NT 6.1.7601 Service Pack 1"/>
  <p:tag name="AS_RELEASE_DATE" val="2011.04.04"/>
  <p:tag name="AS_VERSION" val="5.1.0.0"/>
  <p:tag name="AS_TITLE" val="Aspose.Slides for .NET"/>
</p:tagLst>
</file>

<file path=ppt/theme/theme1.xml><?xml version="1.0" encoding="utf-8"?>
<a:theme xmlns:a="http://schemas.openxmlformats.org/drawingml/2006/main" name="2_Office Theme">
  <a:themeElements>
    <a:clrScheme name="2_Office Them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2_Office Theme">
      <a:majorFont>
        <a:latin typeface="Times New Roman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Office Them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4132</TotalTime>
  <Words>520</Words>
  <Application>Microsoft Macintosh PowerPoint</Application>
  <PresentationFormat>On-screen Show (4:3)</PresentationFormat>
  <Paragraphs>73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6</vt:i4>
      </vt:variant>
    </vt:vector>
  </HeadingPairs>
  <TitlesOfParts>
    <vt:vector size="15" baseType="lpstr">
      <vt:lpstr>Arial</vt:lpstr>
      <vt:lpstr>Arial Narrow</vt:lpstr>
      <vt:lpstr>Calibri</vt:lpstr>
      <vt:lpstr>SsykbnAdvPTimes</vt:lpstr>
      <vt:lpstr>Times</vt:lpstr>
      <vt:lpstr>Times New Roman</vt:lpstr>
      <vt:lpstr>2_Office Theme</vt:lpstr>
      <vt:lpstr>Custom Design</vt:lpstr>
      <vt:lpstr>1_Custom Design</vt:lpstr>
      <vt:lpstr>18F-FDG PET-CT improves diagnostic certainty in native and prosthetic valve Infective Endocarditis over the modified Duke Criteria</vt:lpstr>
      <vt:lpstr>BACKGROUND</vt:lpstr>
      <vt:lpstr>METHODS</vt:lpstr>
      <vt:lpstr>RESULTS</vt:lpstr>
      <vt:lpstr>RESULTS</vt:lpstr>
      <vt:lpstr>CONCLUSIONS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Holly Auten</dc:creator>
  <cp:lastModifiedBy>Christopher Primus</cp:lastModifiedBy>
  <cp:revision>106</cp:revision>
  <dcterms:created xsi:type="dcterms:W3CDTF">2011-04-18T21:44:13Z</dcterms:created>
  <dcterms:modified xsi:type="dcterms:W3CDTF">2021-05-07T19:44:17Z</dcterms:modified>
</cp:coreProperties>
</file>