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10058400" cy="5029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F0"/>
    <a:srgbClr val="1D1C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14" autoAdjust="0"/>
    <p:restoredTop sz="86376" autoAdjust="0"/>
  </p:normalViewPr>
  <p:slideViewPr>
    <p:cSldViewPr snapToGrid="0">
      <p:cViewPr>
        <p:scale>
          <a:sx n="114" d="100"/>
          <a:sy n="114" d="100"/>
        </p:scale>
        <p:origin x="528" y="6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2A9E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33-7A4D-8A1B-0BE5115E2B6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33-7A4D-8A1B-0BE5115E2B67}"/>
              </c:ext>
            </c:extLst>
          </c:dPt>
          <c:dPt>
            <c:idx val="2"/>
            <c:bubble3D val="0"/>
            <c:spPr>
              <a:solidFill>
                <a:srgbClr val="1D1D1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333-7A4D-8A1B-0BE5115E2B67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19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333-7A4D-8A1B-0BE5115E2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2A9E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52-0C48-8DA6-17E63A6CFF1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52-0C48-8DA6-17E63A6CFF12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52-0C48-8DA6-17E63A6CFF12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</c:v>
                </c:pt>
                <c:pt idx="1">
                  <c:v>3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652-0C48-8DA6-17E63A6CF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60-5A45-8CB0-93F78DA7685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60-5A45-8CB0-93F78DA76852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60-5A45-8CB0-93F78DA76852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12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F60-5A45-8CB0-93F78DA768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D9-1F47-B27B-432DD50B7266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3D9-1F47-B27B-432DD50B7266}"/>
              </c:ext>
            </c:extLst>
          </c:dPt>
          <c:dPt>
            <c:idx val="2"/>
            <c:bubble3D val="0"/>
            <c:spPr>
              <a:solidFill>
                <a:srgbClr val="1D1D1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3D9-1F47-B27B-432DD50B7266}"/>
              </c:ext>
            </c:extLst>
          </c:dPt>
          <c:cat>
            <c:strRef>
              <c:f>Sheet1!$A$2:$A$4</c:f>
              <c:strCache>
                <c:ptCount val="3"/>
                <c:pt idx="0">
                  <c:v>Definite</c:v>
                </c:pt>
                <c:pt idx="1">
                  <c:v>Possible</c:v>
                </c:pt>
                <c:pt idx="2">
                  <c:v>Rejected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</c:v>
                </c:pt>
                <c:pt idx="1">
                  <c:v>2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3D9-1F47-B27B-432DD50B72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0.28088</cdr:x>
      <cdr:y>0.13484</cdr:y>
    </cdr:from>
    <cdr:to>
      <cdr:x>0.57982</cdr:x>
      <cdr:y>0.3657</cdr:y>
    </cdr:to>
    <cdr:sp macro="" textlink="">
      <cdr:nvSpPr>
        <cdr:cNvPr id="2" name="TextBox 31">
          <a:extLst xmlns:a="http://schemas.openxmlformats.org/drawingml/2006/main">
            <a:ext uri="{FF2B5EF4-FFF2-40B4-BE49-F238E27FC236}">
              <a16:creationId xmlns:a16="http://schemas.microsoft.com/office/drawing/2014/main" id="{DBCFF332-A8DF-B74C-86D1-6D5921169C2E}"/>
            </a:ext>
          </a:extLst>
        </cdr:cNvPr>
        <cdr:cNvSpPr txBox="1"/>
      </cdr:nvSpPr>
      <cdr:spPr>
        <a:xfrm xmlns:a="http://schemas.openxmlformats.org/drawingml/2006/main">
          <a:off x="445752" y="179773"/>
          <a:ext cx="4744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400" b="1" dirty="0">
              <a:solidFill>
                <a:schemeClr val="bg1"/>
              </a:solidFill>
            </a:rPr>
            <a:t>4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0.24036</cdr:x>
      <cdr:y>0.1677</cdr:y>
    </cdr:from>
    <cdr:to>
      <cdr:x>0.53925</cdr:x>
      <cdr:y>0.39863</cdr:y>
    </cdr:to>
    <cdr:sp macro="" textlink="">
      <cdr:nvSpPr>
        <cdr:cNvPr id="2" name="TextBox 31">
          <a:extLst xmlns:a="http://schemas.openxmlformats.org/drawingml/2006/main">
            <a:ext uri="{FF2B5EF4-FFF2-40B4-BE49-F238E27FC236}">
              <a16:creationId xmlns:a16="http://schemas.microsoft.com/office/drawing/2014/main" id="{1BA0A63C-6208-7446-AC90-5701813D196A}"/>
            </a:ext>
          </a:extLst>
        </cdr:cNvPr>
        <cdr:cNvSpPr txBox="1"/>
      </cdr:nvSpPr>
      <cdr:spPr>
        <a:xfrm xmlns:a="http://schemas.openxmlformats.org/drawingml/2006/main">
          <a:off x="381523" y="223493"/>
          <a:ext cx="47442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400" b="1" dirty="0">
              <a:solidFill>
                <a:schemeClr val="bg1"/>
              </a:solidFill>
            </a:rPr>
            <a:t>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42E6E-7EEE-44BB-88D2-A9A87184D909}" type="datetimeFigureOut">
              <a:rPr lang="en-US" smtClean="0"/>
              <a:t>5/5/21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0B8AC-B382-4CB0-95F9-969F94A42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4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0B8AC-B382-4CB0-95F9-969F94A429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185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823066"/>
            <a:ext cx="7543800" cy="1750907"/>
          </a:xfrm>
        </p:spPr>
        <p:txBody>
          <a:bodyPr anchor="b">
            <a:normAutofit/>
          </a:bodyPr>
          <a:lstStyle>
            <a:lvl1pPr algn="ctr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2641495"/>
            <a:ext cx="7543800" cy="1214225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35265" indent="0" algn="ctr">
              <a:buNone/>
              <a:defRPr sz="1467"/>
            </a:lvl2pPr>
            <a:lvl3pPr marL="670530" indent="0" algn="ctr">
              <a:buNone/>
              <a:defRPr sz="1320"/>
            </a:lvl3pPr>
            <a:lvl4pPr marL="1005794" indent="0" algn="ctr">
              <a:buNone/>
              <a:defRPr sz="1173"/>
            </a:lvl4pPr>
            <a:lvl5pPr marL="1341059" indent="0" algn="ctr">
              <a:buNone/>
              <a:defRPr sz="1173"/>
            </a:lvl5pPr>
            <a:lvl6pPr marL="1676324" indent="0" algn="ctr">
              <a:buNone/>
              <a:defRPr sz="1173"/>
            </a:lvl6pPr>
            <a:lvl7pPr marL="2011589" indent="0" algn="ctr">
              <a:buNone/>
              <a:defRPr sz="1173"/>
            </a:lvl7pPr>
            <a:lvl8pPr marL="2346853" indent="0" algn="ctr">
              <a:buNone/>
              <a:defRPr sz="1173"/>
            </a:lvl8pPr>
            <a:lvl9pPr marL="2682118" indent="0" algn="ctr">
              <a:buNone/>
              <a:defRPr sz="117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47D9ED-860F-4685-AC39-3D926FD1AD1B}" type="datetimeFigureOut">
              <a:rPr lang="en-US" smtClean="0"/>
              <a:pPr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E164F4-325B-41CF-B20A-385611CFAB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5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2" y="267758"/>
            <a:ext cx="2168843" cy="42620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267758"/>
            <a:ext cx="6380798" cy="42620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2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79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6" y="1253808"/>
            <a:ext cx="8675370" cy="209200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6" y="3365607"/>
            <a:ext cx="8675370" cy="1100137"/>
          </a:xfrm>
        </p:spPr>
        <p:txBody>
          <a:bodyPr/>
          <a:lstStyle>
            <a:lvl1pPr marL="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1pPr>
            <a:lvl2pPr marL="335265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2pPr>
            <a:lvl3pPr marL="67053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3pPr>
            <a:lvl4pPr marL="1005794" indent="0">
              <a:buNone/>
              <a:defRPr sz="1173">
                <a:solidFill>
                  <a:schemeClr val="tx1">
                    <a:tint val="75000"/>
                  </a:schemeClr>
                </a:solidFill>
              </a:defRPr>
            </a:lvl4pPr>
            <a:lvl5pPr marL="1341059" indent="0">
              <a:buNone/>
              <a:defRPr sz="1173">
                <a:solidFill>
                  <a:schemeClr val="tx1">
                    <a:tint val="75000"/>
                  </a:schemeClr>
                </a:solidFill>
              </a:defRPr>
            </a:lvl5pPr>
            <a:lvl6pPr marL="1676324" indent="0">
              <a:buNone/>
              <a:defRPr sz="1173">
                <a:solidFill>
                  <a:schemeClr val="tx1">
                    <a:tint val="75000"/>
                  </a:schemeClr>
                </a:solidFill>
              </a:defRPr>
            </a:lvl6pPr>
            <a:lvl7pPr marL="2011589" indent="0">
              <a:buNone/>
              <a:defRPr sz="1173">
                <a:solidFill>
                  <a:schemeClr val="tx1">
                    <a:tint val="75000"/>
                  </a:schemeClr>
                </a:solidFill>
              </a:defRPr>
            </a:lvl7pPr>
            <a:lvl8pPr marL="2346853" indent="0">
              <a:buNone/>
              <a:defRPr sz="1173">
                <a:solidFill>
                  <a:schemeClr val="tx1">
                    <a:tint val="75000"/>
                  </a:schemeClr>
                </a:solidFill>
              </a:defRPr>
            </a:lvl8pPr>
            <a:lvl9pPr marL="2682118" indent="0">
              <a:buNone/>
              <a:defRPr sz="11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8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1338792"/>
            <a:ext cx="4274820" cy="31909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1338792"/>
            <a:ext cx="4274820" cy="31909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9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267758"/>
            <a:ext cx="8675370" cy="972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232853"/>
            <a:ext cx="4255174" cy="604202"/>
          </a:xfrm>
        </p:spPr>
        <p:txBody>
          <a:bodyPr anchor="b"/>
          <a:lstStyle>
            <a:lvl1pPr marL="0" indent="0">
              <a:buNone/>
              <a:defRPr sz="1760" b="1"/>
            </a:lvl1pPr>
            <a:lvl2pPr marL="335265" indent="0">
              <a:buNone/>
              <a:defRPr sz="1467" b="1"/>
            </a:lvl2pPr>
            <a:lvl3pPr marL="670530" indent="0">
              <a:buNone/>
              <a:defRPr sz="1320" b="1"/>
            </a:lvl3pPr>
            <a:lvl4pPr marL="1005794" indent="0">
              <a:buNone/>
              <a:defRPr sz="1173" b="1"/>
            </a:lvl4pPr>
            <a:lvl5pPr marL="1341059" indent="0">
              <a:buNone/>
              <a:defRPr sz="1173" b="1"/>
            </a:lvl5pPr>
            <a:lvl6pPr marL="1676324" indent="0">
              <a:buNone/>
              <a:defRPr sz="1173" b="1"/>
            </a:lvl6pPr>
            <a:lvl7pPr marL="2011589" indent="0">
              <a:buNone/>
              <a:defRPr sz="1173" b="1"/>
            </a:lvl7pPr>
            <a:lvl8pPr marL="2346853" indent="0">
              <a:buNone/>
              <a:defRPr sz="1173" b="1"/>
            </a:lvl8pPr>
            <a:lvl9pPr marL="2682118" indent="0">
              <a:buNone/>
              <a:defRPr sz="11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1837055"/>
            <a:ext cx="4255174" cy="27020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5" y="1232853"/>
            <a:ext cx="4276130" cy="604202"/>
          </a:xfrm>
        </p:spPr>
        <p:txBody>
          <a:bodyPr anchor="b"/>
          <a:lstStyle>
            <a:lvl1pPr marL="0" indent="0">
              <a:buNone/>
              <a:defRPr sz="1760" b="1"/>
            </a:lvl1pPr>
            <a:lvl2pPr marL="335265" indent="0">
              <a:buNone/>
              <a:defRPr sz="1467" b="1"/>
            </a:lvl2pPr>
            <a:lvl3pPr marL="670530" indent="0">
              <a:buNone/>
              <a:defRPr sz="1320" b="1"/>
            </a:lvl3pPr>
            <a:lvl4pPr marL="1005794" indent="0">
              <a:buNone/>
              <a:defRPr sz="1173" b="1"/>
            </a:lvl4pPr>
            <a:lvl5pPr marL="1341059" indent="0">
              <a:buNone/>
              <a:defRPr sz="1173" b="1"/>
            </a:lvl5pPr>
            <a:lvl6pPr marL="1676324" indent="0">
              <a:buNone/>
              <a:defRPr sz="1173" b="1"/>
            </a:lvl6pPr>
            <a:lvl7pPr marL="2011589" indent="0">
              <a:buNone/>
              <a:defRPr sz="1173" b="1"/>
            </a:lvl7pPr>
            <a:lvl8pPr marL="2346853" indent="0">
              <a:buNone/>
              <a:defRPr sz="1173" b="1"/>
            </a:lvl8pPr>
            <a:lvl9pPr marL="2682118" indent="0">
              <a:buNone/>
              <a:defRPr sz="11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5" y="1837055"/>
            <a:ext cx="4276130" cy="27020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81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4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7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35280"/>
            <a:ext cx="3244096" cy="1173480"/>
          </a:xfrm>
        </p:spPr>
        <p:txBody>
          <a:bodyPr anchor="b"/>
          <a:lstStyle>
            <a:lvl1pPr>
              <a:defRPr sz="23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724112"/>
            <a:ext cx="5092065" cy="3573992"/>
          </a:xfrm>
        </p:spPr>
        <p:txBody>
          <a:bodyPr/>
          <a:lstStyle>
            <a:lvl1pPr>
              <a:defRPr sz="2347"/>
            </a:lvl1pPr>
            <a:lvl2pPr>
              <a:defRPr sz="2053"/>
            </a:lvl2pPr>
            <a:lvl3pPr>
              <a:defRPr sz="176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1508760"/>
            <a:ext cx="3244096" cy="2795165"/>
          </a:xfrm>
        </p:spPr>
        <p:txBody>
          <a:bodyPr/>
          <a:lstStyle>
            <a:lvl1pPr marL="0" indent="0">
              <a:buNone/>
              <a:defRPr sz="1173"/>
            </a:lvl1pPr>
            <a:lvl2pPr marL="335265" indent="0">
              <a:buNone/>
              <a:defRPr sz="1027"/>
            </a:lvl2pPr>
            <a:lvl3pPr marL="670530" indent="0">
              <a:buNone/>
              <a:defRPr sz="880"/>
            </a:lvl3pPr>
            <a:lvl4pPr marL="1005794" indent="0">
              <a:buNone/>
              <a:defRPr sz="733"/>
            </a:lvl4pPr>
            <a:lvl5pPr marL="1341059" indent="0">
              <a:buNone/>
              <a:defRPr sz="733"/>
            </a:lvl5pPr>
            <a:lvl6pPr marL="1676324" indent="0">
              <a:buNone/>
              <a:defRPr sz="733"/>
            </a:lvl6pPr>
            <a:lvl7pPr marL="2011589" indent="0">
              <a:buNone/>
              <a:defRPr sz="733"/>
            </a:lvl7pPr>
            <a:lvl8pPr marL="2346853" indent="0">
              <a:buNone/>
              <a:defRPr sz="733"/>
            </a:lvl8pPr>
            <a:lvl9pPr marL="2682118" indent="0">
              <a:buNone/>
              <a:defRPr sz="7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8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35280"/>
            <a:ext cx="3244096" cy="1173480"/>
          </a:xfrm>
        </p:spPr>
        <p:txBody>
          <a:bodyPr anchor="b"/>
          <a:lstStyle>
            <a:lvl1pPr>
              <a:defRPr sz="23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724112"/>
            <a:ext cx="5092065" cy="3573992"/>
          </a:xfrm>
        </p:spPr>
        <p:txBody>
          <a:bodyPr anchor="t"/>
          <a:lstStyle>
            <a:lvl1pPr marL="0" indent="0">
              <a:buNone/>
              <a:defRPr sz="2347"/>
            </a:lvl1pPr>
            <a:lvl2pPr marL="335265" indent="0">
              <a:buNone/>
              <a:defRPr sz="2053"/>
            </a:lvl2pPr>
            <a:lvl3pPr marL="670530" indent="0">
              <a:buNone/>
              <a:defRPr sz="1760"/>
            </a:lvl3pPr>
            <a:lvl4pPr marL="1005794" indent="0">
              <a:buNone/>
              <a:defRPr sz="1467"/>
            </a:lvl4pPr>
            <a:lvl5pPr marL="1341059" indent="0">
              <a:buNone/>
              <a:defRPr sz="1467"/>
            </a:lvl5pPr>
            <a:lvl6pPr marL="1676324" indent="0">
              <a:buNone/>
              <a:defRPr sz="1467"/>
            </a:lvl6pPr>
            <a:lvl7pPr marL="2011589" indent="0">
              <a:buNone/>
              <a:defRPr sz="1467"/>
            </a:lvl7pPr>
            <a:lvl8pPr marL="2346853" indent="0">
              <a:buNone/>
              <a:defRPr sz="1467"/>
            </a:lvl8pPr>
            <a:lvl9pPr marL="2682118" indent="0">
              <a:buNone/>
              <a:defRPr sz="14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1508760"/>
            <a:ext cx="3244096" cy="2795165"/>
          </a:xfrm>
        </p:spPr>
        <p:txBody>
          <a:bodyPr/>
          <a:lstStyle>
            <a:lvl1pPr marL="0" indent="0">
              <a:buNone/>
              <a:defRPr sz="1173"/>
            </a:lvl1pPr>
            <a:lvl2pPr marL="335265" indent="0">
              <a:buNone/>
              <a:defRPr sz="1027"/>
            </a:lvl2pPr>
            <a:lvl3pPr marL="670530" indent="0">
              <a:buNone/>
              <a:defRPr sz="880"/>
            </a:lvl3pPr>
            <a:lvl4pPr marL="1005794" indent="0">
              <a:buNone/>
              <a:defRPr sz="733"/>
            </a:lvl4pPr>
            <a:lvl5pPr marL="1341059" indent="0">
              <a:buNone/>
              <a:defRPr sz="733"/>
            </a:lvl5pPr>
            <a:lvl6pPr marL="1676324" indent="0">
              <a:buNone/>
              <a:defRPr sz="733"/>
            </a:lvl6pPr>
            <a:lvl7pPr marL="2011589" indent="0">
              <a:buNone/>
              <a:defRPr sz="733"/>
            </a:lvl7pPr>
            <a:lvl8pPr marL="2346853" indent="0">
              <a:buNone/>
              <a:defRPr sz="733"/>
            </a:lvl8pPr>
            <a:lvl9pPr marL="2682118" indent="0">
              <a:buNone/>
              <a:defRPr sz="7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7D9ED-860F-4685-AC39-3D926FD1AD1B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64F4-325B-41CF-B20A-385611CFA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94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267758"/>
            <a:ext cx="8675370" cy="972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1338792"/>
            <a:ext cx="8675370" cy="3190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4661324"/>
            <a:ext cx="2263140" cy="267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47D9ED-860F-4685-AC39-3D926FD1AD1B}" type="datetimeFigureOut">
              <a:rPr lang="en-US" smtClean="0"/>
              <a:pPr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4661324"/>
            <a:ext cx="3394710" cy="267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4661324"/>
            <a:ext cx="2263140" cy="267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E164F4-325B-41CF-B20A-385611CFAB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3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7053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67632" indent="-167632" algn="l" defTabSz="67053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2897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38162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3427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32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08691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32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43956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320" kern="1200">
          <a:solidFill>
            <a:schemeClr val="tx1"/>
          </a:solidFill>
          <a:latin typeface="+mn-lt"/>
          <a:ea typeface="+mn-ea"/>
          <a:cs typeface="+mn-cs"/>
        </a:defRPr>
      </a:lvl6pPr>
      <a:lvl7pPr marL="2179221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320" kern="1200">
          <a:solidFill>
            <a:schemeClr val="tx1"/>
          </a:solidFill>
          <a:latin typeface="+mn-lt"/>
          <a:ea typeface="+mn-ea"/>
          <a:cs typeface="+mn-cs"/>
        </a:defRPr>
      </a:lvl7pPr>
      <a:lvl8pPr marL="2514486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320" kern="1200">
          <a:solidFill>
            <a:schemeClr val="tx1"/>
          </a:solidFill>
          <a:latin typeface="+mn-lt"/>
          <a:ea typeface="+mn-ea"/>
          <a:cs typeface="+mn-cs"/>
        </a:defRPr>
      </a:lvl8pPr>
      <a:lvl9pPr marL="2849750" indent="-167632" algn="l" defTabSz="670530" rtl="0" eaLnBrk="1" latinLnBrk="0" hangingPunct="1">
        <a:lnSpc>
          <a:spcPct val="90000"/>
        </a:lnSpc>
        <a:spcBef>
          <a:spcPts val="367"/>
        </a:spcBef>
        <a:buFont typeface="Arial" panose="020B0604020202020204" pitchFamily="34" charset="0"/>
        <a:buChar char="•"/>
        <a:defRPr sz="13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1pPr>
      <a:lvl2pPr marL="335265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2pPr>
      <a:lvl3pPr marL="670530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3pPr>
      <a:lvl4pPr marL="1005794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4pPr>
      <a:lvl5pPr marL="1341059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5pPr>
      <a:lvl6pPr marL="1676324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6pPr>
      <a:lvl7pPr marL="2011589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7pPr>
      <a:lvl8pPr marL="2346853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8pPr>
      <a:lvl9pPr marL="2682118" algn="l" defTabSz="670530" rtl="0" eaLnBrk="1" latinLnBrk="0" hangingPunct="1">
        <a:defRPr sz="13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177786-6CAE-364E-B07A-5CDFD45E21AD}"/>
              </a:ext>
            </a:extLst>
          </p:cNvPr>
          <p:cNvSpPr txBox="1"/>
          <p:nvPr/>
        </p:nvSpPr>
        <p:spPr>
          <a:xfrm>
            <a:off x="5783816" y="152408"/>
            <a:ext cx="340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Prosthetic Valve Endocarditis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4F30C8-10EC-5841-BCD8-65A682E600AD}"/>
              </a:ext>
            </a:extLst>
          </p:cNvPr>
          <p:cNvGrpSpPr/>
          <p:nvPr/>
        </p:nvGrpSpPr>
        <p:grpSpPr>
          <a:xfrm>
            <a:off x="6064030" y="562464"/>
            <a:ext cx="3061737" cy="1605554"/>
            <a:chOff x="6064030" y="562464"/>
            <a:chExt cx="3061737" cy="1605554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146D089-BF71-2541-B4C8-7FD4783C03EC}"/>
                </a:ext>
              </a:extLst>
            </p:cNvPr>
            <p:cNvSpPr/>
            <p:nvPr/>
          </p:nvSpPr>
          <p:spPr>
            <a:xfrm>
              <a:off x="6064030" y="562464"/>
              <a:ext cx="3061737" cy="16055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1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2D83D60B-F5C0-3E4C-BD52-C94EF49ED572}"/>
                </a:ext>
              </a:extLst>
            </p:cNvPr>
            <p:cNvPicPr/>
            <p:nvPr/>
          </p:nvPicPr>
          <p:blipFill rotWithShape="1">
            <a:blip r:embed="rId3"/>
            <a:srcRect l="377" t="16451" r="94672" b="20104"/>
            <a:stretch/>
          </p:blipFill>
          <p:spPr>
            <a:xfrm>
              <a:off x="6109594" y="604983"/>
              <a:ext cx="258179" cy="15205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3EBA8EF-D1CA-0644-9BDD-28223EA9A7A0}"/>
                </a:ext>
              </a:extLst>
            </p:cNvPr>
            <p:cNvSpPr/>
            <p:nvPr/>
          </p:nvSpPr>
          <p:spPr>
            <a:xfrm>
              <a:off x="6314334" y="1354455"/>
              <a:ext cx="81840" cy="1886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7CC2AAA2-5F72-6D48-8A53-2A0702BDFBD2}"/>
                </a:ext>
              </a:extLst>
            </p:cNvPr>
            <p:cNvPicPr/>
            <p:nvPr/>
          </p:nvPicPr>
          <p:blipFill rotWithShape="1">
            <a:blip r:embed="rId3"/>
            <a:srcRect l="39914" t="1039" r="31905" b="51746"/>
            <a:stretch/>
          </p:blipFill>
          <p:spPr>
            <a:xfrm>
              <a:off x="6482909" y="573735"/>
              <a:ext cx="2507180" cy="15884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" name="officeArt object" descr="A close up of a map&#10;&#10;Description automatically generated">
            <a:extLst>
              <a:ext uri="{FF2B5EF4-FFF2-40B4-BE49-F238E27FC236}">
                <a16:creationId xmlns:a16="http://schemas.microsoft.com/office/drawing/2014/main" id="{1713190D-AC93-0049-BBA5-BCD0430DC95F}"/>
              </a:ext>
            </a:extLst>
          </p:cNvPr>
          <p:cNvPicPr/>
          <p:nvPr/>
        </p:nvPicPr>
        <p:blipFill rotWithShape="1">
          <a:blip r:embed="rId4"/>
          <a:srcRect t="6932" r="48921"/>
          <a:stretch/>
        </p:blipFill>
        <p:spPr>
          <a:xfrm>
            <a:off x="59534" y="2604377"/>
            <a:ext cx="2285508" cy="216386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" name="officeArt object" descr="A close up of a map&#10;&#10;Description automatically generated">
            <a:extLst>
              <a:ext uri="{FF2B5EF4-FFF2-40B4-BE49-F238E27FC236}">
                <a16:creationId xmlns:a16="http://schemas.microsoft.com/office/drawing/2014/main" id="{D960AEAF-1E07-5048-812F-1EF79F248AC8}"/>
              </a:ext>
            </a:extLst>
          </p:cNvPr>
          <p:cNvPicPr/>
          <p:nvPr/>
        </p:nvPicPr>
        <p:blipFill rotWithShape="1">
          <a:blip r:embed="rId4"/>
          <a:srcRect l="50550" t="6932"/>
          <a:stretch/>
        </p:blipFill>
        <p:spPr>
          <a:xfrm>
            <a:off x="7738855" y="2604376"/>
            <a:ext cx="2212596" cy="216386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018858-F1DF-DE4B-A617-1265EBDD81E6}"/>
              </a:ext>
            </a:extLst>
          </p:cNvPr>
          <p:cNvSpPr txBox="1"/>
          <p:nvPr/>
        </p:nvSpPr>
        <p:spPr>
          <a:xfrm>
            <a:off x="758063" y="155263"/>
            <a:ext cx="340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Native Valve Endocarditis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6AECF5-250E-6F4C-AA15-B5C02E21C7AB}"/>
              </a:ext>
            </a:extLst>
          </p:cNvPr>
          <p:cNvGrpSpPr/>
          <p:nvPr/>
        </p:nvGrpSpPr>
        <p:grpSpPr>
          <a:xfrm>
            <a:off x="1022746" y="565862"/>
            <a:ext cx="3061738" cy="1605554"/>
            <a:chOff x="1022746" y="565862"/>
            <a:chExt cx="3061738" cy="160555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727DAD7-B798-DD4D-B242-1B3232956FA7}"/>
                </a:ext>
              </a:extLst>
            </p:cNvPr>
            <p:cNvSpPr/>
            <p:nvPr/>
          </p:nvSpPr>
          <p:spPr>
            <a:xfrm>
              <a:off x="1022746" y="565862"/>
              <a:ext cx="3061737" cy="16055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86AD2375-9F01-7345-BEEA-80D0A34C55D3}"/>
                </a:ext>
              </a:extLst>
            </p:cNvPr>
            <p:cNvPicPr/>
            <p:nvPr/>
          </p:nvPicPr>
          <p:blipFill rotWithShape="1">
            <a:blip r:embed="rId3"/>
            <a:srcRect l="5756" t="1963" r="62914" b="52785"/>
            <a:stretch/>
          </p:blipFill>
          <p:spPr>
            <a:xfrm>
              <a:off x="1297323" y="640671"/>
              <a:ext cx="2787161" cy="15223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officeArt object" descr="A picture containing sitting, different, filled, table&#10;&#10;Description automatically generated">
              <a:extLst>
                <a:ext uri="{FF2B5EF4-FFF2-40B4-BE49-F238E27FC236}">
                  <a16:creationId xmlns:a16="http://schemas.microsoft.com/office/drawing/2014/main" id="{2709FFF5-3C58-6F4D-A536-457A166E0216}"/>
                </a:ext>
              </a:extLst>
            </p:cNvPr>
            <p:cNvPicPr/>
            <p:nvPr/>
          </p:nvPicPr>
          <p:blipFill rotWithShape="1">
            <a:blip r:embed="rId3"/>
            <a:srcRect l="377" t="16451" r="94672" b="20104"/>
            <a:stretch/>
          </p:blipFill>
          <p:spPr>
            <a:xfrm>
              <a:off x="1068310" y="608381"/>
              <a:ext cx="258179" cy="15205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86D78A2-C52C-3F43-A6F7-3B710F799669}"/>
                </a:ext>
              </a:extLst>
            </p:cNvPr>
            <p:cNvSpPr/>
            <p:nvPr/>
          </p:nvSpPr>
          <p:spPr>
            <a:xfrm>
              <a:off x="1273050" y="1357853"/>
              <a:ext cx="81840" cy="1886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9AADE52F-9490-4A4B-96F0-3E25F7D60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086084"/>
              </p:ext>
            </p:extLst>
          </p:nvPr>
        </p:nvGraphicFramePr>
        <p:xfrm>
          <a:off x="4846604" y="2896259"/>
          <a:ext cx="1587007" cy="1333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4C0FE07-90F7-6442-B376-BEF102F78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2959026"/>
              </p:ext>
            </p:extLst>
          </p:nvPr>
        </p:nvGraphicFramePr>
        <p:xfrm>
          <a:off x="6406199" y="2896259"/>
          <a:ext cx="1587007" cy="1333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Right Arrow 20">
            <a:extLst>
              <a:ext uri="{FF2B5EF4-FFF2-40B4-BE49-F238E27FC236}">
                <a16:creationId xmlns:a16="http://schemas.microsoft.com/office/drawing/2014/main" id="{41B2FEFE-DCDD-B141-97F1-72DB2DA50BEE}"/>
              </a:ext>
            </a:extLst>
          </p:cNvPr>
          <p:cNvSpPr/>
          <p:nvPr/>
        </p:nvSpPr>
        <p:spPr>
          <a:xfrm>
            <a:off x="6256198" y="3354267"/>
            <a:ext cx="323318" cy="393781"/>
          </a:xfrm>
          <a:prstGeom prst="rightArrow">
            <a:avLst/>
          </a:prstGeom>
          <a:solidFill>
            <a:schemeClr val="tx1"/>
          </a:solidFill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F6AE30-139A-D04A-A96C-7250E99BC33A}"/>
              </a:ext>
            </a:extLst>
          </p:cNvPr>
          <p:cNvCxnSpPr>
            <a:cxnSpLocks/>
          </p:cNvCxnSpPr>
          <p:nvPr/>
        </p:nvCxnSpPr>
        <p:spPr>
          <a:xfrm>
            <a:off x="5029200" y="518040"/>
            <a:ext cx="0" cy="4091990"/>
          </a:xfrm>
          <a:prstGeom prst="line">
            <a:avLst/>
          </a:prstGeom>
          <a:ln w="25400">
            <a:solidFill>
              <a:srgbClr val="1D1C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0A99289-3F36-9E49-BEEF-4FE98A93D1CB}"/>
              </a:ext>
            </a:extLst>
          </p:cNvPr>
          <p:cNvSpPr txBox="1"/>
          <p:nvPr/>
        </p:nvSpPr>
        <p:spPr>
          <a:xfrm>
            <a:off x="2115442" y="2227028"/>
            <a:ext cx="58275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Re-classification pre- and post-PET over modified Duke Criteria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B2700F-223C-2B41-A6C7-33DB49EA0BBB}"/>
              </a:ext>
            </a:extLst>
          </p:cNvPr>
          <p:cNvSpPr txBox="1"/>
          <p:nvPr/>
        </p:nvSpPr>
        <p:spPr>
          <a:xfrm>
            <a:off x="8609504" y="4721423"/>
            <a:ext cx="144889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solidFill>
                  <a:srgbClr val="00B1F0"/>
                </a:solidFill>
              </a:rPr>
              <a:t>@</a:t>
            </a:r>
            <a:r>
              <a:rPr lang="en-GB" sz="1400" dirty="0" err="1">
                <a:solidFill>
                  <a:srgbClr val="00B1F0"/>
                </a:solidFill>
              </a:rPr>
              <a:t>primustime</a:t>
            </a:r>
            <a:endParaRPr lang="en-GB" sz="1400" dirty="0">
              <a:solidFill>
                <a:srgbClr val="00B1F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75F3AB-48DB-6B48-BDB3-B0BBE99F5CDA}"/>
              </a:ext>
            </a:extLst>
          </p:cNvPr>
          <p:cNvSpPr txBox="1"/>
          <p:nvPr/>
        </p:nvSpPr>
        <p:spPr>
          <a:xfrm>
            <a:off x="4879072" y="2663315"/>
            <a:ext cx="1448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B933D"/>
                </a:solidFill>
              </a:rPr>
              <a:t>Pre-PET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765610-27E7-684B-B48B-726EFD997535}"/>
              </a:ext>
            </a:extLst>
          </p:cNvPr>
          <p:cNvSpPr txBox="1"/>
          <p:nvPr/>
        </p:nvSpPr>
        <p:spPr>
          <a:xfrm>
            <a:off x="6449347" y="2663787"/>
            <a:ext cx="1448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7F319D"/>
                </a:solidFill>
              </a:rPr>
              <a:t>Post-PET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D259692-D9DD-F643-B2C9-C137CE8D644C}"/>
              </a:ext>
            </a:extLst>
          </p:cNvPr>
          <p:cNvGrpSpPr/>
          <p:nvPr/>
        </p:nvGrpSpPr>
        <p:grpSpPr>
          <a:xfrm>
            <a:off x="2026083" y="2652132"/>
            <a:ext cx="3194737" cy="1575398"/>
            <a:chOff x="2026083" y="2804531"/>
            <a:chExt cx="3194737" cy="1575398"/>
          </a:xfrm>
        </p:grpSpPr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2CEFA436-B614-994F-9290-55755A3A646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66683888"/>
                </p:ext>
              </p:extLst>
            </p:nvPr>
          </p:nvGraphicFramePr>
          <p:xfrm>
            <a:off x="2026083" y="3047199"/>
            <a:ext cx="1587284" cy="13327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36A9B95D-2813-5341-BC33-776BA7737C9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80008333"/>
                </p:ext>
              </p:extLst>
            </p:nvPr>
          </p:nvGraphicFramePr>
          <p:xfrm>
            <a:off x="3633813" y="3046720"/>
            <a:ext cx="1587007" cy="13332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Right Arrow 19">
              <a:extLst>
                <a:ext uri="{FF2B5EF4-FFF2-40B4-BE49-F238E27FC236}">
                  <a16:creationId xmlns:a16="http://schemas.microsoft.com/office/drawing/2014/main" id="{12A36DF6-5B23-B347-A152-37A808AFB69E}"/>
                </a:ext>
              </a:extLst>
            </p:cNvPr>
            <p:cNvSpPr/>
            <p:nvPr/>
          </p:nvSpPr>
          <p:spPr>
            <a:xfrm>
              <a:off x="3462684" y="3523861"/>
              <a:ext cx="323318" cy="393781"/>
            </a:xfrm>
            <a:prstGeom prst="rightArrow">
              <a:avLst/>
            </a:prstGeom>
            <a:solidFill>
              <a:schemeClr val="tx1"/>
            </a:solidFill>
            <a:ln w="254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5AA2EC-3740-264E-BF8D-17F5DBCA99CE}"/>
                </a:ext>
              </a:extLst>
            </p:cNvPr>
            <p:cNvSpPr txBox="1"/>
            <p:nvPr/>
          </p:nvSpPr>
          <p:spPr>
            <a:xfrm>
              <a:off x="2092510" y="2804531"/>
              <a:ext cx="1448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FB933D"/>
                  </a:solidFill>
                </a:rPr>
                <a:t>Pre-PET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3C92BF-B7FA-3A47-A053-B38D918D8DF4}"/>
                </a:ext>
              </a:extLst>
            </p:cNvPr>
            <p:cNvSpPr txBox="1"/>
            <p:nvPr/>
          </p:nvSpPr>
          <p:spPr>
            <a:xfrm>
              <a:off x="3690081" y="2805003"/>
              <a:ext cx="14488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rgbClr val="7F319D"/>
                  </a:solidFill>
                </a:rPr>
                <a:t>Post-PET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BA0A63C-6208-7446-AC90-5701813D196A}"/>
                </a:ext>
              </a:extLst>
            </p:cNvPr>
            <p:cNvSpPr txBox="1"/>
            <p:nvPr/>
          </p:nvSpPr>
          <p:spPr>
            <a:xfrm>
              <a:off x="2838734" y="3517594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14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17FB0E-422C-3846-9077-EB862E3A3649}"/>
                </a:ext>
              </a:extLst>
            </p:cNvPr>
            <p:cNvSpPr txBox="1"/>
            <p:nvPr/>
          </p:nvSpPr>
          <p:spPr>
            <a:xfrm>
              <a:off x="2401088" y="3723681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12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1D9871-11E3-514B-B9BD-68D156A11D03}"/>
                </a:ext>
              </a:extLst>
            </p:cNvPr>
            <p:cNvSpPr txBox="1"/>
            <p:nvPr/>
          </p:nvSpPr>
          <p:spPr>
            <a:xfrm>
              <a:off x="4427442" y="3534818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5F0818B-20FE-4042-8F64-6B1593F256DA}"/>
                </a:ext>
              </a:extLst>
            </p:cNvPr>
            <p:cNvSpPr txBox="1"/>
            <p:nvPr/>
          </p:nvSpPr>
          <p:spPr>
            <a:xfrm>
              <a:off x="3933552" y="3490728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14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EE6AEE1-1931-9741-89CE-82B12D95B6E6}"/>
                </a:ext>
              </a:extLst>
            </p:cNvPr>
            <p:cNvSpPr txBox="1"/>
            <p:nvPr/>
          </p:nvSpPr>
          <p:spPr>
            <a:xfrm>
              <a:off x="4108164" y="3960615"/>
              <a:ext cx="4744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6F32D62-38CB-DC49-B193-DBB6A6E3433C}"/>
              </a:ext>
            </a:extLst>
          </p:cNvPr>
          <p:cNvSpPr txBox="1"/>
          <p:nvPr/>
        </p:nvSpPr>
        <p:spPr>
          <a:xfrm>
            <a:off x="5648335" y="3345069"/>
            <a:ext cx="47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12438D-49C0-0D41-8D21-6676B9E1B5C3}"/>
              </a:ext>
            </a:extLst>
          </p:cNvPr>
          <p:cNvSpPr txBox="1"/>
          <p:nvPr/>
        </p:nvSpPr>
        <p:spPr>
          <a:xfrm>
            <a:off x="5210689" y="3551156"/>
            <a:ext cx="47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D6D7826-7D52-2341-87FD-A7044C58ACC5}"/>
              </a:ext>
            </a:extLst>
          </p:cNvPr>
          <p:cNvSpPr txBox="1"/>
          <p:nvPr/>
        </p:nvSpPr>
        <p:spPr>
          <a:xfrm>
            <a:off x="7199702" y="3456611"/>
            <a:ext cx="47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391B7F4-48EF-D342-94EF-AC90E53A0C5A}"/>
              </a:ext>
            </a:extLst>
          </p:cNvPr>
          <p:cNvSpPr txBox="1"/>
          <p:nvPr/>
        </p:nvSpPr>
        <p:spPr>
          <a:xfrm>
            <a:off x="6712956" y="3713266"/>
            <a:ext cx="47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58E51E5-7B05-514F-990C-EA6662A98F94}"/>
              </a:ext>
            </a:extLst>
          </p:cNvPr>
          <p:cNvSpPr txBox="1"/>
          <p:nvPr/>
        </p:nvSpPr>
        <p:spPr>
          <a:xfrm>
            <a:off x="6729517" y="3276512"/>
            <a:ext cx="47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2296F75-9119-0C4A-A3C1-11108B200054}"/>
              </a:ext>
            </a:extLst>
          </p:cNvPr>
          <p:cNvSpPr txBox="1"/>
          <p:nvPr/>
        </p:nvSpPr>
        <p:spPr>
          <a:xfrm>
            <a:off x="3075086" y="4181137"/>
            <a:ext cx="393372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0.89 – </a:t>
            </a:r>
            <a:r>
              <a:rPr lang="en-GB" sz="1400" b="1" dirty="0"/>
              <a:t>Net-reclassification Index </a:t>
            </a:r>
            <a:r>
              <a:rPr lang="en-GB" sz="1400" dirty="0"/>
              <a:t>– 0.90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2E8D172-32C3-2043-99B9-44D7230F0A31}"/>
              </a:ext>
            </a:extLst>
          </p:cNvPr>
          <p:cNvSpPr txBox="1"/>
          <p:nvPr/>
        </p:nvSpPr>
        <p:spPr>
          <a:xfrm>
            <a:off x="1538932" y="4604990"/>
            <a:ext cx="698053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Definite         Possible       Rejected</a:t>
            </a:r>
            <a:endParaRPr kumimoji="0" lang="en-US" sz="1400" i="1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charset="0"/>
              <a:ea typeface="Arial" charset="0"/>
              <a:cs typeface="Arial" charset="0"/>
              <a:sym typeface="Time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84C94F8-FD4C-B84E-8AEA-127490FA9ECB}"/>
              </a:ext>
            </a:extLst>
          </p:cNvPr>
          <p:cNvSpPr/>
          <p:nvPr/>
        </p:nvSpPr>
        <p:spPr>
          <a:xfrm>
            <a:off x="3416237" y="4684436"/>
            <a:ext cx="180000" cy="180000"/>
          </a:xfrm>
          <a:prstGeom prst="rect">
            <a:avLst/>
          </a:prstGeom>
          <a:solidFill>
            <a:srgbClr val="02A9E9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C24FB0B-8375-9144-973B-06751E0CFACB}"/>
              </a:ext>
            </a:extLst>
          </p:cNvPr>
          <p:cNvSpPr/>
          <p:nvPr/>
        </p:nvSpPr>
        <p:spPr>
          <a:xfrm>
            <a:off x="4456635" y="4684436"/>
            <a:ext cx="180000" cy="180000"/>
          </a:xfrm>
          <a:prstGeom prst="rect">
            <a:avLst/>
          </a:prstGeom>
          <a:solidFill>
            <a:srgbClr val="FF040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6D4FADD-BBB6-2F41-AB79-C393196662CE}"/>
              </a:ext>
            </a:extLst>
          </p:cNvPr>
          <p:cNvSpPr/>
          <p:nvPr/>
        </p:nvSpPr>
        <p:spPr>
          <a:xfrm>
            <a:off x="5487546" y="4679859"/>
            <a:ext cx="180000" cy="180000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AF1F03F-129E-5046-83F0-1055EF66EF4A}"/>
              </a:ext>
            </a:extLst>
          </p:cNvPr>
          <p:cNvSpPr txBox="1"/>
          <p:nvPr/>
        </p:nvSpPr>
        <p:spPr>
          <a:xfrm>
            <a:off x="3488" y="4720054"/>
            <a:ext cx="144889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rgbClr val="00B1F0"/>
                </a:solidFill>
              </a:rPr>
              <a:t>DOI XXX</a:t>
            </a:r>
            <a:endParaRPr lang="en-GB" sz="1400" dirty="0">
              <a:solidFill>
                <a:srgbClr val="00B1F0"/>
              </a:solidFill>
            </a:endParaRPr>
          </a:p>
        </p:txBody>
      </p:sp>
      <p:pic>
        <p:nvPicPr>
          <p:cNvPr id="63" name="Picture 2" descr="American Society of Nuclear Cardiology">
            <a:extLst>
              <a:ext uri="{FF2B5EF4-FFF2-40B4-BE49-F238E27FC236}">
                <a16:creationId xmlns:a16="http://schemas.microsoft.com/office/drawing/2014/main" id="{EA2E276E-EA3C-5E4B-B803-A2BF45F71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0" y="60189"/>
            <a:ext cx="797701" cy="30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3" descr="C:\Users\bish01\AppData\Local\Temp\wz67be\Springer.png">
            <a:extLst>
              <a:ext uri="{FF2B5EF4-FFF2-40B4-BE49-F238E27FC236}">
                <a16:creationId xmlns:a16="http://schemas.microsoft.com/office/drawing/2014/main" id="{B139C598-7472-F441-B2A6-1F47B57D0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045" y="63632"/>
            <a:ext cx="957339" cy="2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88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38518</TotalTime>
  <Words>44</Words>
  <Application>Microsoft Macintosh PowerPoint</Application>
  <PresentationFormat>Custom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Sumimoto, Mark</dc:creator>
  <cp:lastModifiedBy>Christopher Primus</cp:lastModifiedBy>
  <cp:revision>32</cp:revision>
  <dcterms:created xsi:type="dcterms:W3CDTF">2020-09-18T16:39:27Z</dcterms:created>
  <dcterms:modified xsi:type="dcterms:W3CDTF">2021-05-05T22:36:15Z</dcterms:modified>
</cp:coreProperties>
</file>