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16" r:id="rId1"/>
    <p:sldMasterId id="2147484459" r:id="rId2"/>
    <p:sldMasterId id="2147484471" r:id="rId3"/>
  </p:sldMasterIdLst>
  <p:handoutMasterIdLst>
    <p:handoutMasterId r:id="rId11"/>
  </p:handoutMasterIdLst>
  <p:sldIdLst>
    <p:sldId id="258" r:id="rId4"/>
    <p:sldId id="264" r:id="rId5"/>
    <p:sldId id="266" r:id="rId6"/>
    <p:sldId id="269" r:id="rId7"/>
    <p:sldId id="267" r:id="rId8"/>
    <p:sldId id="268" r:id="rId9"/>
    <p:sldId id="265" r:id="rId10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50509"/>
    <a:srgbClr val="E5ECF3"/>
    <a:srgbClr val="C2D1E2"/>
    <a:srgbClr val="E9F2F5"/>
    <a:srgbClr val="F3CC75"/>
    <a:srgbClr val="EBAD21"/>
    <a:srgbClr val="FAEBC7"/>
    <a:srgbClr val="D2C79C"/>
    <a:srgbClr val="E7D8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1" autoAdjust="0"/>
    <p:restoredTop sz="94660"/>
  </p:normalViewPr>
  <p:slideViewPr>
    <p:cSldViewPr>
      <p:cViewPr>
        <p:scale>
          <a:sx n="103" d="100"/>
          <a:sy n="103" d="100"/>
        </p:scale>
        <p:origin x="-536" y="-696"/>
      </p:cViewPr>
      <p:guideLst>
        <p:guide orient="horz" pos="624"/>
        <p:guide pos="20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tags" Target="tags/tag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39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CAA2974-B8B3-4DFD-97D0-0F56117FC3FD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14340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500BB91-4637-4970-8DCF-898FDD5DBAA5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846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00926-B983-4603-B78D-043346203126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6EA2E-8BA2-43ED-AE8B-8619F5D5D21C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98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056B06-A335-40C1-89B8-1D6EBA52563A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3251B-D0D3-4AD3-8B38-970CDD9B5937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3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713F8-108A-41FF-898D-2D82DD910C21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706ED-E199-4B13-AC5E-044C30DB6B94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75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28F7E-AE42-40C5-A706-3971190238A9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7BF3D-17F2-4CB9-A9E4-96749444217D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410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B359E-19EF-4F07-9356-99886EE4144C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AA2A8-C8A1-4DA3-9DE0-5A357E3DC29A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273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9B600-FFF0-4F56-AB5A-A6B99E22E3E4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07130-DE73-4706-8EF2-9584D4427589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0502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B09B1-0483-4E75-A96E-8308B7D5BCC9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ED452-7DEA-48DB-81A8-2DE0794F84A0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3660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B4326-4EDE-45E5-8420-399F8AB93472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FE2C2-AE53-47A3-B4B7-BEAF0DF88EEE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37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D0AD7-1166-4719-B671-1DA1975660B8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65496-A7E0-4B5B-93F7-20CB56ACA56C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366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E68E6-CF91-4716-9544-97C602D9A5E8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B62ED-51D9-4D1A-A777-8C21355B57EA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2108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52551-145A-4EAB-9093-0C8F2A0FFC2E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6DF15A-5F74-40CE-91D0-092263D1272D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5920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8CFD5-3A61-4416-B6D6-C0900AD7C10C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BBBCC-EA15-4047-91DB-7B4CA17C7859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2171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5F8DD-2019-451B-A9A9-DF878D617477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797D5-3D20-437B-9BE8-65252944959A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07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CC040-FF0E-4440-AE51-6155E9A912FD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3F305-4E83-42DA-A096-AED281043BAC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53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741CE-4194-4D10-B421-247943E43988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6B645-1023-4B67-A0F6-FEBC428291D7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04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81595-DFF9-49D0-BE82-E778861C72F4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E94DC-F7D3-4F79-8237-EF611DD1542A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83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BECF0-83DF-457F-AABF-46671E761E3D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4A501-0125-4E13-BA76-B03B55015827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82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9399C-CBDB-46E0-AE49-FA900086ED6C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B8C88-058B-4932-8EEA-54A2A060A1A8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229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56FDB-4FE7-414A-AE74-ED25010F4F8D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895BD-7C3B-4245-92DC-1732D7CF1C3F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29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3E535-FABF-4032-AD5F-006C6C19A84A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BE36A-9185-4BB8-8755-F96EA33217E2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53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83E8C-9F4B-4A04-90F1-EBA2C495C2DB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B8B64-8481-4FFA-96B1-2923160A3B91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BE671-F9A2-4D26-8967-F8DAF19AA4B2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18F06-EF06-4875-90AA-EC7D1D01964B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08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C06DD-3895-4FBC-8FE2-D2AFB70FBB85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BB842-578E-4355-8F6E-FEF52B5516B8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176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A3F83-F954-42E1-9ECC-C013EB0835E7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AB6BD-C193-4510-B3BD-21C229BEFCA4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40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53AD7-51DF-4404-9804-16CE756646B9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6CD45-B1CC-47E3-A233-24509A484544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414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0360B-DFFA-452F-B430-00E623291F0B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EB736-9FA2-4492-8611-7C411B22C542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857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679F7-635E-40C6-8580-83FA6D960780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C2283-85F7-4631-B8A4-8A7C32026387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06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A4A17-1C88-4D22-B1DE-B4260A7C1E21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930B4-5CA3-48E1-B000-EBC3633F8169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732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9D23B-DE3E-462B-8A31-391EE3E36F8F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95B83-0445-436F-A0D0-F37862840A56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262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92729-E1BC-4600-B40B-D02E5394AF88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E4BC7-BF84-48B7-8DA4-3F69E5E2F5E7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72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57FA-589A-47FD-B048-E889BC47FE34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6BDC9-FF88-478C-A626-FE42A55033B4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10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1B7BDF-8624-4D54-BBED-CDEA6E71656E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0B1DF-5490-4D08-835C-DBBAD046AE2C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21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83B96-FDB0-485C-9D2F-D2AF25CF35A5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5454D-E06F-462D-B3D6-01EA05348871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381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369F3-4DCB-4BA5-8CAF-F36C85987903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21323-2D76-423A-8E4A-E4BBF240CD9F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8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 txBox="1">
            <a:spLocks/>
          </p:cNvSpPr>
          <p:nvPr userDrawn="1"/>
        </p:nvSpPr>
        <p:spPr bwMode="auto">
          <a:xfrm>
            <a:off x="1905000" y="640080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1200" smtClean="0">
              <a:solidFill>
                <a:srgbClr val="898989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077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50FC6B7-CD98-4CFF-824B-6F2461379FC2}" type="datetimeFigureOut">
              <a:rPr lang="en-US" altLang="en-US"/>
              <a:pPr>
                <a:defRPr/>
              </a:pPr>
              <a:t>12/12/21</a:t>
            </a:fld>
            <a:endParaRPr lang="en-US" altLang="en-US"/>
          </a:p>
        </p:txBody>
      </p:sp>
      <p:sp>
        <p:nvSpPr>
          <p:cNvPr id="307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34B7A24-3368-4EAE-A399-A836B1696880}" type="slidenum">
              <a:rPr lang="en-US" altLang="en-US"/>
              <a:pPr>
                <a:defRPr/>
              </a:pPr>
              <a:t>‹n.›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2" r:id="rId1"/>
    <p:sldLayoutId id="2147484473" r:id="rId2"/>
    <p:sldLayoutId id="2147484474" r:id="rId3"/>
    <p:sldLayoutId id="2147484475" r:id="rId4"/>
    <p:sldLayoutId id="2147484476" r:id="rId5"/>
    <p:sldLayoutId id="2147484477" r:id="rId6"/>
    <p:sldLayoutId id="2147484478" r:id="rId7"/>
    <p:sldLayoutId id="2147484479" r:id="rId8"/>
    <p:sldLayoutId id="2147484480" r:id="rId9"/>
    <p:sldLayoutId id="2147484481" r:id="rId10"/>
    <p:sldLayoutId id="2147484482" r:id="rId11"/>
    <p:sldLayoutId id="214748448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8AC2F23-DA1F-490E-B89F-716E3A9C71BD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65F597-4073-4F80-81F2-F1BA18806A36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4" r:id="rId1"/>
    <p:sldLayoutId id="2147484485" r:id="rId2"/>
    <p:sldLayoutId id="2147484486" r:id="rId3"/>
    <p:sldLayoutId id="2147484487" r:id="rId4"/>
    <p:sldLayoutId id="2147484488" r:id="rId5"/>
    <p:sldLayoutId id="2147484489" r:id="rId6"/>
    <p:sldLayoutId id="2147484490" r:id="rId7"/>
    <p:sldLayoutId id="2147484491" r:id="rId8"/>
    <p:sldLayoutId id="2147484492" r:id="rId9"/>
    <p:sldLayoutId id="2147484493" r:id="rId10"/>
    <p:sldLayoutId id="2147484494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4EE7EC3-1DAC-4B8C-BBC4-4417CBD42DDB}" type="datetimeFigureOut">
              <a:rPr lang="en-US"/>
              <a:pPr>
                <a:defRPr/>
              </a:pPr>
              <a:t>12/12/21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CEFFC1-DE4F-4407-9990-9DEEC7E8FBA0}" type="slidenum">
              <a:rPr lang="en-US"/>
              <a:pPr>
                <a:defRPr/>
              </a:pPr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95" r:id="rId1"/>
    <p:sldLayoutId id="2147484496" r:id="rId2"/>
    <p:sldLayoutId id="2147484497" r:id="rId3"/>
    <p:sldLayoutId id="2147484498" r:id="rId4"/>
    <p:sldLayoutId id="2147484499" r:id="rId5"/>
    <p:sldLayoutId id="2147484500" r:id="rId6"/>
    <p:sldLayoutId id="2147484501" r:id="rId7"/>
    <p:sldLayoutId id="2147484502" r:id="rId8"/>
    <p:sldLayoutId id="2147484503" r:id="rId9"/>
    <p:sldLayoutId id="2147484504" r:id="rId10"/>
    <p:sldLayoutId id="214748450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microsoft.com/office/2007/relationships/hdphoto" Target="../media/hdphoto1.wdp"/><Relationship Id="rId6" Type="http://schemas.openxmlformats.org/officeDocument/2006/relationships/image" Target="../media/image6.jpg"/><Relationship Id="rId7" Type="http://schemas.openxmlformats.org/officeDocument/2006/relationships/image" Target="../media/image7.png"/><Relationship Id="rId8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638800" y="3879706"/>
            <a:ext cx="1981200" cy="15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4277" y="3879706"/>
            <a:ext cx="1214123" cy="15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</a:t>
            </a:r>
            <a:r>
              <a:rPr lang="en-US" sz="14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Cardiology   |   </a:t>
            </a: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Official Journal of the American Society of Nuclear Cardiology</a:t>
            </a:r>
          </a:p>
        </p:txBody>
      </p:sp>
      <p:sp>
        <p:nvSpPr>
          <p:cNvPr id="4102" name="Title 1"/>
          <p:cNvSpPr>
            <a:spLocks noGrp="1"/>
          </p:cNvSpPr>
          <p:nvPr>
            <p:ph type="ctrTitle"/>
          </p:nvPr>
        </p:nvSpPr>
        <p:spPr>
          <a:xfrm>
            <a:off x="533400" y="1219201"/>
            <a:ext cx="79248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US" sz="2400" dirty="0" smtClean="0">
                <a:latin typeface="Arial"/>
                <a:cs typeface="Arial"/>
              </a:rPr>
              <a:t>Low-dose CT from myocardial perfusion SPECT/CT allows </a:t>
            </a:r>
            <a:r>
              <a:rPr lang="en-US" sz="2400" dirty="0" smtClean="0">
                <a:latin typeface="Arial"/>
                <a:cs typeface="Arial"/>
              </a:rPr>
              <a:t>the detection </a:t>
            </a:r>
            <a:r>
              <a:rPr lang="en-US" sz="2400" dirty="0" smtClean="0">
                <a:latin typeface="Arial"/>
                <a:cs typeface="Arial"/>
              </a:rPr>
              <a:t>of anemia in preoperative patients </a:t>
            </a:r>
            <a:endParaRPr lang="en-US" altLang="en-US" sz="2400" dirty="0" smtClean="0">
              <a:latin typeface="Arial"/>
              <a:cs typeface="Arial"/>
            </a:endParaRPr>
          </a:p>
        </p:txBody>
      </p:sp>
      <p:sp>
        <p:nvSpPr>
          <p:cNvPr id="4103" name="Subtitle 3"/>
          <p:cNvSpPr>
            <a:spLocks noGrp="1"/>
          </p:cNvSpPr>
          <p:nvPr>
            <p:ph type="subTitle" idx="1"/>
          </p:nvPr>
        </p:nvSpPr>
        <p:spPr>
          <a:xfrm>
            <a:off x="1219200" y="2438400"/>
            <a:ext cx="6400800" cy="12954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ts val="1660"/>
              </a:lnSpc>
              <a:spcBef>
                <a:spcPts val="0"/>
              </a:spcBef>
            </a:pPr>
            <a:r>
              <a:rPr lang="it-CH" sz="1050" baseline="30000" dirty="0" smtClean="0"/>
              <a:t>a</a:t>
            </a:r>
            <a:r>
              <a:rPr lang="it-CH" sz="1050" baseline="30000" dirty="0"/>
              <a:t>,b</a:t>
            </a:r>
            <a:r>
              <a:rPr lang="it-CH" sz="1050" dirty="0"/>
              <a:t>Antonio G. </a:t>
            </a:r>
            <a:r>
              <a:rPr lang="it-CH" sz="1050" b="1" dirty="0"/>
              <a:t>Gennari</a:t>
            </a:r>
            <a:r>
              <a:rPr lang="it-CH" sz="1050" dirty="0"/>
              <a:t>, MD, </a:t>
            </a:r>
            <a:r>
              <a:rPr lang="it-CH" sz="1050" baseline="30000" dirty="0"/>
              <a:t>a,b</a:t>
            </a:r>
            <a:r>
              <a:rPr lang="it-CH" sz="1050" dirty="0"/>
              <a:t>Hannes </a:t>
            </a:r>
            <a:r>
              <a:rPr lang="it-CH" sz="1050" b="1" dirty="0"/>
              <a:t>Grünig</a:t>
            </a:r>
            <a:r>
              <a:rPr lang="it-CH" sz="1050" dirty="0"/>
              <a:t>, MD, </a:t>
            </a:r>
            <a:r>
              <a:rPr lang="it-CH" sz="1050" baseline="30000" dirty="0"/>
              <a:t>a,b</a:t>
            </a:r>
            <a:r>
              <a:rPr lang="it-CH" sz="1050" dirty="0"/>
              <a:t>Dominik C. </a:t>
            </a:r>
            <a:r>
              <a:rPr lang="it-CH" sz="1050" b="1" dirty="0"/>
              <a:t>Benz</a:t>
            </a:r>
            <a:r>
              <a:rPr lang="it-CH" sz="1050" dirty="0"/>
              <a:t>, MD, </a:t>
            </a:r>
            <a:r>
              <a:rPr lang="en-US" sz="1050" baseline="30000" dirty="0" err="1" smtClean="0"/>
              <a:t>a</a:t>
            </a:r>
            <a:r>
              <a:rPr lang="en-US" sz="1050" baseline="30000" dirty="0" err="1"/>
              <a:t>,b</a:t>
            </a:r>
            <a:r>
              <a:rPr lang="en-US" sz="1050" dirty="0" err="1"/>
              <a:t>Stephan</a:t>
            </a:r>
            <a:r>
              <a:rPr lang="en-US" sz="1050" dirty="0"/>
              <a:t> </a:t>
            </a:r>
            <a:r>
              <a:rPr lang="en-US" sz="1050" b="1" dirty="0" err="1"/>
              <a:t>Skawran</a:t>
            </a:r>
            <a:r>
              <a:rPr lang="en-US" sz="1050" dirty="0"/>
              <a:t>, MD, </a:t>
            </a:r>
            <a:r>
              <a:rPr lang="en-US" sz="1050" baseline="30000" dirty="0" err="1"/>
              <a:t>a,b</a:t>
            </a:r>
            <a:r>
              <a:rPr lang="en-US" sz="1050" dirty="0" err="1"/>
              <a:t>Alexander</a:t>
            </a:r>
            <a:r>
              <a:rPr lang="en-US" sz="1050" dirty="0"/>
              <a:t> </a:t>
            </a:r>
            <a:r>
              <a:rPr lang="en-US" sz="1050" b="1" dirty="0"/>
              <a:t>Maurer</a:t>
            </a:r>
            <a:r>
              <a:rPr lang="en-US" sz="1050" dirty="0"/>
              <a:t>, MD, </a:t>
            </a:r>
            <a:r>
              <a:rPr lang="en-US" sz="1050" baseline="30000" dirty="0" err="1"/>
              <a:t>a</a:t>
            </a:r>
            <a:r>
              <a:rPr lang="en-US" sz="1050" dirty="0" err="1"/>
              <a:t>Ahmad</a:t>
            </a:r>
            <a:r>
              <a:rPr lang="en-US" sz="1050" dirty="0"/>
              <a:t> MA </a:t>
            </a:r>
            <a:r>
              <a:rPr lang="en-US" sz="1050" b="1" dirty="0" err="1"/>
              <a:t>Abukwaik</a:t>
            </a:r>
            <a:r>
              <a:rPr lang="en-US" sz="1050" dirty="0"/>
              <a:t>, MD, </a:t>
            </a:r>
            <a:r>
              <a:rPr lang="en-US" sz="1050" baseline="30000" dirty="0" err="1"/>
              <a:t>a,b</a:t>
            </a:r>
            <a:r>
              <a:rPr lang="en-US" sz="1050" dirty="0" err="1"/>
              <a:t>Alexia</a:t>
            </a:r>
            <a:r>
              <a:rPr lang="en-US" sz="1050" dirty="0"/>
              <a:t> </a:t>
            </a:r>
            <a:r>
              <a:rPr lang="en-US" sz="1050" b="1" dirty="0"/>
              <a:t>Rossi</a:t>
            </a:r>
            <a:r>
              <a:rPr lang="en-US" sz="1050" dirty="0"/>
              <a:t>, </a:t>
            </a:r>
            <a:r>
              <a:rPr lang="en-US" sz="1050" dirty="0" smtClean="0"/>
              <a:t>MD, PhD, </a:t>
            </a:r>
            <a:r>
              <a:rPr lang="en-US" sz="1050" baseline="30000" dirty="0" err="1" smtClean="0"/>
              <a:t>a</a:t>
            </a:r>
            <a:r>
              <a:rPr lang="en-US" sz="1050" baseline="30000" dirty="0" err="1"/>
              <a:t>,b,c</a:t>
            </a:r>
            <a:r>
              <a:rPr lang="en-US" sz="1050" dirty="0" err="1"/>
              <a:t>Catherine</a:t>
            </a:r>
            <a:r>
              <a:rPr lang="en-US" sz="1050" dirty="0"/>
              <a:t> </a:t>
            </a:r>
            <a:r>
              <a:rPr lang="en-US" sz="1050" b="1" dirty="0" err="1"/>
              <a:t>Gebhard</a:t>
            </a:r>
            <a:r>
              <a:rPr lang="en-US" sz="1050" dirty="0"/>
              <a:t>, MD, PhD, </a:t>
            </a:r>
            <a:r>
              <a:rPr lang="en-US" sz="1050" baseline="30000" dirty="0" err="1"/>
              <a:t>a,b</a:t>
            </a:r>
            <a:r>
              <a:rPr lang="en-US" sz="1050" dirty="0" err="1"/>
              <a:t>Ronny</a:t>
            </a:r>
            <a:r>
              <a:rPr lang="en-US" sz="1050" dirty="0"/>
              <a:t> R. </a:t>
            </a:r>
            <a:r>
              <a:rPr lang="en-US" sz="1050" b="1" dirty="0" err="1"/>
              <a:t>Buechel</a:t>
            </a:r>
            <a:r>
              <a:rPr lang="en-US" sz="1050" dirty="0"/>
              <a:t>, MD, </a:t>
            </a:r>
            <a:r>
              <a:rPr lang="en-US" sz="1050" baseline="30000" dirty="0" err="1"/>
              <a:t>a,b,d</a:t>
            </a:r>
            <a:r>
              <a:rPr lang="en-US" sz="1050" dirty="0" err="1"/>
              <a:t>Michael</a:t>
            </a:r>
            <a:r>
              <a:rPr lang="en-US" sz="1050" dirty="0"/>
              <a:t> </a:t>
            </a:r>
            <a:r>
              <a:rPr lang="en-US" sz="1050" b="1" dirty="0" err="1"/>
              <a:t>Messerli</a:t>
            </a:r>
            <a:r>
              <a:rPr lang="en-US" sz="1050" dirty="0"/>
              <a:t>, </a:t>
            </a:r>
            <a:r>
              <a:rPr lang="en-US" sz="1050" dirty="0" smtClean="0"/>
              <a:t>MD</a:t>
            </a:r>
            <a:endParaRPr lang="en-US" sz="800" dirty="0" smtClean="0"/>
          </a:p>
          <a:p>
            <a:pPr algn="l"/>
            <a:r>
              <a:rPr lang="en-US" sz="800" baseline="30000" dirty="0" err="1"/>
              <a:t>a</a:t>
            </a:r>
            <a:r>
              <a:rPr lang="en-US" sz="800" dirty="0" err="1"/>
              <a:t>Department</a:t>
            </a:r>
            <a:r>
              <a:rPr lang="en-US" sz="800" dirty="0"/>
              <a:t> of Nuclear Medicine, University Hospital Zurich, Switzerland</a:t>
            </a:r>
            <a:endParaRPr lang="it-IT" sz="800" dirty="0"/>
          </a:p>
          <a:p>
            <a:pPr algn="l"/>
            <a:r>
              <a:rPr lang="en-US" sz="800" baseline="30000" dirty="0" err="1"/>
              <a:t>b</a:t>
            </a:r>
            <a:r>
              <a:rPr lang="en-US" sz="800" dirty="0" err="1"/>
              <a:t>University</a:t>
            </a:r>
            <a:r>
              <a:rPr lang="en-US" sz="800" dirty="0"/>
              <a:t> of Zurich, Zurich, Switzerland</a:t>
            </a:r>
            <a:endParaRPr lang="it-IT" sz="800" dirty="0"/>
          </a:p>
          <a:p>
            <a:pPr algn="l"/>
            <a:r>
              <a:rPr lang="en-US" sz="800" baseline="30000" dirty="0" err="1"/>
              <a:t>c</a:t>
            </a:r>
            <a:r>
              <a:rPr lang="en-US" sz="800" dirty="0" err="1"/>
              <a:t>Center</a:t>
            </a:r>
            <a:r>
              <a:rPr lang="en-US" sz="800" dirty="0"/>
              <a:t> for Molecular Cardiology, University of Zurich, Zurich, Switzerland</a:t>
            </a:r>
            <a:endParaRPr lang="it-IT" sz="800" dirty="0"/>
          </a:p>
          <a:p>
            <a:pPr algn="l"/>
            <a:r>
              <a:rPr lang="en-US" sz="800" baseline="30000" dirty="0" err="1"/>
              <a:t>d</a:t>
            </a:r>
            <a:r>
              <a:rPr lang="en-US" sz="800" dirty="0" err="1"/>
              <a:t>Maastricht</a:t>
            </a:r>
            <a:r>
              <a:rPr lang="en-US" sz="800" dirty="0"/>
              <a:t> UMC+, Heart and Vascular Center, Maastricht, the Netherlands</a:t>
            </a:r>
            <a:endParaRPr lang="it-IT" sz="800" dirty="0"/>
          </a:p>
          <a:p>
            <a:pPr algn="just"/>
            <a:endParaRPr lang="en-US" altLang="en-US" sz="10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</a:t>
            </a:r>
            <a:r>
              <a:rPr lang="en-GB" sz="900" dirty="0" smtClean="0">
                <a:latin typeface="SsykbnAdvPTimes"/>
              </a:rPr>
              <a:t> </a:t>
            </a:r>
            <a:r>
              <a:rPr lang="en-GB" sz="900" dirty="0">
                <a:latin typeface="SsykbnAdvPTimes"/>
              </a:rPr>
              <a:t>American Society of Nuclear </a:t>
            </a:r>
            <a:r>
              <a:rPr lang="en-GB" sz="900" dirty="0" smtClean="0">
                <a:latin typeface="SsykbnAdvPTimes"/>
              </a:rPr>
              <a:t>Cardiology</a:t>
            </a:r>
            <a:endParaRPr lang="en-GB" sz="900" dirty="0"/>
          </a:p>
        </p:txBody>
      </p:sp>
      <p:pic>
        <p:nvPicPr>
          <p:cNvPr id="1026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 descr="image0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426" y="4495800"/>
            <a:ext cx="1904999" cy="333723"/>
          </a:xfrm>
          <a:prstGeom prst="rect">
            <a:avLst/>
          </a:prstGeom>
        </p:spPr>
      </p:pic>
      <p:pic>
        <p:nvPicPr>
          <p:cNvPr id="5" name="Immagine 4" descr="Antonio jpg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916082"/>
            <a:ext cx="1083682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/>
              <a:t>BACKGROUND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 algn="just">
              <a:buNone/>
            </a:pPr>
            <a:r>
              <a:rPr lang="en-US" altLang="en-US" sz="2100" dirty="0" smtClean="0"/>
              <a:t>1- </a:t>
            </a:r>
            <a:r>
              <a:rPr lang="en-US" sz="2100" dirty="0"/>
              <a:t>In preoperative </a:t>
            </a:r>
            <a:r>
              <a:rPr lang="en-US" sz="2100" dirty="0" smtClean="0"/>
              <a:t>patients, </a:t>
            </a:r>
            <a:r>
              <a:rPr lang="en-US" sz="2100" dirty="0"/>
              <a:t>anemia has been linked to poorer surgical outcome rates and to a higher need for red blood cells transfusion</a:t>
            </a:r>
            <a:r>
              <a:rPr lang="it-IT" sz="2100" dirty="0"/>
              <a:t> </a:t>
            </a:r>
            <a:endParaRPr lang="en-US" altLang="en-US" sz="2100" dirty="0" smtClean="0"/>
          </a:p>
          <a:p>
            <a:pPr marL="0" indent="0" algn="just">
              <a:buNone/>
            </a:pPr>
            <a:r>
              <a:rPr lang="en-US" altLang="en-US" sz="2100" dirty="0" smtClean="0"/>
              <a:t>2 - </a:t>
            </a:r>
            <a:r>
              <a:rPr lang="en-US" sz="2100" dirty="0"/>
              <a:t>Unenhanced </a:t>
            </a:r>
            <a:r>
              <a:rPr lang="en-US" sz="2100" dirty="0" smtClean="0"/>
              <a:t>computed tomography (CT) is able </a:t>
            </a:r>
            <a:r>
              <a:rPr lang="en-US" sz="2100" dirty="0"/>
              <a:t>to detect </a:t>
            </a:r>
            <a:r>
              <a:rPr lang="en-US" sz="2100" dirty="0" smtClean="0"/>
              <a:t>anemia, but preoperative scans usually lack an unenhanced phase</a:t>
            </a:r>
          </a:p>
          <a:p>
            <a:pPr marL="0" indent="0" algn="just">
              <a:buNone/>
            </a:pPr>
            <a:r>
              <a:rPr lang="en-US" altLang="en-US" sz="2100" dirty="0" smtClean="0"/>
              <a:t>3 </a:t>
            </a:r>
            <a:r>
              <a:rPr lang="mr-IN" altLang="en-US" sz="2100" dirty="0" smtClean="0"/>
              <a:t>–</a:t>
            </a:r>
            <a:r>
              <a:rPr lang="en-US" altLang="en-US" sz="2100" dirty="0" smtClean="0"/>
              <a:t> </a:t>
            </a:r>
            <a:r>
              <a:rPr lang="en-US" sz="2100" dirty="0" smtClean="0"/>
              <a:t>In patients with elevated cardiovascular risk and poor functional capacity myocardial </a:t>
            </a:r>
            <a:r>
              <a:rPr lang="en-US" sz="2100" dirty="0"/>
              <a:t>perfusion single-photon emission computed tomography (SPECT</a:t>
            </a:r>
            <a:r>
              <a:rPr lang="en-US" sz="2100" dirty="0" smtClean="0"/>
              <a:t>) is used stratify the preoperative cardiovascular risk</a:t>
            </a:r>
            <a:endParaRPr lang="en-US" altLang="en-US" sz="2100" dirty="0" smtClean="0"/>
          </a:p>
          <a:p>
            <a:pPr marL="0" indent="0" algn="just">
              <a:buNone/>
            </a:pPr>
            <a:r>
              <a:rPr lang="en-US" sz="2100" dirty="0" smtClean="0"/>
              <a:t>4 - Low</a:t>
            </a:r>
            <a:r>
              <a:rPr lang="en-US" sz="2100" dirty="0"/>
              <a:t>-dose CT </a:t>
            </a:r>
            <a:r>
              <a:rPr lang="en-US" sz="2100" dirty="0" smtClean="0"/>
              <a:t>myocardial perfusion SPECT-</a:t>
            </a:r>
            <a:r>
              <a:rPr lang="en-US" sz="2100" dirty="0"/>
              <a:t>derived </a:t>
            </a:r>
            <a:r>
              <a:rPr lang="en-US" sz="2100" dirty="0" smtClean="0"/>
              <a:t>images </a:t>
            </a:r>
            <a:r>
              <a:rPr lang="en-US" sz="2100" dirty="0"/>
              <a:t>could prompt anemia detection and correction reducing perioperative morbidity and </a:t>
            </a:r>
            <a:r>
              <a:rPr lang="en-US" sz="2100" dirty="0" smtClean="0"/>
              <a:t>mortality</a:t>
            </a:r>
            <a:endParaRPr lang="en-US" altLang="en-US" sz="21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</a:t>
            </a:r>
            <a:r>
              <a:rPr lang="en-GB" sz="900" dirty="0" smtClean="0">
                <a:latin typeface="SsykbnAdvPTimes"/>
              </a:rPr>
              <a:t> </a:t>
            </a:r>
            <a:r>
              <a:rPr lang="en-GB" sz="900" dirty="0">
                <a:latin typeface="SsykbnAdvPTimes"/>
              </a:rPr>
              <a:t>American Society of Nuclear </a:t>
            </a:r>
            <a:r>
              <a:rPr lang="en-GB" sz="900" dirty="0" smtClean="0">
                <a:latin typeface="SsykbnAdvPTimes"/>
              </a:rPr>
              <a:t>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/>
              <a:t>METHODS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100" dirty="0"/>
              <a:t>Study type</a:t>
            </a:r>
            <a:r>
              <a:rPr lang="en-US" altLang="en-US" sz="2100" dirty="0" smtClean="0"/>
              <a:t>: Retrospective, cross-</a:t>
            </a:r>
            <a:r>
              <a:rPr lang="en-US" altLang="en-US" sz="2100" dirty="0" smtClean="0"/>
              <a:t>sectional, study</a:t>
            </a:r>
            <a:endParaRPr lang="en-US" altLang="en-US" sz="2100" dirty="0"/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100" dirty="0" smtClean="0"/>
              <a:t>Study </a:t>
            </a:r>
            <a:r>
              <a:rPr lang="en-US" altLang="en-US" sz="2100" dirty="0"/>
              <a:t>subjects: </a:t>
            </a:r>
            <a:r>
              <a:rPr lang="en-US" sz="2100" dirty="0" smtClean="0"/>
              <a:t>Patients </a:t>
            </a:r>
            <a:r>
              <a:rPr lang="en-US" sz="2100" dirty="0"/>
              <a:t>who underwent a preoperative myocardial perfusion SPECT/</a:t>
            </a:r>
            <a:r>
              <a:rPr lang="en-US" sz="2100" dirty="0" smtClean="0"/>
              <a:t>CT between 2015 and 2017, for </a:t>
            </a:r>
            <a:r>
              <a:rPr lang="en-US" sz="2100" dirty="0"/>
              <a:t>whom </a:t>
            </a:r>
            <a:r>
              <a:rPr lang="en-US" sz="2100" dirty="0" smtClean="0"/>
              <a:t>hemoglobin and </a:t>
            </a:r>
            <a:r>
              <a:rPr lang="en-US" sz="2100" dirty="0"/>
              <a:t>hematocrit values were </a:t>
            </a:r>
            <a:r>
              <a:rPr lang="en-US" sz="2100" dirty="0" smtClean="0"/>
              <a:t>available </a:t>
            </a:r>
            <a:endParaRPr lang="en-US" sz="2100" dirty="0"/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100" dirty="0" smtClean="0"/>
              <a:t>Study </a:t>
            </a:r>
            <a:r>
              <a:rPr lang="en-US" altLang="en-US" sz="2100" dirty="0"/>
              <a:t>endpoints</a:t>
            </a:r>
            <a:r>
              <a:rPr lang="en-US" altLang="en-US" sz="2100" dirty="0" smtClean="0"/>
              <a:t>:</a:t>
            </a:r>
          </a:p>
          <a:p>
            <a:pPr marL="400050" lvl="1" indent="0">
              <a:buNone/>
            </a:pPr>
            <a:r>
              <a:rPr lang="en-US" altLang="en-US" sz="2100" dirty="0" smtClean="0"/>
              <a:t>Primary end points: To </a:t>
            </a:r>
            <a:r>
              <a:rPr lang="en-US" sz="2100" dirty="0" smtClean="0"/>
              <a:t>evaluate the diagnostic accuracy of preoperative low-dose CT images in the detection of anemia</a:t>
            </a:r>
            <a:endParaRPr lang="en-US" altLang="en-US" sz="2100" dirty="0" smtClean="0"/>
          </a:p>
          <a:p>
            <a:pPr marL="400050" lvl="1" indent="0">
              <a:buNone/>
            </a:pPr>
            <a:r>
              <a:rPr lang="en-US" altLang="en-US" sz="2100" dirty="0" smtClean="0"/>
              <a:t>Secondary </a:t>
            </a:r>
            <a:r>
              <a:rPr lang="en-US" altLang="en-US" sz="2100" dirty="0"/>
              <a:t>end point: To c</a:t>
            </a:r>
            <a:r>
              <a:rPr lang="en-US" sz="2100" dirty="0"/>
              <a:t>ompare the diagnostic accuracy of CT and hematocrit in the detection of </a:t>
            </a:r>
            <a:r>
              <a:rPr lang="en-US" sz="2100" dirty="0" smtClean="0"/>
              <a:t>anemia</a:t>
            </a:r>
            <a:endParaRPr lang="en-US" altLang="en-US" sz="2100" dirty="0" smtClean="0"/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100" dirty="0" smtClean="0"/>
              <a:t>Study variables: </a:t>
            </a:r>
          </a:p>
          <a:p>
            <a:pPr marL="400050" lvl="1" indent="0">
              <a:buNone/>
            </a:pPr>
            <a:r>
              <a:rPr lang="en-US" altLang="en-US" sz="2100" dirty="0" smtClean="0"/>
              <a:t>Hemoglobin (g/l), Hematocrit (%), Aortic rim sign, </a:t>
            </a:r>
            <a:r>
              <a:rPr lang="en-US" altLang="en-US" sz="2100" dirty="0" err="1" smtClean="0"/>
              <a:t>Interventricular</a:t>
            </a:r>
            <a:r>
              <a:rPr lang="en-US" altLang="en-US" sz="2100" dirty="0" smtClean="0"/>
              <a:t> septum sign, CT quantitative measurements (</a:t>
            </a:r>
            <a:r>
              <a:rPr lang="en-US" altLang="en-US" sz="2100" dirty="0" err="1" smtClean="0"/>
              <a:t>Hunsfield</a:t>
            </a:r>
            <a:r>
              <a:rPr lang="en-US" altLang="en-US" sz="2100" dirty="0" smtClean="0"/>
              <a:t> Units)</a:t>
            </a:r>
          </a:p>
          <a:p>
            <a:pPr marL="400050" lvl="1" indent="0">
              <a:buNone/>
            </a:pPr>
            <a:endParaRPr lang="en-US" altLang="en-US" sz="20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</a:t>
            </a:r>
            <a:r>
              <a:rPr lang="en-GB" sz="900" dirty="0" smtClean="0">
                <a:latin typeface="SsykbnAdvPTimes"/>
              </a:rPr>
              <a:t> </a:t>
            </a:r>
            <a:r>
              <a:rPr lang="en-GB" sz="900" dirty="0">
                <a:latin typeface="SsykbnAdvPTimes"/>
              </a:rPr>
              <a:t>American Society of Nuclear </a:t>
            </a:r>
            <a:r>
              <a:rPr lang="en-GB" sz="900" dirty="0" smtClean="0">
                <a:latin typeface="SsykbnAdvPTimes"/>
              </a:rPr>
              <a:t>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  <p:extLst>
      <p:ext uri="{BB962C8B-B14F-4D97-AF65-F5344CB8AC3E}">
        <p14:creationId xmlns:p14="http://schemas.microsoft.com/office/powerpoint/2010/main" val="3786696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/>
              <a:t>RESULTS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buNone/>
            </a:pPr>
            <a:endParaRPr lang="en-US" altLang="en-US" sz="2800" dirty="0" smtClean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</a:t>
            </a:r>
            <a:r>
              <a:rPr lang="en-GB" sz="900" dirty="0" smtClean="0">
                <a:latin typeface="SsykbnAdvPTimes"/>
              </a:rPr>
              <a:t> </a:t>
            </a:r>
            <a:r>
              <a:rPr lang="en-GB" sz="900" dirty="0">
                <a:latin typeface="SsykbnAdvPTimes"/>
              </a:rPr>
              <a:t>American Society of Nuclear </a:t>
            </a:r>
            <a:r>
              <a:rPr lang="en-GB" sz="900" dirty="0" smtClean="0">
                <a:latin typeface="SsykbnAdvPTimes"/>
              </a:rPr>
              <a:t>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539909"/>
              </p:ext>
            </p:extLst>
          </p:nvPr>
        </p:nvGraphicFramePr>
        <p:xfrm>
          <a:off x="487082" y="1752599"/>
          <a:ext cx="8229598" cy="35814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3718"/>
                <a:gridCol w="1219200"/>
                <a:gridCol w="1219200"/>
                <a:gridCol w="1219200"/>
                <a:gridCol w="1219200"/>
                <a:gridCol w="1249080"/>
              </a:tblGrid>
              <a:tr h="469692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Sensitivity</a:t>
                      </a:r>
                      <a:endParaRPr lang="en-US" sz="1600" noProof="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Specificity</a:t>
                      </a:r>
                      <a:endParaRPr lang="en-US" sz="1600" noProof="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PPV</a:t>
                      </a:r>
                      <a:endParaRPr lang="it-IT" sz="16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NPV</a:t>
                      </a:r>
                      <a:endParaRPr lang="it-IT" sz="16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AUC</a:t>
                      </a:r>
                      <a:endParaRPr lang="it-IT" sz="16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5948"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57.3%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</a:t>
                      </a:r>
                      <a:r>
                        <a:rPr lang="en-US" sz="1100" dirty="0" smtClean="0">
                          <a:effectLst/>
                        </a:rPr>
                        <a:t>47.5-66.7%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76.5%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</a:t>
                      </a:r>
                      <a:r>
                        <a:rPr lang="en-US" sz="1100" dirty="0" smtClean="0">
                          <a:effectLst/>
                        </a:rPr>
                        <a:t>67.8-83.8%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69.2%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</a:t>
                      </a:r>
                      <a:r>
                        <a:rPr lang="en-US" sz="1100" dirty="0" smtClean="0">
                          <a:effectLst/>
                        </a:rPr>
                        <a:t>58.7-78.5%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65.9%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</a:t>
                      </a:r>
                      <a:r>
                        <a:rPr lang="en-US" sz="1100" dirty="0" smtClean="0">
                          <a:effectLst/>
                        </a:rPr>
                        <a:t>57.4-73.8%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sz="1100" dirty="0" smtClean="0">
                          <a:effectLst/>
                        </a:rPr>
                        <a:t>0.669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</a:t>
                      </a:r>
                      <a:r>
                        <a:rPr lang="en-US" sz="1100" dirty="0" smtClean="0">
                          <a:effectLst/>
                        </a:rPr>
                        <a:t>0.609-0.729)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95948"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71.8%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</a:t>
                      </a:r>
                      <a:r>
                        <a:rPr lang="en-US" sz="1100" dirty="0" smtClean="0">
                          <a:effectLst/>
                        </a:rPr>
                        <a:t>62.4-80.0%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94.1%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</a:t>
                      </a:r>
                      <a:r>
                        <a:rPr lang="en-US" sz="1100" dirty="0" smtClean="0">
                          <a:effectLst/>
                        </a:rPr>
                        <a:t>88.3-97.6%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91.9%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</a:t>
                      </a:r>
                      <a:r>
                        <a:rPr lang="en-US" sz="1100" dirty="0" smtClean="0">
                          <a:effectLst/>
                        </a:rPr>
                        <a:t>83.9-96.7%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78.3%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</a:t>
                      </a:r>
                      <a:r>
                        <a:rPr lang="en-US" sz="1100" dirty="0" smtClean="0">
                          <a:effectLst/>
                        </a:rPr>
                        <a:t>70.7-84.8%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0.830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</a:t>
                      </a:r>
                      <a:r>
                        <a:rPr lang="en-US" sz="1100" dirty="0" smtClean="0">
                          <a:effectLst/>
                        </a:rPr>
                        <a:t>0.782-0.877)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19813"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88.2%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80.6-93.6%)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95.8%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90.5-98.6%)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95.1%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88.9-98.4%)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89.8%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83.1-94.4%)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0.920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0.885-0.955)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ttangolo 2"/>
          <p:cNvSpPr/>
          <p:nvPr/>
        </p:nvSpPr>
        <p:spPr>
          <a:xfrm>
            <a:off x="533400" y="5344180"/>
            <a:ext cx="815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en-GB" sz="1400" dirty="0" smtClean="0"/>
              <a:t>CT quantitative measurement were calculated as the difference between </a:t>
            </a:r>
            <a:r>
              <a:rPr lang="en-GB" sz="1400" dirty="0" err="1" smtClean="0"/>
              <a:t>interventricular</a:t>
            </a:r>
            <a:r>
              <a:rPr lang="en-GB" sz="1400" dirty="0" smtClean="0"/>
              <a:t> septum’s density and the mean </a:t>
            </a:r>
            <a:r>
              <a:rPr lang="en-GB" sz="1400" dirty="0" err="1" smtClean="0"/>
              <a:t>intraventricular</a:t>
            </a:r>
            <a:r>
              <a:rPr lang="en-GB" sz="1400" dirty="0" smtClean="0"/>
              <a:t> densities</a:t>
            </a:r>
            <a:endParaRPr lang="en-GB" sz="14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914400" y="2253141"/>
            <a:ext cx="1321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Aortic rim sign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29453" y="3276600"/>
            <a:ext cx="2389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Arial"/>
                <a:cs typeface="Arial"/>
              </a:rPr>
              <a:t>Interventricular</a:t>
            </a:r>
            <a:r>
              <a:rPr lang="en-US" sz="1400" dirty="0" smtClean="0">
                <a:latin typeface="Arial"/>
                <a:cs typeface="Arial"/>
              </a:rPr>
              <a:t> septum sign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81000" y="4328459"/>
            <a:ext cx="2380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Quantitative measurements</a:t>
            </a:r>
            <a:endParaRPr lang="en-US" sz="1400" dirty="0">
              <a:latin typeface="Arial"/>
              <a:cs typeface="Arial"/>
            </a:endParaRPr>
          </a:p>
        </p:txBody>
      </p:sp>
      <p:grpSp>
        <p:nvGrpSpPr>
          <p:cNvPr id="14" name="Gruppo 13"/>
          <p:cNvGrpSpPr>
            <a:grpSpLocks noChangeAspect="1"/>
          </p:cNvGrpSpPr>
          <p:nvPr/>
        </p:nvGrpSpPr>
        <p:grpSpPr>
          <a:xfrm>
            <a:off x="1219200" y="4692118"/>
            <a:ext cx="612000" cy="612000"/>
            <a:chOff x="6248400" y="3810000"/>
            <a:chExt cx="1800001" cy="1800000"/>
          </a:xfrm>
        </p:grpSpPr>
        <p:pic>
          <p:nvPicPr>
            <p:cNvPr id="15" name="Immagine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97" t="9696" r="15483" b="16449"/>
            <a:stretch/>
          </p:blipFill>
          <p:spPr>
            <a:xfrm>
              <a:off x="6248400" y="3810000"/>
              <a:ext cx="1800001" cy="1800000"/>
            </a:xfrm>
            <a:prstGeom prst="rect">
              <a:avLst/>
            </a:prstGeom>
          </p:spPr>
        </p:pic>
        <p:sp>
          <p:nvSpPr>
            <p:cNvPr id="16" name="Ovale 15"/>
            <p:cNvSpPr/>
            <p:nvPr/>
          </p:nvSpPr>
          <p:spPr>
            <a:xfrm>
              <a:off x="6934200" y="4849341"/>
              <a:ext cx="400751" cy="400751"/>
            </a:xfrm>
            <a:prstGeom prst="ellipse">
              <a:avLst/>
            </a:prstGeom>
            <a:noFill/>
            <a:ln w="1270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7" name="Ovale 16"/>
            <p:cNvSpPr/>
            <p:nvPr/>
          </p:nvSpPr>
          <p:spPr>
            <a:xfrm>
              <a:off x="6553200" y="4247449"/>
              <a:ext cx="400751" cy="400751"/>
            </a:xfrm>
            <a:prstGeom prst="ellipse">
              <a:avLst/>
            </a:prstGeom>
            <a:noFill/>
            <a:ln w="12700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8" name="Figura a mano libera 17"/>
            <p:cNvSpPr/>
            <p:nvPr/>
          </p:nvSpPr>
          <p:spPr>
            <a:xfrm>
              <a:off x="7014901" y="4114800"/>
              <a:ext cx="605099" cy="644630"/>
            </a:xfrm>
            <a:custGeom>
              <a:avLst/>
              <a:gdLst>
                <a:gd name="connsiteX0" fmla="*/ 0 w 783389"/>
                <a:gd name="connsiteY0" fmla="*/ 688396 h 818954"/>
                <a:gd name="connsiteX1" fmla="*/ 100891 w 783389"/>
                <a:gd name="connsiteY1" fmla="*/ 818954 h 818954"/>
                <a:gd name="connsiteX2" fmla="*/ 249260 w 783389"/>
                <a:gd name="connsiteY2" fmla="*/ 617182 h 818954"/>
                <a:gd name="connsiteX3" fmla="*/ 486651 w 783389"/>
                <a:gd name="connsiteY3" fmla="*/ 397608 h 818954"/>
                <a:gd name="connsiteX4" fmla="*/ 712172 w 783389"/>
                <a:gd name="connsiteY4" fmla="*/ 130557 h 818954"/>
                <a:gd name="connsiteX5" fmla="*/ 783389 w 783389"/>
                <a:gd name="connsiteY5" fmla="*/ 77147 h 818954"/>
                <a:gd name="connsiteX6" fmla="*/ 599412 w 783389"/>
                <a:gd name="connsiteY6" fmla="*/ 0 h 818954"/>
                <a:gd name="connsiteX7" fmla="*/ 373890 w 783389"/>
                <a:gd name="connsiteY7" fmla="*/ 249246 h 818954"/>
                <a:gd name="connsiteX8" fmla="*/ 83086 w 783389"/>
                <a:gd name="connsiteY8" fmla="*/ 575641 h 818954"/>
                <a:gd name="connsiteX9" fmla="*/ 0 w 783389"/>
                <a:gd name="connsiteY9" fmla="*/ 688396 h 81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3389" h="818954">
                  <a:moveTo>
                    <a:pt x="0" y="688396"/>
                  </a:moveTo>
                  <a:lnTo>
                    <a:pt x="100891" y="818954"/>
                  </a:lnTo>
                  <a:lnTo>
                    <a:pt x="249260" y="617182"/>
                  </a:lnTo>
                  <a:lnTo>
                    <a:pt x="486651" y="397608"/>
                  </a:lnTo>
                  <a:lnTo>
                    <a:pt x="712172" y="130557"/>
                  </a:lnTo>
                  <a:lnTo>
                    <a:pt x="783389" y="77147"/>
                  </a:lnTo>
                  <a:lnTo>
                    <a:pt x="599412" y="0"/>
                  </a:lnTo>
                  <a:lnTo>
                    <a:pt x="373890" y="249246"/>
                  </a:lnTo>
                  <a:lnTo>
                    <a:pt x="83086" y="575641"/>
                  </a:lnTo>
                  <a:lnTo>
                    <a:pt x="0" y="688396"/>
                  </a:lnTo>
                  <a:close/>
                </a:path>
              </a:pathLst>
            </a:custGeom>
            <a:noFill/>
            <a:ln w="12700">
              <a:solidFill>
                <a:srgbClr val="FF66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19" name="Immagine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5" t="15283" r="37621" b="41061"/>
          <a:stretch/>
        </p:blipFill>
        <p:spPr>
          <a:xfrm>
            <a:off x="1219200" y="2649659"/>
            <a:ext cx="613690" cy="61200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874" t="13955" r="24578" b="21401"/>
          <a:stretch/>
        </p:blipFill>
        <p:spPr>
          <a:xfrm>
            <a:off x="1219200" y="3701518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011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/>
              <a:t>RESULTS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buNone/>
            </a:pPr>
            <a:endParaRPr lang="en-US" altLang="en-US" sz="2800" dirty="0" smtClean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</a:t>
            </a:r>
            <a:r>
              <a:rPr lang="en-GB" sz="900" dirty="0" smtClean="0">
                <a:latin typeface="SsykbnAdvPTimes"/>
              </a:rPr>
              <a:t> </a:t>
            </a:r>
            <a:r>
              <a:rPr lang="en-GB" sz="900" dirty="0">
                <a:latin typeface="SsykbnAdvPTimes"/>
              </a:rPr>
              <a:t>American Society of Nuclear </a:t>
            </a:r>
            <a:r>
              <a:rPr lang="en-GB" sz="900" dirty="0" smtClean="0">
                <a:latin typeface="SsykbnAdvPTimes"/>
              </a:rPr>
              <a:t>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pic>
        <p:nvPicPr>
          <p:cNvPr id="2" name="Immagine 1" descr="Figure_3_500dpi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13"/>
          <a:stretch/>
        </p:blipFill>
        <p:spPr>
          <a:xfrm>
            <a:off x="3672541" y="1539875"/>
            <a:ext cx="5038164" cy="43434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57201" y="3034605"/>
            <a:ext cx="35813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100" dirty="0" smtClean="0"/>
              <a:t>Quantitative measurement were able to discriminate anemia and its severity</a:t>
            </a:r>
          </a:p>
        </p:txBody>
      </p:sp>
    </p:spTree>
    <p:extLst>
      <p:ext uri="{BB962C8B-B14F-4D97-AF65-F5344CB8AC3E}">
        <p14:creationId xmlns:p14="http://schemas.microsoft.com/office/powerpoint/2010/main" val="218645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/>
              <a:t>RESULTS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buNone/>
            </a:pPr>
            <a:endParaRPr lang="en-US" altLang="en-US" sz="2800" dirty="0" smtClean="0">
              <a:solidFill>
                <a:srgbClr val="000000"/>
              </a:solidFill>
            </a:endParaRPr>
          </a:p>
          <a:p>
            <a:pPr marL="0" indent="0" algn="ctr">
              <a:buNone/>
            </a:pPr>
            <a:endParaRPr lang="en-US" altLang="en-US" sz="2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</a:t>
            </a:r>
            <a:r>
              <a:rPr lang="en-GB" sz="900" dirty="0" smtClean="0">
                <a:latin typeface="SsykbnAdvPTimes"/>
              </a:rPr>
              <a:t> </a:t>
            </a:r>
            <a:r>
              <a:rPr lang="en-GB" sz="900" dirty="0">
                <a:latin typeface="SsykbnAdvPTimes"/>
              </a:rPr>
              <a:t>American Society of Nuclear </a:t>
            </a:r>
            <a:r>
              <a:rPr lang="en-GB" sz="900" dirty="0" smtClean="0">
                <a:latin typeface="SsykbnAdvPTimes"/>
              </a:rPr>
              <a:t>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669120"/>
              </p:ext>
            </p:extLst>
          </p:nvPr>
        </p:nvGraphicFramePr>
        <p:xfrm>
          <a:off x="501652" y="2057400"/>
          <a:ext cx="8229598" cy="2311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0548"/>
                <a:gridCol w="1219200"/>
                <a:gridCol w="1295400"/>
                <a:gridCol w="1295400"/>
                <a:gridCol w="1295400"/>
                <a:gridCol w="1263650"/>
              </a:tblGrid>
              <a:tr h="45720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Sensitivity</a:t>
                      </a:r>
                      <a:endParaRPr lang="en-US" sz="1600" noProof="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 smtClean="0"/>
                        <a:t>Specificity</a:t>
                      </a:r>
                      <a:endParaRPr lang="en-US" sz="1600" noProof="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PPV</a:t>
                      </a:r>
                      <a:endParaRPr lang="it-IT" sz="16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NPV</a:t>
                      </a:r>
                      <a:endParaRPr lang="it-IT" sz="16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AUC</a:t>
                      </a:r>
                      <a:endParaRPr lang="it-IT" sz="160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98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noProof="0" dirty="0" smtClean="0">
                          <a:effectLst/>
                        </a:rPr>
                        <a:t>Quantitative measurements</a:t>
                      </a:r>
                      <a:endParaRPr lang="en-US" sz="1600" noProof="0" dirty="0"/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88.2%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80.6-93.6%)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95.8%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90.5-98.6%)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95.1%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88.9-98.4%)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89.8%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83.1-94.4%)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0.920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0.885-0.955)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dirty="0" smtClean="0">
                          <a:effectLst/>
                        </a:rPr>
                        <a:t>Hematocrit</a:t>
                      </a:r>
                      <a:r>
                        <a:rPr lang="it-IT" sz="1600" dirty="0" smtClean="0">
                          <a:effectLst/>
                        </a:rPr>
                        <a:t> </a:t>
                      </a:r>
                      <a:endParaRPr lang="it-IT" sz="1600" dirty="0"/>
                    </a:p>
                  </a:txBody>
                  <a:tcPr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87.2%</a:t>
                      </a:r>
                      <a:endParaRPr lang="it-IT" sz="120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(CI: 74.3-89.3%)</a:t>
                      </a:r>
                      <a:endParaRPr lang="it-IT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95.8%</a:t>
                      </a:r>
                      <a:endParaRPr lang="it-IT" sz="120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(CI: 90.5-98.6%)</a:t>
                      </a:r>
                      <a:endParaRPr lang="it-IT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94.8%</a:t>
                      </a:r>
                      <a:endParaRPr lang="it-IT" sz="120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(CI: 88.3-98.3%)</a:t>
                      </a:r>
                      <a:endParaRPr lang="it-IT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85.7%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78.6-91.2%)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0.893</a:t>
                      </a:r>
                      <a:endParaRPr lang="it-IT" sz="1200" dirty="0">
                        <a:effectLst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</a:rPr>
                        <a:t>(CI: 0.853-0.932)</a:t>
                      </a:r>
                      <a:endParaRPr lang="it-IT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960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6737"/>
          </a:xfrm>
        </p:spPr>
        <p:txBody>
          <a:bodyPr/>
          <a:lstStyle/>
          <a:p>
            <a:pPr>
              <a:defRPr/>
            </a:pPr>
            <a:r>
              <a:rPr lang="en-US" sz="3600" b="1" dirty="0" smtClean="0"/>
              <a:t>CONCLUSIONS</a:t>
            </a:r>
            <a:endParaRPr lang="en-US" sz="3600" dirty="0"/>
          </a:p>
        </p:txBody>
      </p:sp>
      <p:sp>
        <p:nvSpPr>
          <p:cNvPr id="6151" name="Content Placeholder 4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379913"/>
          </a:xfrm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r>
              <a:rPr lang="en-US" sz="2100" dirty="0" smtClean="0"/>
              <a:t>1 </a:t>
            </a:r>
            <a:r>
              <a:rPr lang="it-IT" sz="2100" dirty="0" smtClean="0"/>
              <a:t>-</a:t>
            </a:r>
            <a:r>
              <a:rPr lang="en-US" sz="2100" dirty="0" smtClean="0"/>
              <a:t> Quantitative measurements better detected </a:t>
            </a:r>
            <a:r>
              <a:rPr lang="en-US" sz="2100" dirty="0"/>
              <a:t>anemia compared to </a:t>
            </a:r>
            <a:r>
              <a:rPr lang="en-US" sz="2100" dirty="0" smtClean="0"/>
              <a:t>qualitative ones</a:t>
            </a:r>
          </a:p>
          <a:p>
            <a:pPr marL="0" indent="0">
              <a:buNone/>
            </a:pPr>
            <a:r>
              <a:rPr lang="en-US" sz="2100" dirty="0"/>
              <a:t>2</a:t>
            </a:r>
            <a:r>
              <a:rPr lang="en-US" sz="2100" dirty="0" smtClean="0"/>
              <a:t> - Quantitative </a:t>
            </a:r>
            <a:r>
              <a:rPr lang="en-US" sz="2100" dirty="0"/>
              <a:t>CT </a:t>
            </a:r>
            <a:r>
              <a:rPr lang="en-US" sz="2100" dirty="0" smtClean="0"/>
              <a:t>measurement, </a:t>
            </a:r>
            <a:r>
              <a:rPr lang="en-US" sz="2100" dirty="0"/>
              <a:t>allows the discrimination of anemia severity in preoperative </a:t>
            </a:r>
            <a:r>
              <a:rPr lang="en-US" sz="2100" dirty="0" smtClean="0"/>
              <a:t>patients </a:t>
            </a:r>
          </a:p>
          <a:p>
            <a:pPr marL="0" indent="0">
              <a:buNone/>
            </a:pPr>
            <a:r>
              <a:rPr lang="en-US" sz="2100" dirty="0"/>
              <a:t>3</a:t>
            </a:r>
            <a:r>
              <a:rPr lang="en-US" sz="2100" dirty="0" smtClean="0"/>
              <a:t> - Quantitative </a:t>
            </a:r>
            <a:r>
              <a:rPr lang="en-US" sz="2100" dirty="0"/>
              <a:t>measurement and hematocrit have similar diagnostic accuracy in the diagnosis of </a:t>
            </a:r>
            <a:r>
              <a:rPr lang="en-US" sz="2100" dirty="0" smtClean="0"/>
              <a:t>anemia</a:t>
            </a:r>
            <a:r>
              <a:rPr lang="en-US" altLang="en-US" sz="2100" dirty="0" smtClean="0"/>
              <a:t> </a:t>
            </a:r>
          </a:p>
          <a:p>
            <a:pPr marL="514350" indent="-514350">
              <a:buFont typeface="Times New Roman" pitchFamily="18" charset="0"/>
              <a:buAutoNum type="alphaUcPeriod"/>
            </a:pPr>
            <a:endParaRPr lang="en-US" altLang="en-US" sz="28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81000" y="6400800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latin typeface="SsykbnAdvPTimes"/>
              </a:rPr>
              <a:t>Copyright </a:t>
            </a:r>
            <a:r>
              <a:rPr lang="en-GB" sz="900" dirty="0" smtClean="0">
                <a:latin typeface="SsykbnAdvPTimes"/>
              </a:rPr>
              <a:t> </a:t>
            </a:r>
            <a:r>
              <a:rPr lang="en-GB" sz="900" dirty="0">
                <a:latin typeface="SsykbnAdvPTimes"/>
              </a:rPr>
              <a:t>American Society of Nuclear </a:t>
            </a:r>
            <a:r>
              <a:rPr lang="en-GB" sz="900" dirty="0" smtClean="0">
                <a:latin typeface="SsykbnAdvPTimes"/>
              </a:rPr>
              <a:t>Cardiology</a:t>
            </a:r>
            <a:endParaRPr lang="en-GB" sz="900" dirty="0"/>
          </a:p>
        </p:txBody>
      </p:sp>
      <p:pic>
        <p:nvPicPr>
          <p:cNvPr id="8" name="Picture 2" descr="American Society of Nuclear Card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657" y="6209876"/>
            <a:ext cx="1209675" cy="466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bish01\AppData\Local\Temp\wz67be\Spring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263738"/>
            <a:ext cx="1255672" cy="33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09600" y="287338"/>
            <a:ext cx="7772400" cy="4746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>
                <a:solidFill>
                  <a:srgbClr val="FF0000"/>
                </a:solidFill>
                <a:latin typeface="Arial Narrow" panose="020B0606020202030204" pitchFamily="34" charset="0"/>
              </a:rPr>
              <a:t>Journal of Nuclear Cardiology   |   Official Journal of the American Society of Nuclear Cardiology</a:t>
            </a:r>
          </a:p>
        </p:txBody>
      </p:sp>
    </p:spTree>
    <p:extLst>
      <p:ext uri="{BB962C8B-B14F-4D97-AF65-F5344CB8AC3E}">
        <p14:creationId xmlns:p14="http://schemas.microsoft.com/office/powerpoint/2010/main" val="2545659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2045"/>
  <p:tag name="AS_OS" val="Microsoft Windows NT 6.1.7601 Service Pack 1"/>
  <p:tag name="AS_RELEASE_DATE" val="2011.04.04"/>
  <p:tag name="AS_VERSION" val="5.1.0.0"/>
  <p:tag name="AS_TITLE" val="Aspose.Slides for .NET"/>
</p:tagLst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Times New Roman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601</TotalTime>
  <Words>825</Words>
  <Application>Microsoft Macintosh PowerPoint</Application>
  <PresentationFormat>Presentazione su schermo (4:3)</PresentationFormat>
  <Paragraphs>107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7</vt:i4>
      </vt:variant>
    </vt:vector>
  </HeadingPairs>
  <TitlesOfParts>
    <vt:vector size="10" baseType="lpstr">
      <vt:lpstr>2_Office Theme</vt:lpstr>
      <vt:lpstr>Custom Design</vt:lpstr>
      <vt:lpstr>1_Custom Design</vt:lpstr>
      <vt:lpstr>Low-dose CT from myocardial perfusion SPECT/CT allows the detection of anemia in preoperative patients </vt:lpstr>
      <vt:lpstr>BACKGROUND</vt:lpstr>
      <vt:lpstr>METHODS</vt:lpstr>
      <vt:lpstr>RESULTS</vt:lpstr>
      <vt:lpstr>RESULTS</vt:lpstr>
      <vt:lpstr>RESULTS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Holly Auten</dc:creator>
  <cp:lastModifiedBy>Antonio Giulio Gennari</cp:lastModifiedBy>
  <cp:revision>161</cp:revision>
  <dcterms:created xsi:type="dcterms:W3CDTF">2011-04-18T21:44:13Z</dcterms:created>
  <dcterms:modified xsi:type="dcterms:W3CDTF">2021-12-12T19:30:51Z</dcterms:modified>
</cp:coreProperties>
</file>