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6" r:id="rId1"/>
    <p:sldMasterId id="2147484459" r:id="rId2"/>
    <p:sldMasterId id="2147484471" r:id="rId3"/>
  </p:sldMasterIdLst>
  <p:handoutMasterIdLst>
    <p:handoutMasterId r:id="rId10"/>
  </p:handoutMasterIdLst>
  <p:sldIdLst>
    <p:sldId id="258" r:id="rId4"/>
    <p:sldId id="264" r:id="rId5"/>
    <p:sldId id="266" r:id="rId6"/>
    <p:sldId id="267" r:id="rId7"/>
    <p:sldId id="268" r:id="rId8"/>
    <p:sldId id="265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CF3"/>
    <a:srgbClr val="C2D1E2"/>
    <a:srgbClr val="E9F2F5"/>
    <a:srgbClr val="F3CC75"/>
    <a:srgbClr val="EBAD21"/>
    <a:srgbClr val="FAEBC7"/>
    <a:srgbClr val="D2C79C"/>
    <a:srgbClr val="E7D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5982" autoAdjust="0"/>
  </p:normalViewPr>
  <p:slideViewPr>
    <p:cSldViewPr>
      <p:cViewPr varScale="1">
        <p:scale>
          <a:sx n="112" d="100"/>
          <a:sy n="112" d="100"/>
        </p:scale>
        <p:origin x="25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CAA2974-B8B3-4DFD-97D0-0F56117FC3FD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500BB91-4637-4970-8DCF-898FDD5DBA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846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00926-B983-4603-B78D-043346203126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6EA2E-8BA2-43ED-AE8B-8619F5D5D2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9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56B06-A335-40C1-89B8-1D6EBA52563A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3251B-D0D3-4AD3-8B38-970CDD9B5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3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713F8-108A-41FF-898D-2D82DD910C21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706ED-E199-4B13-AC5E-044C30DB6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75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28F7E-AE42-40C5-A706-3971190238A9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BF3D-17F2-4CB9-A9E4-967494442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41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B359E-19EF-4F07-9356-99886EE4144C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A2A8-C8A1-4DA3-9DE0-5A357E3DC2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2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B600-FFF0-4F56-AB5A-A6B99E22E3E4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7130-DE73-4706-8EF2-9584D44275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50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09B1-0483-4E75-A96E-8308B7D5BCC9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D452-7DEA-48DB-81A8-2DE0794F8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6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B4326-4EDE-45E5-8420-399F8AB93472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E2C2-AE53-47A3-B4B7-BEAF0DF88E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37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D0AD7-1166-4719-B671-1DA1975660B8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65496-A7E0-4B5B-93F7-20CB56ACA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66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E68E6-CF91-4716-9544-97C602D9A5E8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B62ED-51D9-4D1A-A777-8C21355B57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10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52551-145A-4EAB-9093-0C8F2A0FFC2E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DF15A-5F74-40CE-91D0-092263D127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0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CFD5-3A61-4416-B6D6-C0900AD7C10C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BBCC-EA15-4047-91DB-7B4CA17C7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171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5F8DD-2019-451B-A9A9-DF878D617477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97D5-3D20-437B-9BE8-652529449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0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CC040-FF0E-4440-AE51-6155E9A912FD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F305-4E83-42DA-A096-AED281043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5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741CE-4194-4D10-B421-247943E43988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B645-1023-4B67-A0F6-FEBC42829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1595-DFF9-49D0-BE82-E778861C72F4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94DC-F7D3-4F79-8237-EF611DD15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ECF0-83DF-457F-AABF-46671E761E3D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A501-0125-4E13-BA76-B03B550158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8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9399C-CBDB-46E0-AE49-FA900086ED6C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8C88-058B-4932-8EEA-54A2A060A1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29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6FDB-4FE7-414A-AE74-ED25010F4F8D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95BD-7C3B-4245-92DC-1732D7CF1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29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E535-FABF-4032-AD5F-006C6C19A84A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E36A-9185-4BB8-8755-F96EA3321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5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83E8C-9F4B-4A04-90F1-EBA2C495C2DB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8B64-8481-4FFA-96B1-2923160A3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E671-F9A2-4D26-8967-F8DAF19AA4B2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8F06-EF06-4875-90AA-EC7D1D019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0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C06DD-3895-4FBC-8FE2-D2AFB70FBB85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B842-578E-4355-8F6E-FEF52B551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7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A3F83-F954-42E1-9ECC-C013EB0835E7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AB6BD-C193-4510-B3BD-21C229BEF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0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53AD7-51DF-4404-9804-16CE756646B9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CD45-B1CC-47E3-A233-24509A484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4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360B-DFFA-452F-B430-00E623291F0B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B736-9FA2-4492-8611-7C411B22C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57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79F7-635E-40C6-8580-83FA6D960780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C2283-85F7-4631-B8A4-8A7C32026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4A17-1C88-4D22-B1DE-B4260A7C1E21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30B4-5CA3-48E1-B000-EBC3633F8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73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9D23B-DE3E-462B-8A31-391EE3E36F8F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95B83-0445-436F-A0D0-F37862840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6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92729-E1BC-4600-B40B-D02E5394AF88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4BC7-BF84-48B7-8DA4-3F69E5E2F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2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57FA-589A-47FD-B048-E889BC47FE34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BDC9-FF88-478C-A626-FE42A5503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0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7BDF-8624-4D54-BBED-CDEA6E71656E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0B1DF-5490-4D08-835C-DBBAD046A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2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83B96-FDB0-485C-9D2F-D2AF25CF35A5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454D-E06F-462D-B3D6-01EA05348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8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69F3-4DCB-4BA5-8CAF-F36C85987903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21323-2D76-423A-8E4A-E4BBF240C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8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0FC6B7-CD98-4CFF-824B-6F2461379FC2}" type="datetimeFigureOut">
              <a:rPr lang="en-US" altLang="en-US"/>
              <a:pPr>
                <a:defRPr/>
              </a:pPr>
              <a:t>12/2/21</a:t>
            </a:fld>
            <a:endParaRPr lang="en-US" altLang="en-US"/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34B7A24-3368-4EAE-A399-A836B16968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AC2F23-DA1F-490E-B89F-716E3A9C71BD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65F597-4073-4F80-81F2-F1BA18806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E7EC3-1DAC-4B8C-BBC4-4417CBD42DDB}" type="datetimeFigureOut">
              <a:rPr lang="en-US"/>
              <a:pPr>
                <a:defRPr/>
              </a:pPr>
              <a:t>12/2/21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CEFFC1-DE4F-4407-9990-9DEEC7E8F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638800" y="3879706"/>
            <a:ext cx="1981200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4277" y="3879706"/>
            <a:ext cx="1981200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Head shot of author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required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sp>
        <p:nvSpPr>
          <p:cNvPr id="4102" name="Title 1"/>
          <p:cNvSpPr>
            <a:spLocks noGrp="1"/>
          </p:cNvSpPr>
          <p:nvPr>
            <p:ph type="ctrTitle"/>
          </p:nvPr>
        </p:nvSpPr>
        <p:spPr>
          <a:xfrm>
            <a:off x="609600" y="1219201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sz="1800" b="1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Multi-task Deep Learning in myocardial blood flow and cardiovascular risk traits from PET myocardial perfusion imaging</a:t>
            </a:r>
            <a:endParaRPr lang="en-US" altLang="en-US" sz="7200" dirty="0"/>
          </a:p>
        </p:txBody>
      </p:sp>
      <p:sp>
        <p:nvSpPr>
          <p:cNvPr id="4103" name="Subtitle 3"/>
          <p:cNvSpPr>
            <a:spLocks noGrp="1"/>
          </p:cNvSpPr>
          <p:nvPr>
            <p:ph type="subTitle" idx="1"/>
          </p:nvPr>
        </p:nvSpPr>
        <p:spPr>
          <a:xfrm>
            <a:off x="990600" y="2558771"/>
            <a:ext cx="6934200" cy="1219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Ming Wai Yeung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1,2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Jan Walter Benjamins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Remco JJ Knol MD, PhD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Friso M van der Zant MD, PhD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nl-NL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Folkert W Asselbergs, MD, PhD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Pim van der Harst MD, PhD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1,2</a:t>
            </a:r>
            <a:r>
              <a:rPr lang="nl-NL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Luis Eduardo Juarez-Orozco MD, PhD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nl-NL" sz="1400" b="1" i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en-HK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spcBef>
                <a:spcPts val="0"/>
              </a:spcBef>
              <a:buFont typeface="+mj-lt"/>
              <a:buAutoNum type="arabicPeriod"/>
            </a:pPr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of Groningen, University Medical Center Groningen, Department of Cardiology, 9700 RB Groningen, the Netherlands</a:t>
            </a:r>
            <a:endParaRPr lang="en-HK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spcBef>
                <a:spcPts val="0"/>
              </a:spcBef>
              <a:buFont typeface="+mj-lt"/>
              <a:buAutoNum type="arabicPeriod"/>
            </a:pPr>
            <a:r>
              <a:rPr lang="en-HK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Department of Cardiology, Division of Heart &amp; Lungs, University Medical </a:t>
            </a:r>
            <a:r>
              <a:rPr lang="en-HK" sz="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HK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Utrecht, University of Utrecht, Utrecht, the Netherlands</a:t>
            </a:r>
            <a:endParaRPr lang="en-HK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spcBef>
                <a:spcPts val="0"/>
              </a:spcBef>
              <a:buFont typeface="+mj-lt"/>
              <a:buAutoNum type="arabicPeriod"/>
            </a:pPr>
            <a:r>
              <a:rPr lang="en-HK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Cardiac Imaging Division Alkmaar, Northwest Clinics, Department of Nuclear Medicine, Alkmaar, The Netherlands</a:t>
            </a:r>
            <a:endParaRPr lang="en-HK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4000" dirty="0"/>
          </a:p>
        </p:txBody>
      </p:sp>
      <p:sp>
        <p:nvSpPr>
          <p:cNvPr id="4104" name="TextBox 12"/>
          <p:cNvSpPr txBox="1">
            <a:spLocks noChangeArrowheads="1"/>
          </p:cNvSpPr>
          <p:nvPr/>
        </p:nvSpPr>
        <p:spPr bwMode="auto">
          <a:xfrm>
            <a:off x="5897562" y="4179743"/>
            <a:ext cx="16462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dirty="0"/>
              <a:t>Institution</a:t>
            </a:r>
          </a:p>
          <a:p>
            <a:pPr eaLnBrk="1" hangingPunct="1"/>
            <a:r>
              <a:rPr lang="en-US" altLang="en-US" dirty="0"/>
              <a:t>Picture/Logo</a:t>
            </a:r>
          </a:p>
          <a:p>
            <a:pPr eaLnBrk="1" hangingPunct="1"/>
            <a:r>
              <a:rPr lang="en-US" altLang="en-US" b="1" dirty="0"/>
              <a:t>Optional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1026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571147-E2F8-40BA-9390-31BB408912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887317"/>
            <a:ext cx="1486266" cy="14862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994A46-56C9-4D35-B276-99A2BFA00A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</a:blip>
          <a:srcRect l="3895" t="1435" r="6068" b="42030"/>
          <a:stretch/>
        </p:blipFill>
        <p:spPr>
          <a:xfrm>
            <a:off x="5821362" y="3887317"/>
            <a:ext cx="1577976" cy="14862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BACKGROUND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sz="1800" dirty="0"/>
              <a:t>1- </a:t>
            </a:r>
            <a:r>
              <a:rPr lang="en-HK" sz="1800" b="0" dirty="0">
                <a:cs typeface="Helvetica" panose="020B0604020202020204" pitchFamily="34" charset="0"/>
              </a:rPr>
              <a:t>Positron emission tomography (PET</a:t>
            </a:r>
            <a:r>
              <a:rPr lang="en-HK" sz="1800" dirty="0">
                <a:cs typeface="Helvetica" panose="020B0604020202020204" pitchFamily="34" charset="0"/>
              </a:rPr>
              <a:t>) summarized in topographical polar maps allows </a:t>
            </a:r>
            <a:r>
              <a:rPr lang="en-HK" sz="1800" b="0" dirty="0">
                <a:cs typeface="Helvetica" panose="020B0604020202020204" pitchFamily="34" charset="0"/>
              </a:rPr>
              <a:t>quantitative evaluation of myocardial perfusion </a:t>
            </a:r>
          </a:p>
          <a:p>
            <a:pPr marL="0" indent="0">
              <a:buNone/>
            </a:pPr>
            <a:r>
              <a:rPr lang="en-US" altLang="en-US" sz="1800" dirty="0"/>
              <a:t>2- Deep learning (DL) constitutes a novel analytical tool for direct image evaluation</a:t>
            </a:r>
          </a:p>
          <a:p>
            <a:pPr marL="0" indent="0">
              <a:buNone/>
            </a:pPr>
            <a:r>
              <a:rPr lang="en-HK" sz="1800" b="0" dirty="0">
                <a:cs typeface="Helvetica" panose="020B0604020202020204" pitchFamily="34" charset="0"/>
              </a:rPr>
              <a:t>3- </a:t>
            </a:r>
            <a:r>
              <a:rPr lang="en-HK" altLang="en-US" sz="1800" dirty="0"/>
              <a:t>Studies on the implementation of Deep Learning (DL) for the identification of myocardial ischemia on PET imaging are scarce </a:t>
            </a:r>
          </a:p>
          <a:p>
            <a:pPr marL="0" indent="0">
              <a:buNone/>
            </a:pPr>
            <a:r>
              <a:rPr lang="en-HK" altLang="en-US" sz="1800" dirty="0"/>
              <a:t>4- </a:t>
            </a:r>
            <a:r>
              <a:rPr lang="en-HK" sz="1800" b="0" dirty="0">
                <a:cs typeface="Helvetica" panose="020B0604020202020204" pitchFamily="34" charset="0"/>
              </a:rPr>
              <a:t>It is unknown </a:t>
            </a:r>
            <a:r>
              <a:rPr lang="en-HK" sz="1800" dirty="0">
                <a:cs typeface="Helvetica" panose="020B0604020202020204" pitchFamily="34" charset="0"/>
              </a:rPr>
              <a:t>whether</a:t>
            </a:r>
            <a:r>
              <a:rPr lang="en-HK" sz="1800" b="0" dirty="0">
                <a:cs typeface="Helvetica" panose="020B0604020202020204" pitchFamily="34" charset="0"/>
              </a:rPr>
              <a:t> DL may provide </a:t>
            </a:r>
            <a:r>
              <a:rPr lang="en-HK" altLang="en-US" sz="1800" dirty="0"/>
              <a:t>insights into complex patterns associated with the presence of cardiovascular risk traits</a:t>
            </a:r>
            <a:endParaRPr lang="en-HK" sz="1800" b="0" dirty="0"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n-US" alt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METHODS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000" dirty="0"/>
              <a:t>Study type:(</a:t>
            </a:r>
            <a:r>
              <a:rPr lang="en-US" altLang="en-US" sz="1800" dirty="0"/>
              <a:t>Select all that apply)</a:t>
            </a:r>
          </a:p>
          <a:p>
            <a:pPr marL="914400" lvl="1" indent="-514350">
              <a:buFont typeface="Times New Roman" pitchFamily="18" charset="0"/>
              <a:buAutoNum type="alphaUcPeriod"/>
            </a:pPr>
            <a:r>
              <a:rPr lang="en-US" altLang="en-US" sz="1600" dirty="0"/>
              <a:t>observational.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000" dirty="0"/>
              <a:t>Study subjects: 241 excluded due to missing data resulting in 944 subjects in final analysis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000" dirty="0"/>
              <a:t>Study aim:</a:t>
            </a:r>
          </a:p>
          <a:p>
            <a:pPr marL="914400" lvl="1" indent="-514350">
              <a:buFont typeface="Times New Roman" pitchFamily="18" charset="0"/>
              <a:buAutoNum type="alphaUcPeriod"/>
            </a:pPr>
            <a:r>
              <a:rPr lang="en-HK" altLang="en-US" sz="1800" dirty="0"/>
              <a:t>Develop DL models with PET myocardial perfusion polar maps for detection of impaired myocardial flow reserve and cardiovascular risk traits on an individual-patient basis</a:t>
            </a:r>
          </a:p>
          <a:p>
            <a:pPr marL="914400" lvl="1" indent="-514350">
              <a:buFont typeface="Times New Roman" pitchFamily="18" charset="0"/>
              <a:buAutoNum type="alphaUcPeriod"/>
            </a:pPr>
            <a:r>
              <a:rPr lang="en-HK" altLang="en-US" sz="1800" dirty="0"/>
              <a:t>Visualize the regions associated with corresponding model prediction in attention heatmap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000" dirty="0"/>
              <a:t>Approach: </a:t>
            </a:r>
          </a:p>
          <a:p>
            <a:pPr marL="914400" lvl="1" indent="-514350">
              <a:buFont typeface="Times New Roman" pitchFamily="18" charset="0"/>
              <a:buAutoNum type="alphaUcPeriod"/>
            </a:pPr>
            <a:r>
              <a:rPr lang="en-US" altLang="en-US" sz="1800" dirty="0"/>
              <a:t>Transfer learning + multitasking learning </a:t>
            </a:r>
          </a:p>
          <a:p>
            <a:pPr marL="914400" lvl="1" indent="-514350">
              <a:buFont typeface="Times New Roman" pitchFamily="18" charset="0"/>
              <a:buAutoNum type="alphaUcPeriod"/>
            </a:pPr>
            <a:r>
              <a:rPr lang="en-US" altLang="en-US" sz="1800" dirty="0"/>
              <a:t>Occlusion sensitivity + </a:t>
            </a:r>
            <a:r>
              <a:rPr lang="en-US" altLang="en-US" sz="1800" dirty="0" err="1"/>
              <a:t>GradCAM</a:t>
            </a:r>
            <a:r>
              <a:rPr lang="en-US" altLang="en-US" sz="1800" dirty="0"/>
              <a:t> method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378669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34154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CFA9C4-0E4E-4BAF-89D9-4D2EFB18F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396658"/>
              </p:ext>
            </p:extLst>
          </p:nvPr>
        </p:nvGraphicFramePr>
        <p:xfrm>
          <a:off x="465633" y="1524000"/>
          <a:ext cx="8304173" cy="449961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638302">
                  <a:extLst>
                    <a:ext uri="{9D8B030D-6E8A-4147-A177-3AD203B41FA5}">
                      <a16:colId xmlns:a16="http://schemas.microsoft.com/office/drawing/2014/main" val="1962082221"/>
                    </a:ext>
                  </a:extLst>
                </a:gridCol>
                <a:gridCol w="1289539">
                  <a:extLst>
                    <a:ext uri="{9D8B030D-6E8A-4147-A177-3AD203B41FA5}">
                      <a16:colId xmlns:a16="http://schemas.microsoft.com/office/drawing/2014/main" val="447478303"/>
                    </a:ext>
                  </a:extLst>
                </a:gridCol>
                <a:gridCol w="1344083">
                  <a:extLst>
                    <a:ext uri="{9D8B030D-6E8A-4147-A177-3AD203B41FA5}">
                      <a16:colId xmlns:a16="http://schemas.microsoft.com/office/drawing/2014/main" val="3663899277"/>
                    </a:ext>
                  </a:extLst>
                </a:gridCol>
                <a:gridCol w="1344083">
                  <a:extLst>
                    <a:ext uri="{9D8B030D-6E8A-4147-A177-3AD203B41FA5}">
                      <a16:colId xmlns:a16="http://schemas.microsoft.com/office/drawing/2014/main" val="2599631289"/>
                    </a:ext>
                  </a:extLst>
                </a:gridCol>
                <a:gridCol w="1344083">
                  <a:extLst>
                    <a:ext uri="{9D8B030D-6E8A-4147-A177-3AD203B41FA5}">
                      <a16:colId xmlns:a16="http://schemas.microsoft.com/office/drawing/2014/main" val="1922311058"/>
                    </a:ext>
                  </a:extLst>
                </a:gridCol>
                <a:gridCol w="1344083">
                  <a:extLst>
                    <a:ext uri="{9D8B030D-6E8A-4147-A177-3AD203B41FA5}">
                      <a16:colId xmlns:a16="http://schemas.microsoft.com/office/drawing/2014/main" val="160804465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Output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Prevalence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>
                          <a:effectLst/>
                        </a:rPr>
                        <a:t>AUC using Rest PM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AUC using Stress PM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AUC using Reserve PM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AUC using stacked PMs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 anchor="ctr"/>
                </a:tc>
                <a:extLst>
                  <a:ext uri="{0D108BD9-81ED-4DB2-BD59-A6C34878D82A}">
                    <a16:rowId xmlns:a16="http://schemas.microsoft.com/office/drawing/2014/main" val="692697514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Impaired MFR in any segment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dirty="0">
                          <a:effectLst/>
                        </a:rPr>
                        <a:t>67.50%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b="1" dirty="0">
                          <a:effectLst/>
                        </a:rPr>
                        <a:t>0.68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1600" b="1" dirty="0">
                          <a:effectLst/>
                        </a:rPr>
                        <a:t>(0.57 - 0.78)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b="1" dirty="0">
                          <a:effectLst/>
                        </a:rPr>
                        <a:t>0.68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1600" b="1" dirty="0">
                          <a:effectLst/>
                        </a:rPr>
                        <a:t>(0.55 - 0.79)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b="1" dirty="0">
                          <a:effectLst/>
                        </a:rPr>
                        <a:t>0.94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1600" b="1" dirty="0">
                          <a:effectLst/>
                        </a:rPr>
                        <a:t>(0.87 - 0.98)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HK" sz="1600" b="1" dirty="0">
                          <a:effectLst/>
                        </a:rPr>
                        <a:t>0.90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1600" b="1" dirty="0">
                          <a:effectLst/>
                        </a:rPr>
                        <a:t>(0.82 - 0.96)</a:t>
                      </a:r>
                    </a:p>
                  </a:txBody>
                  <a:tcPr marL="45546" marR="45546" marT="0" marB="0"/>
                </a:tc>
                <a:extLst>
                  <a:ext uri="{0D108BD9-81ED-4DB2-BD59-A6C34878D82A}">
                    <a16:rowId xmlns:a16="http://schemas.microsoft.com/office/drawing/2014/main" val="120779859"/>
                  </a:ext>
                </a:extLst>
              </a:tr>
              <a:tr h="4190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Diabetes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15.4%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0.62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(0.50 - 0.75)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0.62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(0.49 - 0.75)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0.65</a:t>
                      </a:r>
                      <a:endParaRPr lang="en-HK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(0.51 - 0.79)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0.52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(0.38 - 0.66)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extLst>
                  <a:ext uri="{0D108BD9-81ED-4DB2-BD59-A6C34878D82A}">
                    <a16:rowId xmlns:a16="http://schemas.microsoft.com/office/drawing/2014/main" val="2151082113"/>
                  </a:ext>
                </a:extLst>
              </a:tr>
              <a:tr h="4190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Dyslipidaemia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33.2%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0.52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(0.44 - 0.60)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0.46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(0.38 - 0.55)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0.54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(0.42 - 0.64)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0.58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(0.47 - 0.69)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extLst>
                  <a:ext uri="{0D108BD9-81ED-4DB2-BD59-A6C34878D82A}">
                    <a16:rowId xmlns:a16="http://schemas.microsoft.com/office/drawing/2014/main" val="60053070"/>
                  </a:ext>
                </a:extLst>
              </a:tr>
              <a:tr h="4190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Arterial hypertension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52.2%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0.47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(0.37 - 0.58)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0.60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(0.50 - 0.69)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0.60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(0.49 - 0.69)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0.59</a:t>
                      </a:r>
                      <a:endParaRPr lang="en-HK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(0.50 - 0.69)</a:t>
                      </a:r>
                      <a:endParaRPr lang="en-H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extLst>
                  <a:ext uri="{0D108BD9-81ED-4DB2-BD59-A6C34878D82A}">
                    <a16:rowId xmlns:a16="http://schemas.microsoft.com/office/drawing/2014/main" val="1868736585"/>
                  </a:ext>
                </a:extLst>
              </a:tr>
              <a:tr h="4190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Sex 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48.9% female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0.81</a:t>
                      </a:r>
                      <a:endParaRPr lang="en-HK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(0.73 - 0.88)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0.65</a:t>
                      </a:r>
                      <a:endParaRPr lang="en-HK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(0.55 - 0.75)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0.65</a:t>
                      </a:r>
                      <a:endParaRPr lang="en-HK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(0.55 - 0.74)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0.66</a:t>
                      </a:r>
                      <a:endParaRPr lang="en-HK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(0.57 - 0.75)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extLst>
                  <a:ext uri="{0D108BD9-81ED-4DB2-BD59-A6C34878D82A}">
                    <a16:rowId xmlns:a16="http://schemas.microsoft.com/office/drawing/2014/main" val="1506199725"/>
                  </a:ext>
                </a:extLst>
              </a:tr>
              <a:tr h="2282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Smoking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13.6%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0.71</a:t>
                      </a:r>
                      <a:endParaRPr lang="en-HK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</a:rPr>
                        <a:t>(0.58 - 0.85)</a:t>
                      </a:r>
                      <a:endParaRPr lang="en-H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0.47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(0.41 - 0.56)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0.49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(0.42 - 0.58)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0.50</a:t>
                      </a:r>
                      <a:endParaRPr lang="en-H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(0.41 - 0.61)</a:t>
                      </a:r>
                      <a:endParaRPr lang="en-H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6" marR="45546" marT="0" marB="0"/>
                </a:tc>
                <a:extLst>
                  <a:ext uri="{0D108BD9-81ED-4DB2-BD59-A6C34878D82A}">
                    <a16:rowId xmlns:a16="http://schemas.microsoft.com/office/drawing/2014/main" val="2516277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6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attention map was generated with one representative polar map from a patient from the test set previously unseen by the model in the development process.</a:t>
            </a:r>
            <a:endParaRPr lang="en-H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A1BF0C-2482-4C1A-BAA8-1B1719172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315" y="1600200"/>
            <a:ext cx="7058970" cy="346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6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CONCLUSIONS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1- </a:t>
            </a:r>
            <a:r>
              <a:rPr lang="en-HK" altLang="en-US" sz="2800" dirty="0"/>
              <a:t>Multi-task DL is able to identify </a:t>
            </a:r>
          </a:p>
          <a:p>
            <a:pPr lvl="1"/>
            <a:r>
              <a:rPr lang="en-HK" altLang="en-US" sz="2400" dirty="0"/>
              <a:t>An impaired myocardial flow reserve (ischemia)</a:t>
            </a:r>
          </a:p>
          <a:p>
            <a:pPr lvl="1"/>
            <a:r>
              <a:rPr lang="en-HK" altLang="en-US" sz="2400" dirty="0"/>
              <a:t>cardiovascular risk factors (sex, smoking and diabetes)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800" dirty="0"/>
              <a:t>    </a:t>
            </a:r>
            <a:r>
              <a:rPr lang="en-HK" altLang="en-US" sz="2800" dirty="0"/>
              <a:t>from quantitative PET myocardial perfusion polar                maps</a:t>
            </a:r>
            <a:endParaRPr lang="en-US" altLang="en-US" sz="2800" dirty="0"/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2545659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2045"/>
  <p:tag name="AS_OS" val="Microsoft Windows NT 6.1.7601 Service Pack 1"/>
  <p:tag name="AS_RELEASE_DATE" val="2011.04.04"/>
  <p:tag name="AS_VERSION" val="5.1.0.0"/>
  <p:tag name="AS_TITLE" val="Aspose.Slides for .NET"/>
</p:tagLst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653</Words>
  <Application>Microsoft Macintosh PowerPoint</Application>
  <PresentationFormat>On-screen Show (4:3)</PresentationFormat>
  <Paragraphs>118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Narrow</vt:lpstr>
      <vt:lpstr>Calibri</vt:lpstr>
      <vt:lpstr>SsykbnAdvPTimes</vt:lpstr>
      <vt:lpstr>Times New Roman</vt:lpstr>
      <vt:lpstr>2_Office Theme</vt:lpstr>
      <vt:lpstr>Custom Design</vt:lpstr>
      <vt:lpstr>1_Custom Design</vt:lpstr>
      <vt:lpstr>Multi-task Deep Learning in myocardial blood flow and cardiovascular risk traits from PET myocardial perfusion imaging</vt:lpstr>
      <vt:lpstr>BACKGROUND</vt:lpstr>
      <vt:lpstr>METHODS</vt:lpstr>
      <vt:lpstr>RESULTS</vt:lpstr>
      <vt:lpstr>RESULTS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 Auten</dc:creator>
  <cp:lastModifiedBy>Luis Eduardo Juarez-Orozco</cp:lastModifiedBy>
  <cp:revision>105</cp:revision>
  <dcterms:created xsi:type="dcterms:W3CDTF">2011-04-18T21:44:13Z</dcterms:created>
  <dcterms:modified xsi:type="dcterms:W3CDTF">2021-12-02T06:16:44Z</dcterms:modified>
</cp:coreProperties>
</file>