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16" r:id="rId1"/>
    <p:sldMasterId id="2147484459" r:id="rId2"/>
    <p:sldMasterId id="2147484471" r:id="rId3"/>
  </p:sldMasterIdLst>
  <p:handoutMasterIdLst>
    <p:handoutMasterId r:id="rId11"/>
  </p:handoutMasterIdLst>
  <p:sldIdLst>
    <p:sldId id="258" r:id="rId4"/>
    <p:sldId id="264" r:id="rId5"/>
    <p:sldId id="266" r:id="rId6"/>
    <p:sldId id="270" r:id="rId7"/>
    <p:sldId id="269" r:id="rId8"/>
    <p:sldId id="267" r:id="rId9"/>
    <p:sldId id="265" r:id="rId10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4">
          <p15:clr>
            <a:srgbClr val="A4A3A4"/>
          </p15:clr>
        </p15:guide>
        <p15:guide id="2" pos="206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50509"/>
    <a:srgbClr val="E5ECF3"/>
    <a:srgbClr val="C2D1E2"/>
    <a:srgbClr val="E9F2F5"/>
    <a:srgbClr val="F3CC75"/>
    <a:srgbClr val="EBAD21"/>
    <a:srgbClr val="FAEBC7"/>
    <a:srgbClr val="D2C79C"/>
    <a:srgbClr val="E7D8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00" autoAdjust="0"/>
    <p:restoredTop sz="94660"/>
  </p:normalViewPr>
  <p:slideViewPr>
    <p:cSldViewPr>
      <p:cViewPr varScale="1">
        <p:scale>
          <a:sx n="112" d="100"/>
          <a:sy n="112" d="100"/>
        </p:scale>
        <p:origin x="1122" y="114"/>
      </p:cViewPr>
      <p:guideLst>
        <p:guide orient="horz" pos="624"/>
        <p:guide pos="206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39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CAA2974-B8B3-4DFD-97D0-0F56117FC3FD}" type="datetimeFigureOut">
              <a:rPr lang="en-US" altLang="en-US"/>
              <a:pPr>
                <a:defRPr/>
              </a:pPr>
              <a:t>2/11/2022</a:t>
            </a:fld>
            <a:endParaRPr lang="en-US" altLang="en-US"/>
          </a:p>
        </p:txBody>
      </p:sp>
      <p:sp>
        <p:nvSpPr>
          <p:cNvPr id="14340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41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8500BB91-4637-4970-8DCF-898FDD5DBAA5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28461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00926-B983-4603-B78D-043346203126}" type="datetimeFigureOut">
              <a:rPr lang="en-US" altLang="en-US"/>
              <a:pPr>
                <a:defRPr/>
              </a:pPr>
              <a:t>2/11/2022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6EA2E-8BA2-43ED-AE8B-8619F5D5D21C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698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E68E6-CF91-4716-9544-97C602D9A5E8}" type="datetimeFigureOut">
              <a:rPr lang="en-US" altLang="en-US"/>
              <a:pPr>
                <a:defRPr/>
              </a:pPr>
              <a:t>2/11/2022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B62ED-51D9-4D1A-A777-8C21355B57EA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210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52551-145A-4EAB-9093-0C8F2A0FFC2E}" type="datetimeFigureOut">
              <a:rPr lang="en-US" altLang="en-US"/>
              <a:pPr>
                <a:defRPr/>
              </a:pPr>
              <a:t>2/11/2022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DF15A-5F74-40CE-91D0-092263D1272D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5920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98CFD5-3A61-4416-B6D6-C0900AD7C10C}" type="datetimeFigureOut">
              <a:rPr lang="en-US" altLang="en-US"/>
              <a:pPr>
                <a:defRPr/>
              </a:pPr>
              <a:t>2/11/2022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BBBCC-EA15-4047-91DB-7B4CA17C7859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2171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5F8DD-2019-451B-A9A9-DF878D617477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797D5-3D20-437B-9BE8-65252944959A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807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CC040-FF0E-4440-AE51-6155E9A912FD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3F305-4E83-42DA-A096-AED281043BAC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533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741CE-4194-4D10-B421-247943E43988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6B645-1023-4B67-A0F6-FEBC428291D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04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81595-DFF9-49D0-BE82-E778861C72F4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E94DC-F7D3-4F79-8237-EF611DD1542A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783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BECF0-83DF-457F-AABF-46671E761E3D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4A501-0125-4E13-BA76-B03B5501582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882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9399C-CBDB-46E0-AE49-FA900086ED6C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B8C88-058B-4932-8EEA-54A2A060A1A8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2299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56FDB-4FE7-414A-AE74-ED25010F4F8D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895BD-7C3B-4245-92DC-1732D7CF1C3F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929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056B06-A335-40C1-89B8-1D6EBA52563A}" type="datetimeFigureOut">
              <a:rPr lang="en-US" altLang="en-US"/>
              <a:pPr>
                <a:defRPr/>
              </a:pPr>
              <a:t>2/11/2022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3251B-D0D3-4AD3-8B38-970CDD9B5937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3332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3E535-FABF-4032-AD5F-006C6C19A84A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BE36A-9185-4BB8-8755-F96EA33217E2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3538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83E8C-9F4B-4A04-90F1-EBA2C495C2DB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B8B64-8481-4FFA-96B1-2923160A3B91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7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BE671-F9A2-4D26-8967-F8DAF19AA4B2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18F06-EF06-4875-90AA-EC7D1D01964B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108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C06DD-3895-4FBC-8FE2-D2AFB70FBB85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BB842-578E-4355-8F6E-FEF52B5516B8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1176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A3F83-F954-42E1-9ECC-C013EB0835E7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AB6BD-C193-4510-B3BD-21C229BEFCA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3408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53AD7-51DF-4404-9804-16CE756646B9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6CD45-B1CC-47E3-A233-24509A48454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8414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0360B-DFFA-452F-B430-00E623291F0B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EB736-9FA2-4492-8611-7C411B22C542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8578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679F7-635E-40C6-8580-83FA6D960780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C2283-85F7-4631-B8A4-8A7C3202638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3060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A4A17-1C88-4D22-B1DE-B4260A7C1E21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930B4-5CA3-48E1-B000-EBC3633F8169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732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9D23B-DE3E-462B-8A31-391EE3E36F8F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95B83-0445-436F-A0D0-F37862840A56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026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713F8-108A-41FF-898D-2D82DD910C21}" type="datetimeFigureOut">
              <a:rPr lang="en-US" altLang="en-US"/>
              <a:pPr>
                <a:defRPr/>
              </a:pPr>
              <a:t>2/11/2022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706ED-E199-4B13-AC5E-044C30DB6B94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77524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92729-E1BC-4600-B40B-D02E5394AF88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E4BC7-BF84-48B7-8DA4-3F69E5E2F5E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6727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157FA-589A-47FD-B048-E889BC47FE34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6BDC9-FF88-478C-A626-FE42A55033B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0100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B7BDF-8624-4D54-BBED-CDEA6E71656E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0B1DF-5490-4D08-835C-DBBAD046AE2C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821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83B96-FDB0-485C-9D2F-D2AF25CF35A5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5454D-E06F-462D-B3D6-01EA05348871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2381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369F3-4DCB-4BA5-8CAF-F36C85987903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21323-2D76-423A-8E4A-E4BBF240CD9F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888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28F7E-AE42-40C5-A706-3971190238A9}" type="datetimeFigureOut">
              <a:rPr lang="en-US" altLang="en-US"/>
              <a:pPr>
                <a:defRPr/>
              </a:pPr>
              <a:t>2/11/2022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7BF3D-17F2-4CB9-A9E4-96749444217D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9410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B359E-19EF-4F07-9356-99886EE4144C}" type="datetimeFigureOut">
              <a:rPr lang="en-US" altLang="en-US"/>
              <a:pPr>
                <a:defRPr/>
              </a:pPr>
              <a:t>2/11/2022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AA2A8-C8A1-4DA3-9DE0-5A357E3DC29A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273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B9B600-FFF0-4F56-AB5A-A6B99E22E3E4}" type="datetimeFigureOut">
              <a:rPr lang="en-US" altLang="en-US"/>
              <a:pPr>
                <a:defRPr/>
              </a:pPr>
              <a:t>2/11/2022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07130-DE73-4706-8EF2-9584D4427589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0502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B09B1-0483-4E75-A96E-8308B7D5BCC9}" type="datetimeFigureOut">
              <a:rPr lang="en-US" altLang="en-US"/>
              <a:pPr>
                <a:defRPr/>
              </a:pPr>
              <a:t>2/11/2022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ED452-7DEA-48DB-81A8-2DE0794F84A0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3660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B4326-4EDE-45E5-8420-399F8AB93472}" type="datetimeFigureOut">
              <a:rPr lang="en-US" altLang="en-US"/>
              <a:pPr>
                <a:defRPr/>
              </a:pPr>
              <a:t>2/11/2022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FE2C2-AE53-47A3-B4B7-BEAF0DF88EEE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6376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D0AD7-1166-4719-B671-1DA1975660B8}" type="datetimeFigureOut">
              <a:rPr lang="en-US" altLang="en-US"/>
              <a:pPr>
                <a:defRPr/>
              </a:pPr>
              <a:t>2/11/2022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65496-A7E0-4B5B-93F7-20CB56ACA56C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3660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ate Placeholder 3"/>
          <p:cNvSpPr txBox="1">
            <a:spLocks/>
          </p:cNvSpPr>
          <p:nvPr userDrawn="1"/>
        </p:nvSpPr>
        <p:spPr bwMode="auto">
          <a:xfrm>
            <a:off x="1905000" y="64008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07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50FC6B7-CD98-4CFF-824B-6F2461379FC2}" type="datetimeFigureOut">
              <a:rPr lang="en-US" altLang="en-US"/>
              <a:pPr>
                <a:defRPr/>
              </a:pPr>
              <a:t>2/11/2022</a:t>
            </a:fld>
            <a:endParaRPr lang="en-US" altLang="en-US"/>
          </a:p>
        </p:txBody>
      </p:sp>
      <p:sp>
        <p:nvSpPr>
          <p:cNvPr id="307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34B7A24-3368-4EAE-A399-A836B1696880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72" r:id="rId1"/>
    <p:sldLayoutId id="2147484473" r:id="rId2"/>
    <p:sldLayoutId id="2147484474" r:id="rId3"/>
    <p:sldLayoutId id="2147484475" r:id="rId4"/>
    <p:sldLayoutId id="2147484476" r:id="rId5"/>
    <p:sldLayoutId id="2147484477" r:id="rId6"/>
    <p:sldLayoutId id="2147484478" r:id="rId7"/>
    <p:sldLayoutId id="2147484479" r:id="rId8"/>
    <p:sldLayoutId id="2147484480" r:id="rId9"/>
    <p:sldLayoutId id="2147484481" r:id="rId10"/>
    <p:sldLayoutId id="2147484482" r:id="rId11"/>
    <p:sldLayoutId id="214748448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8AC2F23-DA1F-490E-B89F-716E3A9C71BD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465F597-4073-4F80-81F2-F1BA18806A36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84" r:id="rId1"/>
    <p:sldLayoutId id="2147484485" r:id="rId2"/>
    <p:sldLayoutId id="2147484486" r:id="rId3"/>
    <p:sldLayoutId id="2147484487" r:id="rId4"/>
    <p:sldLayoutId id="2147484488" r:id="rId5"/>
    <p:sldLayoutId id="2147484489" r:id="rId6"/>
    <p:sldLayoutId id="2147484490" r:id="rId7"/>
    <p:sldLayoutId id="2147484491" r:id="rId8"/>
    <p:sldLayoutId id="2147484492" r:id="rId9"/>
    <p:sldLayoutId id="2147484493" r:id="rId10"/>
    <p:sldLayoutId id="2147484494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4EE7EC3-1DAC-4B8C-BBC4-4417CBD42DDB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3CEFFC1-DE4F-4407-9990-9DEEC7E8FBA0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95" r:id="rId1"/>
    <p:sldLayoutId id="2147484496" r:id="rId2"/>
    <p:sldLayoutId id="2147484497" r:id="rId3"/>
    <p:sldLayoutId id="2147484498" r:id="rId4"/>
    <p:sldLayoutId id="2147484499" r:id="rId5"/>
    <p:sldLayoutId id="2147484500" r:id="rId6"/>
    <p:sldLayoutId id="2147484501" r:id="rId7"/>
    <p:sldLayoutId id="2147484502" r:id="rId8"/>
    <p:sldLayoutId id="2147484503" r:id="rId9"/>
    <p:sldLayoutId id="2147484504" r:id="rId10"/>
    <p:sldLayoutId id="2147484505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t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352800" y="3809999"/>
            <a:ext cx="2514600" cy="1524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</a:t>
            </a:r>
            <a:r>
              <a:rPr lang="en-US" sz="14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Cardiology   |   </a:t>
            </a: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Official Journal of the American Society of Nuclear Cardiology</a:t>
            </a:r>
          </a:p>
        </p:txBody>
      </p:sp>
      <p:sp>
        <p:nvSpPr>
          <p:cNvPr id="4102" name="Title 1"/>
          <p:cNvSpPr>
            <a:spLocks noGrp="1"/>
          </p:cNvSpPr>
          <p:nvPr>
            <p:ph type="ctrTitle"/>
          </p:nvPr>
        </p:nvSpPr>
        <p:spPr>
          <a:xfrm>
            <a:off x="1219200" y="1219201"/>
            <a:ext cx="6400800" cy="11430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/>
            <a:r>
              <a:rPr lang="en-US" sz="1800" dirty="0">
                <a:latin typeface="Arial"/>
                <a:cs typeface="Arial"/>
              </a:rPr>
              <a:t>Fully Automated Deep Learning Powered Calcium Scoring </a:t>
            </a:r>
            <a:br>
              <a:rPr lang="en-US" sz="1800" dirty="0">
                <a:latin typeface="Arial"/>
                <a:cs typeface="Arial"/>
              </a:rPr>
            </a:br>
            <a:r>
              <a:rPr lang="en-US" sz="1800" dirty="0">
                <a:latin typeface="Arial"/>
                <a:cs typeface="Arial"/>
              </a:rPr>
              <a:t>in Patients undergoing Myocardial Perfusion </a:t>
            </a:r>
            <a:r>
              <a:rPr lang="en-US" sz="1800" dirty="0" smtClean="0">
                <a:latin typeface="Arial"/>
                <a:cs typeface="Arial"/>
              </a:rPr>
              <a:t>Imaging</a:t>
            </a:r>
            <a:endParaRPr lang="en-US" altLang="en-US" sz="1800" dirty="0" smtClean="0">
              <a:latin typeface="Arial"/>
              <a:cs typeface="Arial"/>
            </a:endParaRPr>
          </a:p>
        </p:txBody>
      </p:sp>
      <p:sp>
        <p:nvSpPr>
          <p:cNvPr id="4103" name="Subtitle 3"/>
          <p:cNvSpPr>
            <a:spLocks noGrp="1"/>
          </p:cNvSpPr>
          <p:nvPr>
            <p:ph type="subTitle" idx="1"/>
          </p:nvPr>
        </p:nvSpPr>
        <p:spPr>
          <a:xfrm>
            <a:off x="1219200" y="2438400"/>
            <a:ext cx="6400800" cy="12954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ts val="1660"/>
              </a:lnSpc>
              <a:spcBef>
                <a:spcPts val="0"/>
              </a:spcBef>
            </a:pPr>
            <a:r>
              <a:rPr lang="it-CH" sz="1050" baseline="30000" dirty="0" err="1" smtClean="0"/>
              <a:t>a,b</a:t>
            </a:r>
            <a:r>
              <a:rPr lang="it-CH" sz="1050" dirty="0" err="1" smtClean="0"/>
              <a:t>Thomas</a:t>
            </a:r>
            <a:r>
              <a:rPr lang="it-CH" sz="1050" dirty="0" smtClean="0"/>
              <a:t> </a:t>
            </a:r>
            <a:r>
              <a:rPr lang="it-CH" sz="1050" b="1" dirty="0" smtClean="0"/>
              <a:t>Sartoretti</a:t>
            </a:r>
            <a:r>
              <a:rPr lang="it-CH" sz="1050" dirty="0" smtClean="0"/>
              <a:t>, </a:t>
            </a:r>
            <a:r>
              <a:rPr lang="it-CH" sz="1050" dirty="0" err="1" smtClean="0"/>
              <a:t>BSc</a:t>
            </a:r>
            <a:r>
              <a:rPr lang="it-CH" sz="1050" dirty="0" smtClean="0"/>
              <a:t>, </a:t>
            </a:r>
            <a:r>
              <a:rPr lang="it-CH" sz="1050" baseline="30000" dirty="0" err="1" smtClean="0"/>
              <a:t>a,b</a:t>
            </a:r>
            <a:r>
              <a:rPr lang="it-CH" sz="1050" dirty="0" err="1" smtClean="0"/>
              <a:t>Antonio</a:t>
            </a:r>
            <a:r>
              <a:rPr lang="it-CH" sz="1050" dirty="0" smtClean="0"/>
              <a:t> G. </a:t>
            </a:r>
            <a:r>
              <a:rPr lang="it-CH" sz="1050" b="1" dirty="0" smtClean="0"/>
              <a:t>Gennari</a:t>
            </a:r>
            <a:r>
              <a:rPr lang="it-CH" sz="1050" dirty="0" smtClean="0"/>
              <a:t>, MD, </a:t>
            </a:r>
            <a:r>
              <a:rPr lang="it-CH" sz="1050" baseline="30000" dirty="0" err="1" smtClean="0"/>
              <a:t>a,b</a:t>
            </a:r>
            <a:r>
              <a:rPr lang="it-CH" sz="1050" dirty="0" err="1" smtClean="0"/>
              <a:t>Elisabeth</a:t>
            </a:r>
            <a:r>
              <a:rPr lang="it-CH" sz="1050" dirty="0" smtClean="0"/>
              <a:t> </a:t>
            </a:r>
            <a:r>
              <a:rPr lang="it-CH" sz="1050" b="1" dirty="0"/>
              <a:t>Sartoretti</a:t>
            </a:r>
            <a:r>
              <a:rPr lang="it-CH" sz="1050" dirty="0"/>
              <a:t>, </a:t>
            </a:r>
            <a:r>
              <a:rPr lang="it-CH" sz="1050" dirty="0" err="1"/>
              <a:t>BSc</a:t>
            </a:r>
            <a:r>
              <a:rPr lang="it-CH" sz="1050" dirty="0"/>
              <a:t>,</a:t>
            </a:r>
            <a:r>
              <a:rPr lang="it-CH" sz="1050" dirty="0" smtClean="0"/>
              <a:t> </a:t>
            </a:r>
            <a:r>
              <a:rPr lang="en-US" sz="1050" baseline="30000" dirty="0" err="1" smtClean="0"/>
              <a:t>a,b</a:t>
            </a:r>
            <a:r>
              <a:rPr lang="en-US" sz="1050" dirty="0" err="1" smtClean="0"/>
              <a:t>Stephan</a:t>
            </a:r>
            <a:r>
              <a:rPr lang="en-US" sz="1050" dirty="0" smtClean="0"/>
              <a:t> </a:t>
            </a:r>
            <a:r>
              <a:rPr lang="en-US" sz="1050" b="1" dirty="0" smtClean="0"/>
              <a:t>Skawran</a:t>
            </a:r>
            <a:r>
              <a:rPr lang="en-US" sz="1050" dirty="0" smtClean="0"/>
              <a:t>, MD, </a:t>
            </a:r>
            <a:r>
              <a:rPr lang="en-US" sz="1050" baseline="30000" dirty="0" err="1" smtClean="0"/>
              <a:t>a,b</a:t>
            </a:r>
            <a:r>
              <a:rPr lang="en-US" sz="1050" dirty="0" err="1" smtClean="0"/>
              <a:t>Alexander</a:t>
            </a:r>
            <a:r>
              <a:rPr lang="en-US" sz="1050" dirty="0" smtClean="0"/>
              <a:t> </a:t>
            </a:r>
            <a:r>
              <a:rPr lang="en-US" sz="1050" b="1" dirty="0" smtClean="0"/>
              <a:t>Maurer</a:t>
            </a:r>
            <a:r>
              <a:rPr lang="en-US" sz="1050" dirty="0" smtClean="0"/>
              <a:t>, MD, </a:t>
            </a:r>
            <a:r>
              <a:rPr lang="en-US" sz="1050" baseline="30000" dirty="0" err="1" smtClean="0"/>
              <a:t>a,b</a:t>
            </a:r>
            <a:r>
              <a:rPr lang="en-US" sz="1050" dirty="0" err="1" smtClean="0"/>
              <a:t>Ronny</a:t>
            </a:r>
            <a:r>
              <a:rPr lang="en-US" sz="1050" dirty="0" smtClean="0"/>
              <a:t> R. </a:t>
            </a:r>
            <a:r>
              <a:rPr lang="en-US" sz="1050" b="1" dirty="0" err="1" smtClean="0"/>
              <a:t>Buechel</a:t>
            </a:r>
            <a:r>
              <a:rPr lang="en-US" sz="1050" dirty="0" smtClean="0"/>
              <a:t>, MD, </a:t>
            </a:r>
            <a:r>
              <a:rPr lang="en-US" sz="1050" baseline="30000" dirty="0" err="1" smtClean="0"/>
              <a:t>a,b,d</a:t>
            </a:r>
            <a:r>
              <a:rPr lang="en-US" sz="1050" dirty="0" err="1" smtClean="0"/>
              <a:t>Michael</a:t>
            </a:r>
            <a:r>
              <a:rPr lang="en-US" sz="1050" dirty="0" smtClean="0"/>
              <a:t> </a:t>
            </a:r>
            <a:r>
              <a:rPr lang="en-US" sz="1050" b="1" dirty="0" smtClean="0"/>
              <a:t>Messerli</a:t>
            </a:r>
            <a:r>
              <a:rPr lang="en-US" sz="1050" dirty="0" smtClean="0"/>
              <a:t>, MD</a:t>
            </a:r>
          </a:p>
          <a:p>
            <a:pPr algn="just">
              <a:lnSpc>
                <a:spcPts val="1660"/>
              </a:lnSpc>
              <a:spcBef>
                <a:spcPts val="0"/>
              </a:spcBef>
            </a:pPr>
            <a:endParaRPr lang="en-US" sz="500" dirty="0" smtClean="0"/>
          </a:p>
          <a:p>
            <a:pPr algn="l"/>
            <a:r>
              <a:rPr lang="en-US" sz="800" baseline="30000" dirty="0" err="1" smtClean="0"/>
              <a:t>a</a:t>
            </a:r>
            <a:r>
              <a:rPr lang="en-US" sz="800" dirty="0" err="1" smtClean="0"/>
              <a:t>Department</a:t>
            </a:r>
            <a:r>
              <a:rPr lang="en-US" sz="800" dirty="0" smtClean="0"/>
              <a:t> </a:t>
            </a:r>
            <a:r>
              <a:rPr lang="en-US" sz="800" dirty="0"/>
              <a:t>of Nuclear Medicine, University Hospital Zurich, Switzerland</a:t>
            </a:r>
            <a:endParaRPr lang="it-IT" sz="800" dirty="0"/>
          </a:p>
          <a:p>
            <a:pPr algn="l"/>
            <a:r>
              <a:rPr lang="en-US" sz="800" baseline="30000" dirty="0" err="1"/>
              <a:t>b</a:t>
            </a:r>
            <a:r>
              <a:rPr lang="en-US" sz="800" dirty="0" err="1"/>
              <a:t>University</a:t>
            </a:r>
            <a:r>
              <a:rPr lang="en-US" sz="800" dirty="0"/>
              <a:t> of Zurich, Zurich, </a:t>
            </a:r>
            <a:r>
              <a:rPr lang="en-US" sz="800" dirty="0" smtClean="0"/>
              <a:t>Switzerland</a:t>
            </a:r>
          </a:p>
          <a:p>
            <a:pPr algn="l"/>
            <a:r>
              <a:rPr lang="en-US" sz="800" baseline="30000" dirty="0" smtClean="0"/>
              <a:t>c</a:t>
            </a:r>
            <a:r>
              <a:rPr lang="it-IT" sz="800" dirty="0" smtClean="0"/>
              <a:t>Maastricht </a:t>
            </a:r>
            <a:r>
              <a:rPr lang="it-IT" sz="800" dirty="0" err="1"/>
              <a:t>University</a:t>
            </a:r>
            <a:r>
              <a:rPr lang="it-IT" sz="800" dirty="0"/>
              <a:t> </a:t>
            </a:r>
            <a:r>
              <a:rPr lang="it-IT" sz="800" dirty="0" err="1"/>
              <a:t>Medical</a:t>
            </a:r>
            <a:r>
              <a:rPr lang="it-IT" sz="800" dirty="0"/>
              <a:t> Center, Maastricht </a:t>
            </a:r>
            <a:r>
              <a:rPr lang="it-IT" sz="800" dirty="0" err="1"/>
              <a:t>University</a:t>
            </a:r>
            <a:r>
              <a:rPr lang="it-IT" sz="800" dirty="0"/>
              <a:t>, Maastricht, the Netherlands</a:t>
            </a:r>
          </a:p>
          <a:p>
            <a:pPr algn="l"/>
            <a:endParaRPr lang="it-IT" sz="800" dirty="0" smtClean="0"/>
          </a:p>
          <a:p>
            <a:pPr algn="just"/>
            <a:endParaRPr lang="en-US" altLang="en-US" sz="10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</a:t>
            </a:r>
            <a:r>
              <a:rPr lang="en-GB" sz="900" dirty="0" smtClean="0">
                <a:latin typeface="SsykbnAdvPTimes"/>
              </a:rPr>
              <a:t> </a:t>
            </a:r>
            <a:r>
              <a:rPr lang="en-GB" sz="900" dirty="0">
                <a:latin typeface="SsykbnAdvPTimes"/>
              </a:rPr>
              <a:t>American Society of Nuclear </a:t>
            </a:r>
            <a:r>
              <a:rPr lang="en-GB" sz="900" dirty="0" smtClean="0">
                <a:latin typeface="SsykbnAdvPTimes"/>
              </a:rPr>
              <a:t>Cardiology</a:t>
            </a:r>
            <a:endParaRPr lang="en-GB" sz="900" dirty="0"/>
          </a:p>
        </p:txBody>
      </p:sp>
      <p:pic>
        <p:nvPicPr>
          <p:cNvPr id="1026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 descr="image00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1" y="4426093"/>
            <a:ext cx="1904999" cy="3337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BACKGROUND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just">
              <a:buNone/>
            </a:pPr>
            <a:r>
              <a:rPr lang="en-US" altLang="en-US" sz="2100" dirty="0" smtClean="0"/>
              <a:t>1- SPECT-MPI </a:t>
            </a:r>
            <a:r>
              <a:rPr lang="en-US" altLang="en-US" sz="2100" dirty="0"/>
              <a:t>is a well-established cardiac imaging modality </a:t>
            </a:r>
            <a:r>
              <a:rPr lang="en-US" altLang="en-US" sz="2100" dirty="0" smtClean="0"/>
              <a:t>providing </a:t>
            </a:r>
            <a:r>
              <a:rPr lang="en-US" altLang="en-US" sz="2100" dirty="0"/>
              <a:t>diagnostic and prognostic information in patients with known or suspected </a:t>
            </a:r>
            <a:r>
              <a:rPr lang="en-US" altLang="en-US" sz="2100" dirty="0" smtClean="0"/>
              <a:t>CAD</a:t>
            </a:r>
            <a:r>
              <a:rPr lang="it-IT" sz="2100" dirty="0" smtClean="0"/>
              <a:t>.</a:t>
            </a:r>
            <a:endParaRPr lang="en-US" altLang="en-US" sz="2100" dirty="0" smtClean="0"/>
          </a:p>
          <a:p>
            <a:pPr marL="0" indent="0" algn="just">
              <a:buNone/>
            </a:pPr>
            <a:r>
              <a:rPr lang="en-US" altLang="en-US" sz="2100" dirty="0" smtClean="0"/>
              <a:t>2- </a:t>
            </a:r>
            <a:r>
              <a:rPr lang="en-US" sz="2100" dirty="0"/>
              <a:t>Non-contrast </a:t>
            </a:r>
            <a:r>
              <a:rPr lang="en-US" sz="2100" dirty="0" smtClean="0"/>
              <a:t>CT is </a:t>
            </a:r>
            <a:r>
              <a:rPr lang="en-US" sz="2100" dirty="0"/>
              <a:t>commonly used for </a:t>
            </a:r>
            <a:r>
              <a:rPr lang="en-US" sz="2100" dirty="0" smtClean="0"/>
              <a:t>attenuation correction (AC) but may provide </a:t>
            </a:r>
            <a:r>
              <a:rPr lang="en-US" sz="2100" dirty="0"/>
              <a:t>further clinically relevant </a:t>
            </a:r>
            <a:r>
              <a:rPr lang="en-US" sz="2100" dirty="0" smtClean="0"/>
              <a:t>information.</a:t>
            </a:r>
          </a:p>
          <a:p>
            <a:pPr marL="0" indent="0" algn="just">
              <a:buNone/>
            </a:pPr>
            <a:r>
              <a:rPr lang="en-US" altLang="en-US" sz="2100" dirty="0" smtClean="0"/>
              <a:t>3- With r</a:t>
            </a:r>
            <a:r>
              <a:rPr lang="en-US" sz="2100" dirty="0" smtClean="0"/>
              <a:t>ecent </a:t>
            </a:r>
            <a:r>
              <a:rPr lang="en-US" sz="2100" dirty="0"/>
              <a:t>advances </a:t>
            </a:r>
            <a:r>
              <a:rPr lang="en-US" sz="2100" dirty="0" smtClean="0"/>
              <a:t>using artificial </a:t>
            </a:r>
            <a:r>
              <a:rPr lang="en-US" sz="2100" dirty="0"/>
              <a:t>intelligence for medical </a:t>
            </a:r>
            <a:r>
              <a:rPr lang="en-US" sz="2100" dirty="0" smtClean="0"/>
              <a:t>imaging </a:t>
            </a:r>
            <a:r>
              <a:rPr lang="en-US" sz="2100" dirty="0"/>
              <a:t>deep-learning (DL) based CACS has become </a:t>
            </a:r>
            <a:r>
              <a:rPr lang="en-US" sz="2100" dirty="0" smtClean="0"/>
              <a:t>feasible.</a:t>
            </a:r>
            <a:endParaRPr lang="en-US" altLang="en-US" sz="2100" dirty="0" smtClean="0"/>
          </a:p>
          <a:p>
            <a:pPr marL="0" indent="0" algn="just">
              <a:buNone/>
            </a:pPr>
            <a:r>
              <a:rPr lang="en-US" sz="2100" dirty="0"/>
              <a:t>4- </a:t>
            </a:r>
            <a:r>
              <a:rPr lang="en-US" sz="2100" dirty="0" smtClean="0"/>
              <a:t>We </a:t>
            </a:r>
            <a:r>
              <a:rPr lang="en-US" sz="2100" dirty="0"/>
              <a:t>sought to test the feasibility of performing automated DL-based CACS on </a:t>
            </a:r>
            <a:r>
              <a:rPr lang="en-US" sz="2100" dirty="0" smtClean="0"/>
              <a:t>CT </a:t>
            </a:r>
            <a:r>
              <a:rPr lang="en-US" sz="2100" dirty="0"/>
              <a:t>scans for AC of myocardial </a:t>
            </a:r>
            <a:r>
              <a:rPr lang="en-US" sz="2100" dirty="0" smtClean="0"/>
              <a:t>SPECT-MPI.</a:t>
            </a:r>
            <a:endParaRPr lang="en-US" altLang="en-US" sz="21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</a:t>
            </a:r>
            <a:r>
              <a:rPr lang="en-GB" sz="900" dirty="0" smtClean="0">
                <a:latin typeface="SsykbnAdvPTimes"/>
              </a:rPr>
              <a:t> </a:t>
            </a:r>
            <a:r>
              <a:rPr lang="en-GB" sz="900" dirty="0">
                <a:latin typeface="SsykbnAdvPTimes"/>
              </a:rPr>
              <a:t>American Society of Nuclear </a:t>
            </a:r>
            <a:r>
              <a:rPr lang="en-GB" sz="900" dirty="0" smtClean="0">
                <a:latin typeface="SsykbnAdvPTimes"/>
              </a:rPr>
              <a:t>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 smtClean="0"/>
              <a:t>METHODS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100" dirty="0"/>
              <a:t>Study type</a:t>
            </a:r>
            <a:r>
              <a:rPr lang="en-US" altLang="en-US" sz="2100" dirty="0" smtClean="0"/>
              <a:t>: Retrospective analysis of prospectively acquired data.</a:t>
            </a:r>
            <a:endParaRPr lang="en-US" altLang="en-US" sz="2100" dirty="0"/>
          </a:p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100" dirty="0" smtClean="0"/>
              <a:t>Study </a:t>
            </a:r>
            <a:r>
              <a:rPr lang="en-US" altLang="en-US" sz="2100" dirty="0"/>
              <a:t>subjects: </a:t>
            </a:r>
            <a:r>
              <a:rPr lang="en-US" sz="2100" dirty="0" smtClean="0"/>
              <a:t>Patients </a:t>
            </a:r>
            <a:r>
              <a:rPr lang="en-US" sz="2100" dirty="0"/>
              <a:t>who underwent a </a:t>
            </a:r>
            <a:r>
              <a:rPr lang="en-US" sz="2100" dirty="0" smtClean="0"/>
              <a:t>myocardial </a:t>
            </a:r>
            <a:r>
              <a:rPr lang="en-US" sz="2100" dirty="0"/>
              <a:t>perfusion </a:t>
            </a:r>
            <a:r>
              <a:rPr lang="en-US" sz="2100" dirty="0" smtClean="0"/>
              <a:t>SPECT/CT including dedicated CACS scan.</a:t>
            </a:r>
            <a:endParaRPr lang="en-US" sz="2100" dirty="0"/>
          </a:p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100" dirty="0" smtClean="0"/>
              <a:t>Study endpoints:</a:t>
            </a:r>
          </a:p>
          <a:p>
            <a:pPr marL="400050" lvl="1" indent="0">
              <a:buNone/>
            </a:pPr>
            <a:r>
              <a:rPr lang="en-US" altLang="en-US" sz="2100" dirty="0" smtClean="0"/>
              <a:t>Primary end points: To </a:t>
            </a:r>
            <a:r>
              <a:rPr lang="en-US" sz="2100" dirty="0" smtClean="0"/>
              <a:t>evaluate the diagnostic accuracy of DL-CACS.</a:t>
            </a:r>
            <a:endParaRPr lang="en-US" altLang="en-US" sz="2100" dirty="0" smtClean="0"/>
          </a:p>
          <a:p>
            <a:pPr marL="400050" lvl="1" indent="0">
              <a:buNone/>
            </a:pPr>
            <a:r>
              <a:rPr lang="en-US" altLang="en-US" sz="2100" dirty="0" smtClean="0"/>
              <a:t>Secondary </a:t>
            </a:r>
            <a:r>
              <a:rPr lang="en-US" altLang="en-US" sz="2100" dirty="0"/>
              <a:t>end point: To c</a:t>
            </a:r>
            <a:r>
              <a:rPr lang="en-US" sz="2100" dirty="0"/>
              <a:t>ompare the diagnostic accuracy of </a:t>
            </a:r>
            <a:r>
              <a:rPr lang="en-US" sz="2100" dirty="0" smtClean="0"/>
              <a:t>DL-CACS </a:t>
            </a:r>
            <a:r>
              <a:rPr lang="en-US" sz="2100" dirty="0" err="1" smtClean="0"/>
              <a:t>intraindividually</a:t>
            </a:r>
            <a:r>
              <a:rPr lang="en-US" sz="2100" dirty="0" smtClean="0"/>
              <a:t>.</a:t>
            </a:r>
            <a:endParaRPr lang="en-US" altLang="en-US" sz="2100" dirty="0" smtClean="0"/>
          </a:p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100" dirty="0" smtClean="0"/>
              <a:t>Study variables: </a:t>
            </a:r>
          </a:p>
          <a:p>
            <a:pPr marL="400050" lvl="1" indent="0">
              <a:buNone/>
            </a:pPr>
            <a:r>
              <a:rPr lang="en-US" altLang="en-US" sz="2100" dirty="0" smtClean="0"/>
              <a:t>DL-CACS results (a) per patient, and (b) per coronary vessel.</a:t>
            </a:r>
          </a:p>
          <a:p>
            <a:pPr marL="400050" lvl="1" indent="0">
              <a:buNone/>
            </a:pPr>
            <a:endParaRPr lang="en-US" altLang="en-US" sz="20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</a:t>
            </a:r>
            <a:r>
              <a:rPr lang="en-GB" sz="900" dirty="0" smtClean="0">
                <a:latin typeface="SsykbnAdvPTimes"/>
              </a:rPr>
              <a:t> </a:t>
            </a:r>
            <a:r>
              <a:rPr lang="en-GB" sz="900" dirty="0">
                <a:latin typeface="SsykbnAdvPTimes"/>
              </a:rPr>
              <a:t>American Society of Nuclear </a:t>
            </a:r>
            <a:r>
              <a:rPr lang="en-GB" sz="900" dirty="0" smtClean="0">
                <a:latin typeface="SsykbnAdvPTimes"/>
              </a:rPr>
              <a:t>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</p:spTree>
    <p:extLst>
      <p:ext uri="{BB962C8B-B14F-4D97-AF65-F5344CB8AC3E}">
        <p14:creationId xmlns:p14="http://schemas.microsoft.com/office/powerpoint/2010/main" val="378669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 smtClean="0"/>
              <a:t>RESULTS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buNone/>
            </a:pPr>
            <a:endParaRPr lang="en-US" altLang="en-US" sz="2800" dirty="0" smtClean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</a:t>
            </a:r>
            <a:r>
              <a:rPr lang="en-GB" sz="900" dirty="0" smtClean="0">
                <a:latin typeface="SsykbnAdvPTimes"/>
              </a:rPr>
              <a:t> </a:t>
            </a:r>
            <a:r>
              <a:rPr lang="en-GB" sz="900" dirty="0">
                <a:latin typeface="SsykbnAdvPTimes"/>
              </a:rPr>
              <a:t>American Society of Nuclear </a:t>
            </a:r>
            <a:r>
              <a:rPr lang="en-GB" sz="900" dirty="0" smtClean="0">
                <a:latin typeface="SsykbnAdvPTimes"/>
              </a:rPr>
              <a:t>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1012358"/>
              </p:ext>
            </p:extLst>
          </p:nvPr>
        </p:nvGraphicFramePr>
        <p:xfrm>
          <a:off x="506912" y="2362200"/>
          <a:ext cx="8229600" cy="15979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8089">
                  <a:extLst>
                    <a:ext uri="{9D8B030D-6E8A-4147-A177-3AD203B41FA5}">
                      <a16:colId xmlns:a16="http://schemas.microsoft.com/office/drawing/2014/main" val="190620044"/>
                    </a:ext>
                  </a:extLst>
                </a:gridCol>
                <a:gridCol w="511611">
                  <a:extLst>
                    <a:ext uri="{9D8B030D-6E8A-4147-A177-3AD203B41FA5}">
                      <a16:colId xmlns:a16="http://schemas.microsoft.com/office/drawing/2014/main" val="3541027703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29557452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5705016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328786602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306536139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3770422491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1549055758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042883756"/>
                    </a:ext>
                  </a:extLst>
                </a:gridCol>
              </a:tblGrid>
              <a:tr h="162635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Manual CACS</a:t>
                      </a:r>
                      <a:endParaRPr lang="de-CH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AI-CACS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Total</a:t>
                      </a:r>
                      <a:endParaRPr lang="de-CH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Underestimation</a:t>
                      </a:r>
                      <a:endParaRPr lang="de-CH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Overestimation</a:t>
                      </a:r>
                      <a:endParaRPr lang="de-CH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Concordance</a:t>
                      </a:r>
                      <a:endParaRPr lang="de-CH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extLst>
                  <a:ext uri="{0D108BD9-81ED-4DB2-BD59-A6C34878D82A}">
                    <a16:rowId xmlns:a16="http://schemas.microsoft.com/office/drawing/2014/main" val="97359213"/>
                  </a:ext>
                </a:extLst>
              </a:tr>
              <a:tr h="162635">
                <a:tc v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1 - 100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101 - 400</a:t>
                      </a:r>
                      <a:endParaRPr lang="de-CH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&gt; 400</a:t>
                      </a:r>
                      <a:endParaRPr lang="de-CH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 v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422680"/>
                  </a:ext>
                </a:extLst>
              </a:tr>
              <a:tr h="1626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0</a:t>
                      </a:r>
                      <a:endParaRPr lang="de-CH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0 (0%)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1 (100%)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0 (0%)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extLst>
                  <a:ext uri="{0D108BD9-81ED-4DB2-BD59-A6C34878D82A}">
                    <a16:rowId xmlns:a16="http://schemas.microsoft.com/office/drawing/2014/main" val="1831620496"/>
                  </a:ext>
                </a:extLst>
              </a:tr>
              <a:tr h="1626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1-100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49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49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0 (0%)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0 (0%)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49 (100%)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extLst>
                  <a:ext uri="{0D108BD9-81ED-4DB2-BD59-A6C34878D82A}">
                    <a16:rowId xmlns:a16="http://schemas.microsoft.com/office/drawing/2014/main" val="1224033576"/>
                  </a:ext>
                </a:extLst>
              </a:tr>
              <a:tr h="1626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101-400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23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26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1 (3.8%)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2 (7.7%)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23 (88.5%)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extLst>
                  <a:ext uri="{0D108BD9-81ED-4DB2-BD59-A6C34878D82A}">
                    <a16:rowId xmlns:a16="http://schemas.microsoft.com/office/drawing/2014/main" val="3243287332"/>
                  </a:ext>
                </a:extLst>
              </a:tr>
              <a:tr h="1626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&gt;400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0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36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36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0 (0%)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0 (0%)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36 (100%)</a:t>
                      </a:r>
                      <a:endParaRPr lang="de-CH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75" marR="62175" marT="0" marB="0"/>
                </a:tc>
                <a:extLst>
                  <a:ext uri="{0D108BD9-81ED-4DB2-BD59-A6C34878D82A}">
                    <a16:rowId xmlns:a16="http://schemas.microsoft.com/office/drawing/2014/main" val="1183699217"/>
                  </a:ext>
                </a:extLst>
              </a:tr>
            </a:tbl>
          </a:graphicData>
        </a:graphic>
      </p:graphicFrame>
      <p:sp>
        <p:nvSpPr>
          <p:cNvPr id="2" name="Rechteck 1"/>
          <p:cNvSpPr/>
          <p:nvPr/>
        </p:nvSpPr>
        <p:spPr>
          <a:xfrm>
            <a:off x="506912" y="1676400"/>
            <a:ext cx="84084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dirty="0"/>
              <a:t>Confusion matrices of risk categories between DL-CACS and manual CACS</a:t>
            </a:r>
          </a:p>
        </p:txBody>
      </p:sp>
    </p:spTree>
    <p:extLst>
      <p:ext uri="{BB962C8B-B14F-4D97-AF65-F5344CB8AC3E}">
        <p14:creationId xmlns:p14="http://schemas.microsoft.com/office/powerpoint/2010/main" val="225532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 smtClean="0"/>
              <a:t>RESULTS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buNone/>
            </a:pPr>
            <a:endParaRPr lang="en-US" altLang="en-US" sz="2800" dirty="0" smtClean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</a:t>
            </a:r>
            <a:r>
              <a:rPr lang="en-GB" sz="900" dirty="0" smtClean="0">
                <a:latin typeface="SsykbnAdvPTimes"/>
              </a:rPr>
              <a:t> </a:t>
            </a:r>
            <a:r>
              <a:rPr lang="en-GB" sz="900" dirty="0">
                <a:latin typeface="SsykbnAdvPTimes"/>
              </a:rPr>
              <a:t>American Society of Nuclear </a:t>
            </a:r>
            <a:r>
              <a:rPr lang="en-GB" sz="900" dirty="0" smtClean="0">
                <a:latin typeface="SsykbnAdvPTimes"/>
              </a:rPr>
              <a:t>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9585312"/>
              </p:ext>
            </p:extLst>
          </p:nvPr>
        </p:nvGraphicFramePr>
        <p:xfrm>
          <a:off x="508000" y="2322510"/>
          <a:ext cx="8178800" cy="22494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4323">
                  <a:extLst>
                    <a:ext uri="{9D8B030D-6E8A-4147-A177-3AD203B41FA5}">
                      <a16:colId xmlns:a16="http://schemas.microsoft.com/office/drawing/2014/main" val="4002830288"/>
                    </a:ext>
                  </a:extLst>
                </a:gridCol>
                <a:gridCol w="490367">
                  <a:extLst>
                    <a:ext uri="{9D8B030D-6E8A-4147-A177-3AD203B41FA5}">
                      <a16:colId xmlns:a16="http://schemas.microsoft.com/office/drawing/2014/main" val="3485071311"/>
                    </a:ext>
                  </a:extLst>
                </a:gridCol>
                <a:gridCol w="731249">
                  <a:extLst>
                    <a:ext uri="{9D8B030D-6E8A-4147-A177-3AD203B41FA5}">
                      <a16:colId xmlns:a16="http://schemas.microsoft.com/office/drawing/2014/main" val="3947280879"/>
                    </a:ext>
                  </a:extLst>
                </a:gridCol>
                <a:gridCol w="980733">
                  <a:extLst>
                    <a:ext uri="{9D8B030D-6E8A-4147-A177-3AD203B41FA5}">
                      <a16:colId xmlns:a16="http://schemas.microsoft.com/office/drawing/2014/main" val="2753519799"/>
                    </a:ext>
                  </a:extLst>
                </a:gridCol>
                <a:gridCol w="1707680">
                  <a:extLst>
                    <a:ext uri="{9D8B030D-6E8A-4147-A177-3AD203B41FA5}">
                      <a16:colId xmlns:a16="http://schemas.microsoft.com/office/drawing/2014/main" val="3295355169"/>
                    </a:ext>
                  </a:extLst>
                </a:gridCol>
                <a:gridCol w="4024448">
                  <a:extLst>
                    <a:ext uri="{9D8B030D-6E8A-4147-A177-3AD203B41FA5}">
                      <a16:colId xmlns:a16="http://schemas.microsoft.com/office/drawing/2014/main" val="2905946054"/>
                    </a:ext>
                  </a:extLst>
                </a:gridCol>
              </a:tblGrid>
              <a:tr h="44989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N</a:t>
                      </a:r>
                      <a:endParaRPr lang="de-CH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Age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CACS</a:t>
                      </a:r>
                      <a:endParaRPr lang="de-CH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DL-CACS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</a:rPr>
                        <a:t>DL-Classification 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</a:rPr>
                        <a:t>Reason for wrong classification of DL-tool</a:t>
                      </a:r>
                      <a:endParaRPr lang="de-CH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/>
                </a:tc>
                <a:extLst>
                  <a:ext uri="{0D108BD9-81ED-4DB2-BD59-A6C34878D82A}">
                    <a16:rowId xmlns:a16="http://schemas.microsoft.com/office/drawing/2014/main" val="2703850806"/>
                  </a:ext>
                </a:extLst>
              </a:tr>
              <a:tr h="449898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1400">
                          <a:effectLst/>
                        </a:rPr>
                        <a:t>1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1400">
                          <a:effectLst/>
                        </a:rPr>
                        <a:t>75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1400" dirty="0">
                          <a:effectLst/>
                        </a:rPr>
                        <a:t>174</a:t>
                      </a:r>
                      <a:endParaRPr lang="de-CH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1400">
                          <a:effectLst/>
                        </a:rPr>
                        <a:t>90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400" dirty="0">
                          <a:effectLst/>
                        </a:rPr>
                        <a:t>Underestimated</a:t>
                      </a:r>
                      <a:endParaRPr lang="de-CH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400" dirty="0" err="1">
                          <a:effectLst/>
                        </a:rPr>
                        <a:t>Misssed</a:t>
                      </a:r>
                      <a:r>
                        <a:rPr lang="en-US" sz="1400" dirty="0">
                          <a:effectLst/>
                        </a:rPr>
                        <a:t> calcification in LCX</a:t>
                      </a:r>
                      <a:endParaRPr lang="de-CH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/>
                </a:tc>
                <a:extLst>
                  <a:ext uri="{0D108BD9-81ED-4DB2-BD59-A6C34878D82A}">
                    <a16:rowId xmlns:a16="http://schemas.microsoft.com/office/drawing/2014/main" val="208776617"/>
                  </a:ext>
                </a:extLst>
              </a:tr>
              <a:tr h="449898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1400">
                          <a:effectLst/>
                        </a:rPr>
                        <a:t>2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400">
                          <a:effectLst/>
                        </a:rPr>
                        <a:t>66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400">
                          <a:effectLst/>
                        </a:rPr>
                        <a:t>315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400">
                          <a:effectLst/>
                        </a:rPr>
                        <a:t>551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400">
                          <a:effectLst/>
                        </a:rPr>
                        <a:t>Overestimated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400" dirty="0">
                          <a:effectLst/>
                        </a:rPr>
                        <a:t>Aortic valve calcification falsely  rated as CAC</a:t>
                      </a:r>
                      <a:endParaRPr lang="de-CH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/>
                </a:tc>
                <a:extLst>
                  <a:ext uri="{0D108BD9-81ED-4DB2-BD59-A6C34878D82A}">
                    <a16:rowId xmlns:a16="http://schemas.microsoft.com/office/drawing/2014/main" val="2819439770"/>
                  </a:ext>
                </a:extLst>
              </a:tr>
              <a:tr h="449898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1400">
                          <a:effectLst/>
                        </a:rPr>
                        <a:t>3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400">
                          <a:effectLst/>
                        </a:rPr>
                        <a:t>66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400">
                          <a:effectLst/>
                        </a:rPr>
                        <a:t>315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400">
                          <a:effectLst/>
                        </a:rPr>
                        <a:t>575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400">
                          <a:effectLst/>
                        </a:rPr>
                        <a:t>Overestimated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400" dirty="0">
                          <a:effectLst/>
                        </a:rPr>
                        <a:t>Aortic valve calcification falsely rated as CAC</a:t>
                      </a:r>
                      <a:endParaRPr lang="de-CH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/>
                </a:tc>
                <a:extLst>
                  <a:ext uri="{0D108BD9-81ED-4DB2-BD59-A6C34878D82A}">
                    <a16:rowId xmlns:a16="http://schemas.microsoft.com/office/drawing/2014/main" val="1119630806"/>
                  </a:ext>
                </a:extLst>
              </a:tr>
              <a:tr h="449898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1400">
                          <a:effectLst/>
                        </a:rPr>
                        <a:t>4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1400">
                          <a:effectLst/>
                        </a:rPr>
                        <a:t>55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1400">
                          <a:effectLst/>
                        </a:rPr>
                        <a:t>0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1400">
                          <a:effectLst/>
                        </a:rPr>
                        <a:t>3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400">
                          <a:effectLst/>
                        </a:rPr>
                        <a:t>Overestimated</a:t>
                      </a:r>
                      <a:endParaRPr lang="de-CH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400" dirty="0">
                          <a:effectLst/>
                        </a:rPr>
                        <a:t>Image noise falsely rated as CAC</a:t>
                      </a:r>
                      <a:endParaRPr lang="de-CH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/>
                </a:tc>
                <a:extLst>
                  <a:ext uri="{0D108BD9-81ED-4DB2-BD59-A6C34878D82A}">
                    <a16:rowId xmlns:a16="http://schemas.microsoft.com/office/drawing/2014/main" val="2296267296"/>
                  </a:ext>
                </a:extLst>
              </a:tr>
            </a:tbl>
          </a:graphicData>
        </a:graphic>
      </p:graphicFrame>
      <p:sp>
        <p:nvSpPr>
          <p:cNvPr id="12" name="Rechteck 11"/>
          <p:cNvSpPr/>
          <p:nvPr/>
        </p:nvSpPr>
        <p:spPr>
          <a:xfrm>
            <a:off x="506912" y="1676400"/>
            <a:ext cx="84084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dirty="0"/>
              <a:t>Cases (4/112) of patients where DL-CACS led to reclassification of coronary </a:t>
            </a:r>
            <a:r>
              <a:rPr lang="en-US" altLang="en-US" dirty="0" smtClean="0"/>
              <a:t>risk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9201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 smtClean="0"/>
              <a:t>RESULTS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buNone/>
            </a:pPr>
            <a:endParaRPr lang="en-US" altLang="en-US" sz="2800" dirty="0" smtClean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</a:t>
            </a:r>
            <a:r>
              <a:rPr lang="en-GB" sz="900" dirty="0" smtClean="0">
                <a:latin typeface="SsykbnAdvPTimes"/>
              </a:rPr>
              <a:t> </a:t>
            </a:r>
            <a:r>
              <a:rPr lang="en-GB" sz="900" dirty="0">
                <a:latin typeface="SsykbnAdvPTimes"/>
              </a:rPr>
              <a:t>American Society of Nuclear </a:t>
            </a:r>
            <a:r>
              <a:rPr lang="en-GB" sz="900" dirty="0" smtClean="0">
                <a:latin typeface="SsykbnAdvPTimes"/>
              </a:rPr>
              <a:t>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07" y="2209800"/>
            <a:ext cx="8225601" cy="274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4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 smtClean="0"/>
              <a:t>CONCLUSIONS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0" indent="0">
              <a:buNone/>
            </a:pPr>
            <a:r>
              <a:rPr lang="en-US" sz="2100" dirty="0" smtClean="0"/>
              <a:t>1</a:t>
            </a:r>
            <a:r>
              <a:rPr lang="it-IT" sz="2100" dirty="0" smtClean="0"/>
              <a:t>-</a:t>
            </a:r>
            <a:r>
              <a:rPr lang="en-US" sz="2100" dirty="0" smtClean="0"/>
              <a:t> </a:t>
            </a:r>
            <a:r>
              <a:rPr lang="en-US" sz="2100" dirty="0"/>
              <a:t>Our study shows that a DL tool enables a fully automated and accurate estimation of CAC scores in patients undergoing SPECT-MPI. </a:t>
            </a:r>
            <a:endParaRPr lang="en-US" sz="2100" dirty="0" smtClean="0"/>
          </a:p>
          <a:p>
            <a:pPr marL="0" indent="0">
              <a:buNone/>
            </a:pPr>
            <a:r>
              <a:rPr lang="en-US" sz="2100" dirty="0"/>
              <a:t>2- </a:t>
            </a:r>
            <a:r>
              <a:rPr lang="en-US" sz="2100" dirty="0" smtClean="0"/>
              <a:t>DL-based </a:t>
            </a:r>
            <a:r>
              <a:rPr lang="en-US" sz="2100" dirty="0"/>
              <a:t>CACS may </a:t>
            </a:r>
            <a:r>
              <a:rPr lang="en-US" sz="2100" dirty="0" smtClean="0"/>
              <a:t>therefore facilitate </a:t>
            </a:r>
            <a:r>
              <a:rPr lang="en-US" sz="2100" dirty="0"/>
              <a:t>the </a:t>
            </a:r>
            <a:r>
              <a:rPr lang="en-US" sz="2100" dirty="0" smtClean="0"/>
              <a:t>implementation </a:t>
            </a:r>
            <a:r>
              <a:rPr lang="en-US" sz="2100" dirty="0"/>
              <a:t>of CAC scores as a routine imaging marker determined during the workup of SPECT-MPI </a:t>
            </a:r>
            <a:r>
              <a:rPr lang="en-US" sz="2100" dirty="0" smtClean="0"/>
              <a:t>examinations.</a:t>
            </a:r>
            <a:endParaRPr lang="en-US" altLang="en-US" sz="2100" dirty="0" smtClean="0"/>
          </a:p>
          <a:p>
            <a:pPr marL="514350" indent="-514350">
              <a:buFont typeface="Times New Roman" pitchFamily="18" charset="0"/>
              <a:buAutoNum type="alphaUcPeriod"/>
            </a:pPr>
            <a:endParaRPr lang="en-US" altLang="en-US" sz="28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</a:t>
            </a:r>
            <a:r>
              <a:rPr lang="en-GB" sz="900" dirty="0" smtClean="0">
                <a:latin typeface="SsykbnAdvPTimes"/>
              </a:rPr>
              <a:t> </a:t>
            </a:r>
            <a:r>
              <a:rPr lang="en-GB" sz="900" dirty="0">
                <a:latin typeface="SsykbnAdvPTimes"/>
              </a:rPr>
              <a:t>American Society of Nuclear </a:t>
            </a:r>
            <a:r>
              <a:rPr lang="en-GB" sz="900" dirty="0" smtClean="0">
                <a:latin typeface="SsykbnAdvPTimes"/>
              </a:rPr>
              <a:t>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</p:spTree>
    <p:extLst>
      <p:ext uri="{BB962C8B-B14F-4D97-AF65-F5344CB8AC3E}">
        <p14:creationId xmlns:p14="http://schemas.microsoft.com/office/powerpoint/2010/main" val="254565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2045"/>
  <p:tag name="AS_OS" val="Microsoft Windows NT 6.1.7601 Service Pack 1"/>
  <p:tag name="AS_RELEASE_DATE" val="2011.04.04"/>
  <p:tag name="AS_VERSION" val="5.1.0.0"/>
  <p:tag name="AS_TITLE" val="Aspose.Slides for .NET"/>
</p:tagLst>
</file>

<file path=ppt/theme/theme1.xml><?xml version="1.0" encoding="utf-8"?>
<a:theme xmlns:a="http://schemas.openxmlformats.org/drawingml/2006/main" name="2_Office Theme">
  <a:themeElements>
    <a:clrScheme name="2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Office Theme">
      <a:majorFont>
        <a:latin typeface="Times New Roman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598</Words>
  <Application>Microsoft Office PowerPoint</Application>
  <PresentationFormat>Bildschirmpräsentation (4:3)</PresentationFormat>
  <Paragraphs>117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7</vt:i4>
      </vt:variant>
    </vt:vector>
  </HeadingPairs>
  <TitlesOfParts>
    <vt:vector size="16" baseType="lpstr">
      <vt:lpstr>ＭＳ Ｐゴシック</vt:lpstr>
      <vt:lpstr>Arial</vt:lpstr>
      <vt:lpstr>Arial Narrow</vt:lpstr>
      <vt:lpstr>Calibri</vt:lpstr>
      <vt:lpstr>SsykbnAdvPTimes</vt:lpstr>
      <vt:lpstr>Times New Roman</vt:lpstr>
      <vt:lpstr>2_Office Theme</vt:lpstr>
      <vt:lpstr>Custom Design</vt:lpstr>
      <vt:lpstr>1_Custom Design</vt:lpstr>
      <vt:lpstr>Fully Automated Deep Learning Powered Calcium Scoring  in Patients undergoing Myocardial Perfusion Imaging</vt:lpstr>
      <vt:lpstr>BACKGROUND</vt:lpstr>
      <vt:lpstr>METHODS</vt:lpstr>
      <vt:lpstr>RESULTS</vt:lpstr>
      <vt:lpstr>RESULTS</vt:lpstr>
      <vt:lpstr>RESULTS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Holly Auten</dc:creator>
  <cp:lastModifiedBy>Messerli Michael</cp:lastModifiedBy>
  <cp:revision>172</cp:revision>
  <dcterms:created xsi:type="dcterms:W3CDTF">2011-04-18T21:44:13Z</dcterms:created>
  <dcterms:modified xsi:type="dcterms:W3CDTF">2022-02-11T17:33:27Z</dcterms:modified>
</cp:coreProperties>
</file>