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1"/>
  </p:handoutMasterIdLst>
  <p:sldIdLst>
    <p:sldId id="258" r:id="rId4"/>
    <p:sldId id="264" r:id="rId5"/>
    <p:sldId id="266" r:id="rId6"/>
    <p:sldId id="267" r:id="rId7"/>
    <p:sldId id="269" r:id="rId8"/>
    <p:sldId id="268" r:id="rId9"/>
    <p:sldId id="265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8"/>
    <p:restoredTop sz="86397"/>
  </p:normalViewPr>
  <p:slideViewPr>
    <p:cSldViewPr>
      <p:cViewPr varScale="1">
        <p:scale>
          <a:sx n="115" d="100"/>
          <a:sy n="115" d="100"/>
        </p:scale>
        <p:origin x="9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2/16/22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638800" y="3879706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277" y="3879706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Head shot of author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required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1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altLang="en-US" sz="3600" dirty="0"/>
              <a:t>Definition and epidemiology of coronary microvascular disease</a:t>
            </a:r>
            <a:endParaRPr lang="en-US" altLang="en-US" sz="7200" dirty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514600"/>
            <a:ext cx="64008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1"/>
            <a:r>
              <a:rPr lang="en-US" altLang="en-US" sz="2400" dirty="0"/>
              <a:t>Conor Bradley</a:t>
            </a:r>
            <a:r>
              <a:rPr lang="en-US" altLang="en-US" sz="2400" baseline="30000" dirty="0"/>
              <a:t>1,2</a:t>
            </a:r>
            <a:r>
              <a:rPr lang="en-US" altLang="en-US" sz="2400" dirty="0"/>
              <a:t>, Colin Berry</a:t>
            </a:r>
            <a:r>
              <a:rPr lang="en-US" altLang="en-US" sz="2400" baseline="30000" dirty="0"/>
              <a:t>1,2</a:t>
            </a:r>
          </a:p>
          <a:p>
            <a:pPr marL="0" lvl="1"/>
            <a:r>
              <a:rPr lang="en-US" sz="1400" baseline="30000" dirty="0"/>
              <a:t>1</a:t>
            </a:r>
            <a:r>
              <a:rPr lang="en-US" sz="1400" dirty="0"/>
              <a:t>British Heart Foundation Glasgow Cardiovascular Research Centre, University of Glasgow, Glasgow, United Kingdom; </a:t>
            </a:r>
            <a:r>
              <a:rPr lang="en-US" sz="1400" baseline="30000" dirty="0"/>
              <a:t>2 </a:t>
            </a:r>
            <a:r>
              <a:rPr lang="en-US" sz="1400" dirty="0"/>
              <a:t>NHS Golden Jubilee hospital, Clydebank, United Kingdom.</a:t>
            </a:r>
            <a:endParaRPr lang="en-GB" sz="1400" dirty="0"/>
          </a:p>
          <a:p>
            <a:pPr marL="0" lvl="1"/>
            <a:endParaRPr lang="en-US" altLang="en-US" sz="2400" dirty="0"/>
          </a:p>
          <a:p>
            <a:endParaRPr lang="en-US" alt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2570A0-8650-1140-89A0-C5EA43A33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808" y="4241782"/>
            <a:ext cx="1781992" cy="551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2E937F-759E-A944-9693-B12C318969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511" b="11377"/>
          <a:stretch/>
        </p:blipFill>
        <p:spPr>
          <a:xfrm>
            <a:off x="1524000" y="3901477"/>
            <a:ext cx="1431837" cy="14704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2800" dirty="0"/>
              <a:t>The majority of patients referred for an invasive coronary angiogram for the investigation of angina do not have obstructive CAD</a:t>
            </a:r>
          </a:p>
          <a:p>
            <a:r>
              <a:rPr lang="en-US" altLang="en-US" sz="2800" dirty="0"/>
              <a:t>A significant proportion have CMD</a:t>
            </a:r>
          </a:p>
          <a:p>
            <a:r>
              <a:rPr lang="en-US" altLang="en-US" sz="2800" dirty="0"/>
              <a:t>CMD is associated with increased morbidity and risk of adverse cardiovascular events </a:t>
            </a:r>
          </a:p>
          <a:p>
            <a:r>
              <a:rPr lang="en-US" altLang="en-US" sz="2800" dirty="0"/>
              <a:t>Despite this, CMD frequently goes undiagnosed and the onward management of these patients is uncertain and heterogeneous </a:t>
            </a:r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Definition of CMD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4BC52A17-0B5F-1E47-8B03-7462E29E8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877755"/>
              </p:ext>
            </p:extLst>
          </p:nvPr>
        </p:nvGraphicFramePr>
        <p:xfrm>
          <a:off x="457200" y="1397000"/>
          <a:ext cx="8229600" cy="4497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299779918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r>
                        <a:rPr lang="en-US" sz="1400" dirty="0"/>
                        <a:t>COVADIS Clinical Criteria for Suspecting Microvascular Angina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742499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lang="en-US" sz="1400" dirty="0"/>
                        <a:t>Symptoms of myocardial ischemia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Effort and/or rest angina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Angina equivalents (i.e. shortness of breath)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909961"/>
                  </a:ext>
                </a:extLst>
              </a:tr>
              <a:tr h="774001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Absence of obstructive CAD (&lt;50% diameter reduction of FFR &gt;0.80) by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Coronary CTA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Invasive coronary angiogram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295344"/>
                  </a:ext>
                </a:extLst>
              </a:tr>
              <a:tr h="774001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Objective evidence of myocardial ischemia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Ischemic ECG changes during an episode of chest pain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Stress-induced chest pain and/or ischemic ECG changes in the presence or absence of transient/reversible abnormal myocardial perfusion and/or wall motion abnormality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448415"/>
                  </a:ext>
                </a:extLst>
              </a:tr>
              <a:tr h="774001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Evidence of impaired coronary microvascular function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Impaired coronary flow reserve (cut-off values depending on methodology use between </a:t>
                      </a:r>
                      <a:r>
                        <a:rPr lang="en-US" sz="14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 and </a:t>
                      </a:r>
                      <a:r>
                        <a:rPr lang="en-US" sz="14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2.5) 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Coronary microvascular spasm, defined as reproduction of symptoms, ischemic ECG shifts but no epicardial spasm during acetylcholine testing. 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Abnormal coronary microvascular resistance indices (e.g. IMR &gt; 25) </a:t>
                      </a:r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Coronary slow flow phenomenon, defined as TIMI frame count &gt;25.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99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Assessment of Microvascular Function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</a:rPr>
              <a:t>Coronary microvascular function can be assessed by invasive and non-invasive methods</a:t>
            </a:r>
          </a:p>
          <a:p>
            <a:pPr marL="0" indent="0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698A0C-9FE0-874A-98C8-817F28BB3888}"/>
              </a:ext>
            </a:extLst>
          </p:cNvPr>
          <p:cNvSpPr txBox="1"/>
          <p:nvPr/>
        </p:nvSpPr>
        <p:spPr>
          <a:xfrm>
            <a:off x="895350" y="2454460"/>
            <a:ext cx="37147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Invasive: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Coronary flow reserve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Microvascular resistance (e.g. IMR, HMR)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Pharmacological intracoronary reactivity testing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TIMI frame count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18D64B-81E6-3941-9C54-947FE3B19676}"/>
              </a:ext>
            </a:extLst>
          </p:cNvPr>
          <p:cNvSpPr txBox="1"/>
          <p:nvPr/>
        </p:nvSpPr>
        <p:spPr>
          <a:xfrm>
            <a:off x="5099962" y="2454460"/>
            <a:ext cx="37147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Non-invasive: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PET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CMR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Cardiac CT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Transthoracic Doppler echocardiography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SPECT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ALGORITHM FOR INVESTIGATION OF CMD</a:t>
            </a:r>
            <a:endParaRPr lang="en-US" sz="28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sz="2800" dirty="0"/>
          </a:p>
          <a:p>
            <a:endParaRPr lang="en-US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88118F-5AE6-5449-A56A-582CE5DD6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49" y="954087"/>
            <a:ext cx="8210551" cy="48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7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Epidemiology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</a:rPr>
              <a:t>CMD is highly prevalent in patients with angina and non-obstructive CAD</a:t>
            </a:r>
          </a:p>
          <a:p>
            <a:r>
              <a:rPr lang="en-US" altLang="en-US" sz="2800" dirty="0">
                <a:solidFill>
                  <a:srgbClr val="000000"/>
                </a:solidFill>
              </a:rPr>
              <a:t>CMD is more prevalent in women</a:t>
            </a:r>
          </a:p>
          <a:p>
            <a:r>
              <a:rPr lang="en-US" altLang="en-US" sz="2800" dirty="0">
                <a:solidFill>
                  <a:srgbClr val="000000"/>
                </a:solidFill>
              </a:rPr>
              <a:t>CMD is associated with traditional cardiovascular risk factors (e.g. hypertension, diabetes, increasing age) and inflammatory conditions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CONCLUSIONS &amp; FUTURE DIRECTIONS</a:t>
            </a:r>
            <a:endParaRPr lang="en-US" sz="24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2400" dirty="0"/>
              <a:t>CMD is a highly prevalent and important health problem</a:t>
            </a:r>
          </a:p>
          <a:p>
            <a:r>
              <a:rPr lang="en-US" altLang="en-US" sz="2400" dirty="0"/>
              <a:t>International standardized criteria provide a structured approach for the diagnosis of this condition</a:t>
            </a:r>
          </a:p>
          <a:p>
            <a:r>
              <a:rPr lang="en-US" altLang="en-US" sz="2400" dirty="0"/>
              <a:t>Invasive and non-invasive diagnostic methods are essential for the accurate diagnosis of CMD</a:t>
            </a:r>
          </a:p>
          <a:p>
            <a:r>
              <a:rPr lang="en-US" altLang="en-US" sz="2400" dirty="0"/>
              <a:t>Ongoing research is required to understand prevalence and to continue the development of diagnostic methods and novel disease-modifying therapies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D43B8E-463B-9F41-922C-2A53F973451A}"/>
              </a:ext>
            </a:extLst>
          </p:cNvPr>
          <p:cNvSpPr txBox="1"/>
          <p:nvPr/>
        </p:nvSpPr>
        <p:spPr>
          <a:xfrm>
            <a:off x="-1817370" y="-960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557</Words>
  <Application>Microsoft Macintosh PowerPoint</Application>
  <PresentationFormat>On-screen Show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Definition and epidemiology of coronary microvascular disease</vt:lpstr>
      <vt:lpstr>BACKGROUND</vt:lpstr>
      <vt:lpstr>Definition of CMD</vt:lpstr>
      <vt:lpstr>Assessment of Microvascular Function</vt:lpstr>
      <vt:lpstr>ALGORITHM FOR INVESTIGATION OF CMD</vt:lpstr>
      <vt:lpstr>Epidemiology</vt:lpstr>
      <vt:lpstr>CONCLUSIONS &amp; FUTURE DIRECTIONS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Conor Bradley</cp:lastModifiedBy>
  <cp:revision>104</cp:revision>
  <dcterms:created xsi:type="dcterms:W3CDTF">2011-04-18T21:44:13Z</dcterms:created>
  <dcterms:modified xsi:type="dcterms:W3CDTF">2022-02-16T15:42:40Z</dcterms:modified>
</cp:coreProperties>
</file>