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6" r:id="rId1"/>
    <p:sldMasterId id="2147484459" r:id="rId2"/>
    <p:sldMasterId id="2147484471" r:id="rId3"/>
  </p:sldMasterIdLst>
  <p:handoutMasterIdLst>
    <p:handoutMasterId r:id="rId10"/>
  </p:handoutMasterIdLst>
  <p:sldIdLst>
    <p:sldId id="258" r:id="rId4"/>
    <p:sldId id="264" r:id="rId5"/>
    <p:sldId id="266" r:id="rId6"/>
    <p:sldId id="267" r:id="rId7"/>
    <p:sldId id="268" r:id="rId8"/>
    <p:sldId id="265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CF3"/>
    <a:srgbClr val="C2D1E2"/>
    <a:srgbClr val="E9F2F5"/>
    <a:srgbClr val="F3CC75"/>
    <a:srgbClr val="EBAD21"/>
    <a:srgbClr val="FAEBC7"/>
    <a:srgbClr val="D2C79C"/>
    <a:srgbClr val="E7D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60"/>
  </p:normalViewPr>
  <p:slideViewPr>
    <p:cSldViewPr>
      <p:cViewPr>
        <p:scale>
          <a:sx n="53" d="100"/>
          <a:sy n="53" d="100"/>
        </p:scale>
        <p:origin x="1594" y="7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CAA2974-B8B3-4DFD-97D0-0F56117FC3FD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500BB91-4637-4970-8DCF-898FDD5DBA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84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00926-B983-4603-B78D-043346203126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6EA2E-8BA2-43ED-AE8B-8619F5D5D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56B06-A335-40C1-89B8-1D6EBA52563A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251B-D0D3-4AD3-8B38-970CDD9B5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13F8-108A-41FF-898D-2D82DD910C21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706ED-E199-4B13-AC5E-044C30DB6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5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8F7E-AE42-40C5-A706-3971190238A9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BF3D-17F2-4CB9-A9E4-967494442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1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359E-19EF-4F07-9356-99886EE4144C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A2A8-C8A1-4DA3-9DE0-5A357E3DC2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2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B600-FFF0-4F56-AB5A-A6B99E22E3E4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7130-DE73-4706-8EF2-9584D4427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50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09B1-0483-4E75-A96E-8308B7D5BCC9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D452-7DEA-48DB-81A8-2DE0794F8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B4326-4EDE-45E5-8420-399F8AB93472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E2C2-AE53-47A3-B4B7-BEAF0DF88E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AD7-1166-4719-B671-1DA1975660B8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5496-A7E0-4B5B-93F7-20CB56ACA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6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E68E6-CF91-4716-9544-97C602D9A5E8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62ED-51D9-4D1A-A777-8C21355B57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52551-145A-4EAB-9093-0C8F2A0FFC2E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DF15A-5F74-40CE-91D0-092263D127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CFD5-3A61-4416-B6D6-C0900AD7C10C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BBCC-EA15-4047-91DB-7B4CA17C7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17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5F8DD-2019-451B-A9A9-DF878D617477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7D5-3D20-437B-9BE8-652529449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CC040-FF0E-4440-AE51-6155E9A912F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F305-4E83-42DA-A096-AED281043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5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41CE-4194-4D10-B421-247943E43988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B645-1023-4B67-A0F6-FEBC42829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1595-DFF9-49D0-BE82-E778861C72F4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4DC-F7D3-4F79-8237-EF611DD15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ECF0-83DF-457F-AABF-46671E761E3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A501-0125-4E13-BA76-B03B55015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9399C-CBDB-46E0-AE49-FA900086ED6C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8C88-058B-4932-8EEA-54A2A060A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29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6FDB-4FE7-414A-AE74-ED25010F4F8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95BD-7C3B-4245-92DC-1732D7CF1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9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E535-FABF-4032-AD5F-006C6C19A84A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E36A-9185-4BB8-8755-F96EA3321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5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3E8C-9F4B-4A04-90F1-EBA2C495C2DB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8B64-8481-4FFA-96B1-2923160A3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E671-F9A2-4D26-8967-F8DAF19AA4B2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F06-EF06-4875-90AA-EC7D1D019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C06DD-3895-4FBC-8FE2-D2AFB70FBB85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B842-578E-4355-8F6E-FEF52B551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7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A3F83-F954-42E1-9ECC-C013EB0835E7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AB6BD-C193-4510-B3BD-21C229BEF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0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53AD7-51DF-4404-9804-16CE756646B9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CD45-B1CC-47E3-A233-24509A484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4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360B-DFFA-452F-B430-00E623291F0B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B736-9FA2-4492-8611-7C411B22C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79F7-635E-40C6-8580-83FA6D960780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2283-85F7-4631-B8A4-8A7C32026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4A17-1C88-4D22-B1DE-B4260A7C1E21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0B4-5CA3-48E1-B000-EBC3633F8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D23B-DE3E-462B-8A31-391EE3E36F8F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5B83-0445-436F-A0D0-F3786284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6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2729-E1BC-4600-B40B-D02E5394AF88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4BC7-BF84-48B7-8DA4-3F69E5E2F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57FA-589A-47FD-B048-E889BC47FE34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BDC9-FF88-478C-A626-FE42A5503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0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7BDF-8624-4D54-BBED-CDEA6E71656E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B1DF-5490-4D08-835C-DBBAD046A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3B96-FDB0-485C-9D2F-D2AF25CF35A5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454D-E06F-462D-B3D6-01EA05348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69F3-4DCB-4BA5-8CAF-F36C85987903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21323-2D76-423A-8E4A-E4BBF240C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0FC6B7-CD98-4CFF-824B-6F2461379FC2}" type="datetimeFigureOut">
              <a:rPr lang="en-US" altLang="en-US"/>
              <a:pPr>
                <a:defRPr/>
              </a:pPr>
              <a:t>9/1/2022</a:t>
            </a:fld>
            <a:endParaRPr lang="en-US" altLang="en-US"/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34B7A24-3368-4EAE-A399-A836B16968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AC2F23-DA1F-490E-B89F-716E3A9C71BD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65F597-4073-4F80-81F2-F1BA18806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7EC3-1DAC-4B8C-BBC4-4417CBD42DDB}" type="datetimeFigureOut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CEFFC1-DE4F-4407-9990-9DEEC7E8F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sp>
        <p:nvSpPr>
          <p:cNvPr id="4102" name="Title 1"/>
          <p:cNvSpPr>
            <a:spLocks noGrp="1"/>
          </p:cNvSpPr>
          <p:nvPr>
            <p:ph type="ctrTitle"/>
          </p:nvPr>
        </p:nvSpPr>
        <p:spPr>
          <a:xfrm>
            <a:off x="609600" y="1219201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altLang="en-US" sz="2000" b="1" cap="all" dirty="0">
                <a:cs typeface="Arial" panose="020B0604020202020204" pitchFamily="34" charset="0"/>
              </a:rPr>
              <a:t>Incorporating Coronary Artery Calcium Scoring in the Prediction of Obstructive Coronary Artery Disease with Myocardial Ischemia</a:t>
            </a:r>
          </a:p>
        </p:txBody>
      </p:sp>
      <p:sp>
        <p:nvSpPr>
          <p:cNvPr id="4103" name="Subtitle 3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0" lvl="1"/>
            <a:r>
              <a:rPr lang="en-US" altLang="en-US" sz="1600" dirty="0"/>
              <a:t>Inge J. van den Hoogen, Xu Wang, Steele C. Butcher, Teemu Maaniitty, Jussi Schultz, Alexander R. van Rosendael, Antti Saraste, Juhani Knuuti, Jeroen J. Bax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dirty="0"/>
              <a:t>Leiden University Medical Center, Leiden, the Netherlands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1026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erson with long hair&#10;&#10;Description automatically generated with medium confidence">
            <a:extLst>
              <a:ext uri="{FF2B5EF4-FFF2-40B4-BE49-F238E27FC236}">
                <a16:creationId xmlns:a16="http://schemas.microsoft.com/office/drawing/2014/main" id="{4DE0751C-CFF2-4F78-B344-FCEC3F2EB9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3" t="2154" r="903" b="7005"/>
          <a:stretch/>
        </p:blipFill>
        <p:spPr>
          <a:xfrm>
            <a:off x="1477962" y="4033635"/>
            <a:ext cx="1524000" cy="1528965"/>
          </a:xfrm>
          <a:prstGeom prst="rect">
            <a:avLst/>
          </a:prstGeom>
        </p:spPr>
      </p:pic>
      <p:pic>
        <p:nvPicPr>
          <p:cNvPr id="12" name="Picture 2" descr="lumc logo">
            <a:extLst>
              <a:ext uri="{FF2B5EF4-FFF2-40B4-BE49-F238E27FC236}">
                <a16:creationId xmlns:a16="http://schemas.microsoft.com/office/drawing/2014/main" id="{D8D4A2EC-8B6E-42F2-89B7-E2964EF9F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8" t="17778" r="18889" b="17778"/>
          <a:stretch/>
        </p:blipFill>
        <p:spPr bwMode="auto">
          <a:xfrm>
            <a:off x="5897562" y="4003156"/>
            <a:ext cx="1524000" cy="155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BACKGROUND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2300" dirty="0"/>
              <a:t>1- Many symptomatic patients with suspected CAD do not have ischemia</a:t>
            </a:r>
          </a:p>
          <a:p>
            <a:pPr marL="0" indent="0">
              <a:buNone/>
            </a:pPr>
            <a:r>
              <a:rPr lang="en-US" altLang="en-US" sz="2300" dirty="0"/>
              <a:t>2- Alternative strategies are warranted in order to improve referral for ischemia testing</a:t>
            </a:r>
          </a:p>
          <a:p>
            <a:pPr marL="0" indent="0">
              <a:buNone/>
            </a:pPr>
            <a:r>
              <a:rPr lang="en-US" altLang="en-US" sz="2300" dirty="0"/>
              <a:t>3- Adding CACS to refine the pre-test probability of myocardial ischemia seems desirable: quick, no intravenous contrast, low radiation exposure and lower costs (as compared to contrast-enhanced CT)</a:t>
            </a:r>
            <a:br>
              <a:rPr lang="en-US" altLang="en-US" sz="2300" dirty="0"/>
            </a:br>
            <a:endParaRPr lang="en-US" altLang="en-US" sz="2300" dirty="0"/>
          </a:p>
          <a:p>
            <a:pPr marL="0" indent="0">
              <a:buNone/>
            </a:pPr>
            <a:r>
              <a:rPr lang="en-US" altLang="en-US" sz="2300" b="1" dirty="0"/>
              <a:t>Aim</a:t>
            </a:r>
            <a:r>
              <a:rPr lang="en-US" altLang="en-US" sz="2300" dirty="0"/>
              <a:t>- Comparing three models to predict obstructive CAD with myocardial ischemia on PET: </a:t>
            </a:r>
            <a:r>
              <a:rPr lang="en-US" altLang="en-US" sz="2300" b="1" i="1" dirty="0"/>
              <a:t>1)</a:t>
            </a:r>
            <a:r>
              <a:rPr lang="en-US" altLang="en-US" sz="2300" dirty="0"/>
              <a:t> basic model, </a:t>
            </a:r>
            <a:r>
              <a:rPr lang="en-US" altLang="en-US" sz="2300" b="1" i="1" dirty="0"/>
              <a:t>2)</a:t>
            </a:r>
            <a:r>
              <a:rPr lang="en-US" altLang="en-US" sz="2300" dirty="0"/>
              <a:t> risk factor model, and </a:t>
            </a:r>
            <a:r>
              <a:rPr lang="en-US" altLang="en-US" sz="2300" b="1" i="1" dirty="0"/>
              <a:t>3)</a:t>
            </a:r>
            <a:r>
              <a:rPr lang="en-US" altLang="en-US" sz="2300" dirty="0"/>
              <a:t> CACS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METHODS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300" dirty="0"/>
              <a:t>Study type: </a:t>
            </a:r>
            <a:br>
              <a:rPr lang="en-US" altLang="en-US" sz="2300" dirty="0"/>
            </a:br>
            <a:r>
              <a:rPr lang="en-US" altLang="en-US" sz="2300" dirty="0"/>
              <a:t>Retrospective observational study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300" dirty="0"/>
              <a:t>Study subjects: </a:t>
            </a:r>
            <a:br>
              <a:rPr lang="en-US" altLang="en-US" sz="2300" dirty="0"/>
            </a:br>
            <a:r>
              <a:rPr lang="en-US" altLang="en-US" sz="2300" dirty="0"/>
              <a:t>Symptomatic patients with suspected CAD who underwent CACS and sequential CCTA and </a:t>
            </a:r>
            <a:r>
              <a:rPr lang="pt-BR" altLang="en-US" sz="2300" dirty="0"/>
              <a:t>[</a:t>
            </a:r>
            <a:r>
              <a:rPr lang="pt-BR" altLang="en-US" sz="2300" baseline="30000" dirty="0"/>
              <a:t>15</a:t>
            </a:r>
            <a:r>
              <a:rPr lang="pt-BR" altLang="en-US" sz="2300" dirty="0"/>
              <a:t>O]H</a:t>
            </a:r>
            <a:r>
              <a:rPr lang="pt-BR" altLang="en-US" sz="2300" baseline="-25000" dirty="0"/>
              <a:t>2</a:t>
            </a:r>
            <a:r>
              <a:rPr lang="pt-BR" altLang="en-US" sz="2300" dirty="0"/>
              <a:t>O PET myocardial perfusion imaging </a:t>
            </a:r>
            <a:endParaRPr lang="en-US" altLang="en-US" sz="2300" dirty="0"/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300" dirty="0"/>
              <a:t>Study endpoints: </a:t>
            </a:r>
            <a:br>
              <a:rPr lang="en-US" altLang="en-US" sz="2300" dirty="0"/>
            </a:br>
            <a:r>
              <a:rPr lang="en-US" altLang="en-US" sz="2300" dirty="0"/>
              <a:t>Obstructive CAD with myocardial ischemia on PET (absolute stress myocardial perfusion ≤2.4 ml/g/min in ≥1 segment)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300" dirty="0"/>
              <a:t>Study variables: </a:t>
            </a:r>
            <a:br>
              <a:rPr lang="en-US" altLang="en-US" sz="2300" dirty="0"/>
            </a:br>
            <a:r>
              <a:rPr lang="en-US" altLang="en-US" sz="2300" b="1" i="1" dirty="0"/>
              <a:t>1)</a:t>
            </a:r>
            <a:r>
              <a:rPr lang="en-US" altLang="en-US" sz="2300" dirty="0"/>
              <a:t> Basic model, </a:t>
            </a:r>
            <a:r>
              <a:rPr lang="en-US" altLang="en-US" sz="2300" b="1" i="1" dirty="0"/>
              <a:t>2)</a:t>
            </a:r>
            <a:r>
              <a:rPr lang="en-US" altLang="en-US" sz="2300" dirty="0"/>
              <a:t> risk factor model, and </a:t>
            </a:r>
            <a:r>
              <a:rPr lang="en-US" altLang="en-US" sz="2300" b="1" i="1" dirty="0"/>
              <a:t>3)</a:t>
            </a:r>
            <a:r>
              <a:rPr lang="en-US" altLang="en-US" sz="2300" dirty="0"/>
              <a:t> CACS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378669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9D8B9842-D5F6-4920-95BB-FCD56D34D6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98311"/>
            <a:ext cx="5638800" cy="3721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7A1B4E-5AAF-490B-8929-8552DE4B1721}"/>
              </a:ext>
            </a:extLst>
          </p:cNvPr>
          <p:cNvSpPr txBox="1"/>
          <p:nvPr/>
        </p:nvSpPr>
        <p:spPr>
          <a:xfrm>
            <a:off x="1714500" y="1638080"/>
            <a:ext cx="579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Obstructive CAD induced myocardial ischemia by CACS</a:t>
            </a:r>
          </a:p>
        </p:txBody>
      </p:sp>
    </p:spTree>
    <p:extLst>
      <p:ext uri="{BB962C8B-B14F-4D97-AF65-F5344CB8AC3E}">
        <p14:creationId xmlns:p14="http://schemas.microsoft.com/office/powerpoint/2010/main" val="2186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636FB4A3-AC9A-4396-9936-8B229B25D3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35" y="2618226"/>
            <a:ext cx="3557529" cy="34392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5F8EA8E-3EC6-4D4C-99FE-A525456ADEC3}"/>
              </a:ext>
            </a:extLst>
          </p:cNvPr>
          <p:cNvSpPr txBox="1"/>
          <p:nvPr/>
        </p:nvSpPr>
        <p:spPr>
          <a:xfrm>
            <a:off x="1714500" y="1638080"/>
            <a:ext cx="579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Discriminatory ability of the three models</a:t>
            </a:r>
          </a:p>
        </p:txBody>
      </p:sp>
    </p:spTree>
    <p:extLst>
      <p:ext uri="{BB962C8B-B14F-4D97-AF65-F5344CB8AC3E}">
        <p14:creationId xmlns:p14="http://schemas.microsoft.com/office/powerpoint/2010/main" val="193950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CONCLUSIONS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2300" dirty="0"/>
              <a:t>1- CACS is strongly and independently associated with myocardial ischemia</a:t>
            </a:r>
          </a:p>
          <a:p>
            <a:pPr marL="0" indent="0">
              <a:buNone/>
            </a:pPr>
            <a:r>
              <a:rPr lang="en-US" altLang="en-US" sz="2300" dirty="0"/>
              <a:t>2- By incorporating CACS into the pre-test probability assessment, the discrimination of ischemia significantly improves compared to the basic and risk factor model</a:t>
            </a:r>
          </a:p>
          <a:p>
            <a:pPr marL="0" indent="0">
              <a:buNone/>
            </a:pPr>
            <a:r>
              <a:rPr lang="en-US" altLang="en-US" sz="2300" dirty="0"/>
              <a:t>3- The stepwise application of non-invasive imaging tests, including an initial CACS, can potentially refine the referral for ischemia testing of symptomatic patients with suspected CAD</a:t>
            </a:r>
          </a:p>
          <a:p>
            <a:pPr marL="0" indent="0">
              <a:buNone/>
            </a:pPr>
            <a:r>
              <a:rPr lang="en-US" altLang="en-US" sz="2300" dirty="0"/>
              <a:t>4- Particularly, the NPV of CACS=0 is excellent (97.8%) irrespective of the cardiac symptoms at presentation (96.0-98.5%)</a:t>
            </a:r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sz="23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2545659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045"/>
  <p:tag name="AS_OS" val="Microsoft Windows NT 6.1.7601 Service Pack 1"/>
  <p:tag name="AS_RELEASE_DATE" val="2011.04.04"/>
  <p:tag name="AS_VERSION" val="5.1.0.0"/>
  <p:tag name="AS_TITLE" val="Aspose.Slides for .NET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455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Narrow</vt:lpstr>
      <vt:lpstr>Calibri</vt:lpstr>
      <vt:lpstr>SsykbnAdvPTimes</vt:lpstr>
      <vt:lpstr>Times New Roman</vt:lpstr>
      <vt:lpstr>2_Office Theme</vt:lpstr>
      <vt:lpstr>Custom Design</vt:lpstr>
      <vt:lpstr>1_Custom Design</vt:lpstr>
      <vt:lpstr>Incorporating Coronary Artery Calcium Scoring in the Prediction of Obstructive Coronary Artery Disease with Myocardial Ischemia</vt:lpstr>
      <vt:lpstr>BACKGROUND</vt:lpstr>
      <vt:lpstr>METHODS</vt:lpstr>
      <vt:lpstr>RESULTS</vt:lpstr>
      <vt:lpstr>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Auten</dc:creator>
  <cp:lastModifiedBy>Hoogen, I.J. van den (RADI)</cp:lastModifiedBy>
  <cp:revision>110</cp:revision>
  <dcterms:created xsi:type="dcterms:W3CDTF">2011-04-18T21:44:13Z</dcterms:created>
  <dcterms:modified xsi:type="dcterms:W3CDTF">2022-09-01T20:09:58Z</dcterms:modified>
</cp:coreProperties>
</file>