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16" r:id="rId1"/>
    <p:sldMasterId id="2147484459" r:id="rId2"/>
    <p:sldMasterId id="2147484471" r:id="rId3"/>
  </p:sldMasterIdLst>
  <p:notesMasterIdLst>
    <p:notesMasterId r:id="rId10"/>
  </p:notesMasterIdLst>
  <p:handoutMasterIdLst>
    <p:handoutMasterId r:id="rId11"/>
  </p:handoutMasterIdLst>
  <p:sldIdLst>
    <p:sldId id="258" r:id="rId4"/>
    <p:sldId id="264" r:id="rId5"/>
    <p:sldId id="266" r:id="rId6"/>
    <p:sldId id="267" r:id="rId7"/>
    <p:sldId id="268" r:id="rId8"/>
    <p:sldId id="265" r:id="rId9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ECF3"/>
    <a:srgbClr val="C2D1E2"/>
    <a:srgbClr val="E9F2F5"/>
    <a:srgbClr val="F3CC75"/>
    <a:srgbClr val="EBAD21"/>
    <a:srgbClr val="FAEBC7"/>
    <a:srgbClr val="D2C79C"/>
    <a:srgbClr val="E7D8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87558" autoAdjust="0"/>
  </p:normalViewPr>
  <p:slideViewPr>
    <p:cSldViewPr>
      <p:cViewPr>
        <p:scale>
          <a:sx n="50" d="100"/>
          <a:sy n="50" d="100"/>
        </p:scale>
        <p:origin x="2060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CAA2974-B8B3-4DFD-97D0-0F56117FC3FD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500BB91-4637-4970-8DCF-898FDD5DBAA5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846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C2175-8207-4FBE-B20D-2B9751DED4D2}" type="datetimeFigureOut">
              <a:rPr lang="de-DE" smtClean="0"/>
              <a:t>11.10.2022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1F7A9-8B97-4419-9CD8-99EE90F320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009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Brauchen wir Zitate?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1F7A9-8B97-4419-9CD8-99EE90F3207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7312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1F7A9-8B97-4419-9CD8-99EE90F3207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9500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00926-B983-4603-B78D-043346203126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6EA2E-8BA2-43ED-AE8B-8619F5D5D21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9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56B06-A335-40C1-89B8-1D6EBA52563A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3251B-D0D3-4AD3-8B38-970CDD9B593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3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713F8-108A-41FF-898D-2D82DD910C21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706ED-E199-4B13-AC5E-044C30DB6B9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75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28F7E-AE42-40C5-A706-3971190238A9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7BF3D-17F2-4CB9-A9E4-96749444217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41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B359E-19EF-4F07-9356-99886EE4144C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AA2A8-C8A1-4DA3-9DE0-5A357E3DC29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27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9B600-FFF0-4F56-AB5A-A6B99E22E3E4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07130-DE73-4706-8EF2-9584D442758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50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B09B1-0483-4E75-A96E-8308B7D5BCC9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ED452-7DEA-48DB-81A8-2DE0794F84A0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66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B4326-4EDE-45E5-8420-399F8AB93472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FE2C2-AE53-47A3-B4B7-BEAF0DF88EE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37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D0AD7-1166-4719-B671-1DA1975660B8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65496-A7E0-4B5B-93F7-20CB56ACA56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66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E68E6-CF91-4716-9544-97C602D9A5E8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B62ED-51D9-4D1A-A777-8C21355B57E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10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52551-145A-4EAB-9093-0C8F2A0FFC2E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DF15A-5F74-40CE-91D0-092263D1272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920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8CFD5-3A61-4416-B6D6-C0900AD7C10C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BBBCC-EA15-4047-91DB-7B4CA17C785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2171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5F8DD-2019-451B-A9A9-DF878D617477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797D5-3D20-437B-9BE8-65252944959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07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CC040-FF0E-4440-AE51-6155E9A912FD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3F305-4E83-42DA-A096-AED281043BA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53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741CE-4194-4D10-B421-247943E43988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6B645-1023-4B67-A0F6-FEBC428291D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4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81595-DFF9-49D0-BE82-E778861C72F4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E94DC-F7D3-4F79-8237-EF611DD1542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8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BECF0-83DF-457F-AABF-46671E761E3D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4A501-0125-4E13-BA76-B03B5501582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8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9399C-CBDB-46E0-AE49-FA900086ED6C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B8C88-058B-4932-8EEA-54A2A060A1A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29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56FDB-4FE7-414A-AE74-ED25010F4F8D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95BD-7C3B-4245-92DC-1732D7CF1C3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29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3E535-FABF-4032-AD5F-006C6C19A84A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BE36A-9185-4BB8-8755-F96EA33217E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53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83E8C-9F4B-4A04-90F1-EBA2C495C2DB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B8B64-8481-4FFA-96B1-2923160A3B9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BE671-F9A2-4D26-8967-F8DAF19AA4B2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18F06-EF06-4875-90AA-EC7D1D01964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08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C06DD-3895-4FBC-8FE2-D2AFB70FBB85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BB842-578E-4355-8F6E-FEF52B5516B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17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A3F83-F954-42E1-9ECC-C013EB0835E7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AB6BD-C193-4510-B3BD-21C229BEFCA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40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53AD7-51DF-4404-9804-16CE756646B9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6CD45-B1CC-47E3-A233-24509A48454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4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360B-DFFA-452F-B430-00E623291F0B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EB736-9FA2-4492-8611-7C411B22C54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57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679F7-635E-40C6-8580-83FA6D960780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C2283-85F7-4631-B8A4-8A7C3202638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06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A4A17-1C88-4D22-B1DE-B4260A7C1E21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930B4-5CA3-48E1-B000-EBC3633F8169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732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9D23B-DE3E-462B-8A31-391EE3E36F8F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95B83-0445-436F-A0D0-F37862840A5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26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92729-E1BC-4600-B40B-D02E5394AF88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E4BC7-BF84-48B7-8DA4-3F69E5E2F5E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72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57FA-589A-47FD-B048-E889BC47FE34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6BDC9-FF88-478C-A626-FE42A55033B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10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B7BDF-8624-4D54-BBED-CDEA6E71656E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0B1DF-5490-4D08-835C-DBBAD046AE2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2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83B96-FDB0-485C-9D2F-D2AF25CF35A5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5454D-E06F-462D-B3D6-01EA0534887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38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369F3-4DCB-4BA5-8CAF-F36C85987903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21323-2D76-423A-8E4A-E4BBF240CD9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8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 txBox="1">
            <a:spLocks/>
          </p:cNvSpPr>
          <p:nvPr userDrawn="1"/>
        </p:nvSpPr>
        <p:spPr bwMode="auto">
          <a:xfrm>
            <a:off x="1905000" y="640080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50FC6B7-CD98-4CFF-824B-6F2461379FC2}" type="datetimeFigureOut">
              <a:rPr lang="en-US" altLang="en-US"/>
              <a:pPr>
                <a:defRPr/>
              </a:pPr>
              <a:t>10/11/2022</a:t>
            </a:fld>
            <a:endParaRPr lang="en-US" altLang="en-US"/>
          </a:p>
        </p:txBody>
      </p:sp>
      <p:sp>
        <p:nvSpPr>
          <p:cNvPr id="307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34B7A24-3368-4EAE-A399-A836B1696880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2" r:id="rId1"/>
    <p:sldLayoutId id="2147484473" r:id="rId2"/>
    <p:sldLayoutId id="2147484474" r:id="rId3"/>
    <p:sldLayoutId id="2147484475" r:id="rId4"/>
    <p:sldLayoutId id="2147484476" r:id="rId5"/>
    <p:sldLayoutId id="2147484477" r:id="rId6"/>
    <p:sldLayoutId id="2147484478" r:id="rId7"/>
    <p:sldLayoutId id="2147484479" r:id="rId8"/>
    <p:sldLayoutId id="2147484480" r:id="rId9"/>
    <p:sldLayoutId id="2147484481" r:id="rId10"/>
    <p:sldLayoutId id="2147484482" r:id="rId11"/>
    <p:sldLayoutId id="214748448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AC2F23-DA1F-490E-B89F-716E3A9C71BD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65F597-4073-4F80-81F2-F1BA18806A3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4" r:id="rId1"/>
    <p:sldLayoutId id="2147484485" r:id="rId2"/>
    <p:sldLayoutId id="2147484486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2" r:id="rId9"/>
    <p:sldLayoutId id="2147484493" r:id="rId10"/>
    <p:sldLayoutId id="21474844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E7EC3-1DAC-4B8C-BBC4-4417CBD42DDB}" type="datetimeFigureOut">
              <a:rPr lang="en-US"/>
              <a:pPr>
                <a:defRPr/>
              </a:pPr>
              <a:t>10/11/2022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CEFFC1-DE4F-4407-9990-9DEEC7E8FBA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24277" y="4419600"/>
            <a:ext cx="1981200" cy="15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Head shot of author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required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sp>
        <p:nvSpPr>
          <p:cNvPr id="410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7772400" cy="13716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kern="1400" spc="-5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Cardiac DPD-uptake time dependency in ATTR patients verified by quantitative SPECT/CT and semiquantitative planar parameters</a:t>
            </a:r>
            <a:endParaRPr lang="de-DE" sz="2000" b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03" name="Subtitle 3"/>
          <p:cNvSpPr>
            <a:spLocks noGrp="1"/>
          </p:cNvSpPr>
          <p:nvPr>
            <p:ph type="subTitle" idx="1"/>
          </p:nvPr>
        </p:nvSpPr>
        <p:spPr>
          <a:xfrm>
            <a:off x="762000" y="2709529"/>
            <a:ext cx="7467600" cy="1633871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Tim Wollenweber</a:t>
            </a:r>
            <a:r>
              <a:rPr lang="en-US" sz="10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Rene Rettl</a:t>
            </a:r>
            <a:r>
              <a:rPr lang="en-US" sz="10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Elisabeth Kretschmer-Chott</a:t>
            </a:r>
            <a:r>
              <a:rPr lang="en-US" sz="10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Sazan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Rasul</a:t>
            </a:r>
            <a:r>
              <a:rPr lang="en-US" sz="10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Oana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Cristina Kulterer</a:t>
            </a:r>
            <a:r>
              <a:rPr lang="en-US" sz="10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Kilian Kluge</a:t>
            </a:r>
            <a:r>
              <a:rPr lang="en-US" sz="10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Franz Duca</a:t>
            </a:r>
            <a:r>
              <a:rPr lang="en-US" sz="10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Diana Bonderman</a:t>
            </a:r>
            <a:r>
              <a:rPr lang="en-US" sz="10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Marcus Hacker</a:t>
            </a:r>
            <a:r>
              <a:rPr lang="en-US" sz="10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Tatjana Traub-Weidinger</a:t>
            </a:r>
            <a:r>
              <a:rPr lang="en-US" sz="10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de-DE" sz="1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algn="just"/>
            <a:r>
              <a:rPr lang="en-US" altLang="en-US" sz="1000" baseline="30000" dirty="0"/>
              <a:t>1</a:t>
            </a:r>
            <a:r>
              <a:rPr lang="en-US" altLang="en-US" sz="1000" dirty="0"/>
              <a:t>Department of Biomedical Imaging and Image-guided Therapy, Division of Nuclear Medicine, Medical University of Vienna, Vienna, Austria</a:t>
            </a:r>
          </a:p>
          <a:p>
            <a:pPr marL="0" lvl="1" algn="just"/>
            <a:r>
              <a:rPr lang="en-US" altLang="en-US" sz="1000" baseline="30000" dirty="0"/>
              <a:t>2</a:t>
            </a:r>
            <a:r>
              <a:rPr lang="en-US" altLang="en-US" sz="1000" dirty="0"/>
              <a:t>Department of Neurology; Medical University of Vienna, Vienna, Austria</a:t>
            </a:r>
          </a:p>
          <a:p>
            <a:pPr marL="0" lvl="1" algn="just"/>
            <a:r>
              <a:rPr lang="en-US" altLang="en-US" sz="1000" baseline="30000" dirty="0"/>
              <a:t>3</a:t>
            </a:r>
            <a:r>
              <a:rPr lang="en-US" altLang="en-US" sz="1000" dirty="0"/>
              <a:t>Department of Internal Medicine II, Division of Cardiology, Medical University of Vienna, Vienna, Austria</a:t>
            </a:r>
          </a:p>
          <a:p>
            <a:pPr marL="0" lvl="1" algn="just"/>
            <a:r>
              <a:rPr lang="en-US" altLang="en-US" sz="1000" baseline="30000" dirty="0"/>
              <a:t>4</a:t>
            </a:r>
            <a:r>
              <a:rPr lang="en-US" altLang="en-US" sz="1000" dirty="0"/>
              <a:t>5th Medical Department with cardiology; Clinic </a:t>
            </a:r>
            <a:r>
              <a:rPr lang="en-US" altLang="en-US" sz="1000" dirty="0" err="1"/>
              <a:t>Favoriten</a:t>
            </a:r>
            <a:r>
              <a:rPr lang="en-US" altLang="en-US" sz="1000" dirty="0"/>
              <a:t>, Vienna, Austria</a:t>
            </a:r>
          </a:p>
          <a:p>
            <a:pPr marL="0" lvl="1" algn="just"/>
            <a:r>
              <a:rPr lang="en-US" altLang="en-US" sz="1000" baseline="30000" dirty="0"/>
              <a:t>5</a:t>
            </a:r>
            <a:r>
              <a:rPr lang="en-US" altLang="en-US" sz="1000" dirty="0"/>
              <a:t>Department of Neurology; Hannover Medical School, Germany</a:t>
            </a:r>
          </a:p>
          <a:p>
            <a:endParaRPr lang="en-US" alt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1026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349396" y="5966804"/>
            <a:ext cx="18560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Tim </a:t>
            </a:r>
            <a:r>
              <a:rPr lang="en-US" sz="11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Wollenweber</a:t>
            </a:r>
            <a:r>
              <a:rPr lang="en-US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US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Tatjana Traub-Weidinger</a:t>
            </a:r>
            <a:endParaRPr lang="de-DE" sz="1100" b="1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" t="1109" r="121" b="17878"/>
          <a:stretch/>
        </p:blipFill>
        <p:spPr>
          <a:xfrm>
            <a:off x="2133600" y="4538329"/>
            <a:ext cx="1071877" cy="1302538"/>
          </a:xfrm>
          <a:prstGeom prst="rect">
            <a:avLst/>
          </a:prstGeom>
        </p:spPr>
      </p:pic>
      <p:sp>
        <p:nvSpPr>
          <p:cNvPr id="8" name="AutoShape 2" descr="Logos | Studium an der MedUni Wi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2" name="Picture 8" descr="MedUni Wien Logo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00" t="46471"/>
          <a:stretch/>
        </p:blipFill>
        <p:spPr bwMode="auto">
          <a:xfrm>
            <a:off x="3505200" y="5328241"/>
            <a:ext cx="2133600" cy="57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0EBF83D-095C-9BC9-ACFC-A8CAF8F6706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483" t="-6115" r="25188" b="-1"/>
          <a:stretch/>
        </p:blipFill>
        <p:spPr>
          <a:xfrm>
            <a:off x="1224277" y="4444738"/>
            <a:ext cx="909323" cy="13961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04863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2800" b="1" dirty="0"/>
              <a:t>BACKGROUND</a:t>
            </a:r>
            <a:endParaRPr lang="en-US" sz="28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266700" y="1428962"/>
            <a:ext cx="8610600" cy="4914476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457200" indent="-457200">
              <a:buAutoNum type="arabicParenR"/>
            </a:pPr>
            <a:r>
              <a:rPr lang="en-US" altLang="en-US" sz="2000" dirty="0"/>
              <a:t>Important role of DPD bone scintigraphy for the diagnosis of cardiac amyloidosis.</a:t>
            </a:r>
          </a:p>
          <a:p>
            <a:pPr marL="457200" indent="-457200">
              <a:buAutoNum type="arabicParenR"/>
            </a:pPr>
            <a:endParaRPr lang="en-US" altLang="en-US" sz="1400" dirty="0"/>
          </a:p>
          <a:p>
            <a:pPr marL="457200" indent="-457200">
              <a:buFont typeface="Arial" charset="0"/>
              <a:buAutoNum type="arabicParenR"/>
            </a:pPr>
            <a:r>
              <a:rPr lang="en-US" altLang="en-US" sz="2000" dirty="0"/>
              <a:t>Recently, the feasibility of quantifying amyloid deposition in bone scintigraphy using SPECT/CT has been demonstrated. </a:t>
            </a:r>
            <a:r>
              <a:rPr lang="en-US" altLang="en-US" sz="900" dirty="0"/>
              <a:t>(Scully et al. </a:t>
            </a:r>
            <a:r>
              <a:rPr lang="en-GB" sz="900" i="1" dirty="0">
                <a:effectLst/>
                <a:ea typeface="Calibri" panose="020F0502020204030204" pitchFamily="34" charset="0"/>
              </a:rPr>
              <a:t>JACC Cardiovasc. </a:t>
            </a:r>
            <a:r>
              <a:rPr lang="en-GB" sz="900" i="1">
                <a:effectLst/>
                <a:ea typeface="Calibri" panose="020F0502020204030204" pitchFamily="34" charset="0"/>
              </a:rPr>
              <a:t>Imaging</a:t>
            </a:r>
            <a:r>
              <a:rPr lang="en-GB" sz="900">
                <a:effectLst/>
                <a:ea typeface="Calibri" panose="020F0502020204030204" pitchFamily="34" charset="0"/>
              </a:rPr>
              <a:t> 2020)</a:t>
            </a:r>
            <a:endParaRPr lang="en-US" altLang="en-US" sz="900" dirty="0"/>
          </a:p>
          <a:p>
            <a:pPr marL="457200" indent="-457200">
              <a:buFont typeface="Arial" charset="0"/>
              <a:buAutoNum type="arabicParenR"/>
            </a:pPr>
            <a:endParaRPr lang="en-US" altLang="en-US" sz="1400" dirty="0"/>
          </a:p>
          <a:p>
            <a:pPr marL="457200" indent="-457200">
              <a:buFont typeface="Arial" charset="0"/>
              <a:buAutoNum type="arabicParenR"/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The mechanism of myocardial tracer accumulation and its dependence over time are not fully understood. </a:t>
            </a:r>
          </a:p>
          <a:p>
            <a:pPr marL="457200" indent="-457200">
              <a:buFont typeface="Arial" charset="0"/>
              <a:buAutoNum type="arabicParenR"/>
            </a:pPr>
            <a:endParaRPr lang="en-US" altLang="en-US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arenR"/>
              <a:tabLst/>
              <a:defRPr/>
            </a:pPr>
            <a:r>
              <a:rPr lang="en-US" alt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However, </a:t>
            </a:r>
            <a:r>
              <a:rPr lang="en-US" altLang="en-US" sz="2000" dirty="0"/>
              <a:t>cardiac tracer uptake does not appear to be constant over time.</a:t>
            </a:r>
            <a:r>
              <a:rPr kumimoji="0" lang="en-US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 (</a:t>
            </a:r>
            <a:r>
              <a:rPr kumimoji="0" lang="en-US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/>
                <a:cs typeface="+mn-cs"/>
              </a:rPr>
              <a:t>Hutt al. </a:t>
            </a:r>
            <a:r>
              <a:rPr kumimoji="0" lang="en-US" altLang="en-US" sz="9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/>
                <a:cs typeface="+mn-cs"/>
              </a:rPr>
              <a:t>Eur</a:t>
            </a:r>
            <a:r>
              <a:rPr kumimoji="0" lang="en-US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/>
                <a:cs typeface="+mn-cs"/>
              </a:rPr>
              <a:t> Heart J Cardiovasc Imaging. 2014) </a:t>
            </a:r>
            <a:r>
              <a:rPr lang="en-US" altLang="en-US" sz="900" dirty="0"/>
              <a:t>  </a:t>
            </a:r>
          </a:p>
          <a:p>
            <a:pPr marL="0" indent="0">
              <a:buNone/>
            </a:pPr>
            <a:endParaRPr lang="en-US" altLang="en-US" sz="1200" b="1" u="sng" dirty="0"/>
          </a:p>
          <a:p>
            <a:pPr marL="0" indent="0">
              <a:buNone/>
            </a:pPr>
            <a:r>
              <a:rPr lang="en-US" altLang="en-US" sz="2000" b="1" u="sng" dirty="0"/>
              <a:t>Aim of the study</a:t>
            </a:r>
            <a:r>
              <a:rPr lang="en-US" altLang="en-US" sz="2000" dirty="0"/>
              <a:t>: </a:t>
            </a:r>
          </a:p>
          <a:p>
            <a:pPr marL="0" indent="0">
              <a:buNone/>
            </a:pPr>
            <a:r>
              <a:rPr lang="en-US" altLang="en-US" sz="2000" dirty="0"/>
              <a:t>Tracking the time course of myocardial DPD tracer accumulation using planar and quantitative SPECT/CT imaging techniques 1h and 3h </a:t>
            </a:r>
            <a:r>
              <a:rPr lang="en-US" altLang="en-US" sz="2000" dirty="0" err="1"/>
              <a:t>p.i</a:t>
            </a:r>
            <a:r>
              <a:rPr lang="en-US" altLang="en-US" sz="20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282853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628" y="6348590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2800" b="1" dirty="0"/>
              <a:t>Summary- 1</a:t>
            </a:r>
            <a:endParaRPr lang="en-US" sz="28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93672" y="1600200"/>
            <a:ext cx="8305800" cy="3599786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457200" indent="-457200">
              <a:buAutoNum type="arabicParenR"/>
            </a:pPr>
            <a:r>
              <a:rPr lang="en-US" altLang="en-US" sz="2000" dirty="0"/>
              <a:t>Increased total counts over the heart and heart to </a:t>
            </a:r>
            <a:r>
              <a:rPr lang="en-US" altLang="en-US" sz="2000" dirty="0" err="1"/>
              <a:t>wholebody</a:t>
            </a:r>
            <a:r>
              <a:rPr lang="en-US" altLang="en-US" sz="2000" dirty="0"/>
              <a:t> (H/WB) ratio 1 h </a:t>
            </a:r>
            <a:r>
              <a:rPr lang="en-US" altLang="en-US" sz="2000" dirty="0" err="1"/>
              <a:t>p.i.</a:t>
            </a:r>
            <a:r>
              <a:rPr lang="en-US" altLang="en-US" sz="2000" dirty="0"/>
              <a:t> compared to 3 h </a:t>
            </a:r>
            <a:r>
              <a:rPr lang="en-US" altLang="en-US" sz="2000" dirty="0" err="1"/>
              <a:t>p.i</a:t>
            </a:r>
            <a:r>
              <a:rPr lang="en-US" altLang="en-US" sz="2000" dirty="0"/>
              <a:t>. </a:t>
            </a:r>
          </a:p>
          <a:p>
            <a:pPr marL="457200" indent="-457200">
              <a:buAutoNum type="arabicParenR"/>
            </a:pPr>
            <a:endParaRPr lang="en-US" altLang="en-US" sz="1400" dirty="0"/>
          </a:p>
          <a:p>
            <a:pPr marL="457200" indent="-457200">
              <a:buAutoNum type="arabicParenR"/>
            </a:pPr>
            <a:r>
              <a:rPr lang="en-US" altLang="en-US" sz="2000" dirty="0"/>
              <a:t>No significant difference for the heart to contralateral (H/CL) ratio between 1h </a:t>
            </a:r>
            <a:r>
              <a:rPr lang="en-US" altLang="en-US" sz="2000" dirty="0" err="1"/>
              <a:t>p.i</a:t>
            </a:r>
            <a:r>
              <a:rPr lang="en-US" altLang="en-US" sz="2000" dirty="0"/>
              <a:t>. and 3h </a:t>
            </a:r>
            <a:r>
              <a:rPr lang="en-US" altLang="en-US" sz="2000" dirty="0" err="1"/>
              <a:t>p.i</a:t>
            </a:r>
            <a:r>
              <a:rPr lang="en-US" altLang="en-US" sz="2000" dirty="0"/>
              <a:t>.</a:t>
            </a:r>
          </a:p>
          <a:p>
            <a:pPr marL="457200" indent="-457200">
              <a:buAutoNum type="arabicParenR"/>
            </a:pPr>
            <a:endParaRPr lang="en-US" altLang="en-US" sz="1400" dirty="0"/>
          </a:p>
          <a:p>
            <a:pPr marL="457200" indent="-457200">
              <a:buAutoNum type="arabicParenR"/>
            </a:pPr>
            <a:r>
              <a:rPr lang="en-US" altLang="en-US" sz="2000" dirty="0"/>
              <a:t>Increased median myocardial </a:t>
            </a:r>
            <a:r>
              <a:rPr lang="en-US" altLang="en-US" sz="2000" dirty="0" err="1"/>
              <a:t>SUV</a:t>
            </a:r>
            <a:r>
              <a:rPr lang="en-US" altLang="en-US" sz="1800" dirty="0" err="1"/>
              <a:t>peak</a:t>
            </a:r>
            <a:r>
              <a:rPr lang="en-US" altLang="en-US" sz="2000" dirty="0"/>
              <a:t> 1h </a:t>
            </a:r>
            <a:r>
              <a:rPr lang="en-US" altLang="en-US" sz="2000" dirty="0" err="1"/>
              <a:t>p.i.</a:t>
            </a:r>
            <a:r>
              <a:rPr lang="en-US" altLang="en-US" sz="2000" dirty="0"/>
              <a:t> compared to 3h </a:t>
            </a:r>
            <a:r>
              <a:rPr lang="en-US" altLang="en-US" sz="2000" dirty="0" err="1"/>
              <a:t>p.i.</a:t>
            </a:r>
            <a:r>
              <a:rPr lang="en-US" altLang="en-US" sz="2000" dirty="0"/>
              <a:t>, while bone </a:t>
            </a:r>
            <a:r>
              <a:rPr lang="en-US" altLang="en-US" sz="2000" dirty="0" err="1"/>
              <a:t>SUV</a:t>
            </a:r>
            <a:r>
              <a:rPr lang="en-US" altLang="en-US" sz="1800" dirty="0" err="1"/>
              <a:t>peak</a:t>
            </a:r>
            <a:r>
              <a:rPr lang="en-US" altLang="en-US" sz="2000" dirty="0"/>
              <a:t> was decreased 1h </a:t>
            </a:r>
            <a:r>
              <a:rPr lang="en-US" altLang="en-US" sz="2000" dirty="0" err="1"/>
              <a:t>p.i.</a:t>
            </a:r>
            <a:r>
              <a:rPr lang="en-US" altLang="en-US" sz="2000" dirty="0"/>
              <a:t> compared to 3h </a:t>
            </a:r>
            <a:r>
              <a:rPr lang="en-US" altLang="en-US" sz="2000" dirty="0" err="1"/>
              <a:t>p.i</a:t>
            </a:r>
            <a:r>
              <a:rPr lang="en-US" altLang="en-US" sz="2000" dirty="0"/>
              <a:t>.</a:t>
            </a:r>
          </a:p>
          <a:p>
            <a:pPr marL="457200" indent="-457200">
              <a:buAutoNum type="arabicParenR"/>
            </a:pPr>
            <a:endParaRPr lang="en-US" altLang="en-US" sz="1400" dirty="0"/>
          </a:p>
          <a:p>
            <a:pPr marL="457200" indent="-457200">
              <a:buAutoNum type="arabicParenR"/>
            </a:pPr>
            <a:r>
              <a:rPr lang="en-US" altLang="en-US" sz="2000" dirty="0"/>
              <a:t>SUV retention index was increased 1h </a:t>
            </a:r>
            <a:r>
              <a:rPr lang="en-US" altLang="en-US" sz="2000" dirty="0" err="1"/>
              <a:t>p.i.</a:t>
            </a:r>
            <a:r>
              <a:rPr lang="en-US" altLang="en-US" sz="2000" dirty="0"/>
              <a:t> </a:t>
            </a:r>
          </a:p>
          <a:p>
            <a:pPr marL="457200" indent="-457200">
              <a:buAutoNum type="arabicParenR"/>
            </a:pPr>
            <a:endParaRPr lang="en-US" alt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09600" y="5923352"/>
            <a:ext cx="2512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1200" dirty="0"/>
              <a:t>SUV*, i.e. Standard Uptake Value </a:t>
            </a:r>
            <a:endParaRPr lang="de-DE" sz="1200" baseline="-25000" dirty="0"/>
          </a:p>
        </p:txBody>
      </p:sp>
    </p:spTree>
    <p:extLst>
      <p:ext uri="{BB962C8B-B14F-4D97-AF65-F5344CB8AC3E}">
        <p14:creationId xmlns:p14="http://schemas.microsoft.com/office/powerpoint/2010/main" val="3786696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2800" b="1" dirty="0"/>
              <a:t>Summary - 2</a:t>
            </a:r>
            <a:endParaRPr lang="en-US" sz="28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572000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en-US" sz="2000" dirty="0">
              <a:solidFill>
                <a:srgbClr val="000000"/>
              </a:solidFill>
            </a:endParaRPr>
          </a:p>
          <a:p>
            <a:pPr>
              <a:buAutoNum type="alphaLcParenR"/>
            </a:pPr>
            <a:r>
              <a:rPr lang="en-US" altLang="en-US" sz="1800" dirty="0">
                <a:solidFill>
                  <a:srgbClr val="000000"/>
                </a:solidFill>
              </a:rPr>
              <a:t>The decay corrected geometric mean of the myocardial total counts was significantly reduced 3h </a:t>
            </a:r>
            <a:r>
              <a:rPr lang="en-US" altLang="en-US" sz="1800" dirty="0" err="1">
                <a:solidFill>
                  <a:srgbClr val="000000"/>
                </a:solidFill>
              </a:rPr>
              <a:t>p.i.</a:t>
            </a:r>
            <a:r>
              <a:rPr lang="en-US" altLang="en-US" sz="1800" dirty="0">
                <a:solidFill>
                  <a:srgbClr val="000000"/>
                </a:solidFill>
              </a:rPr>
              <a:t> compared to 1h </a:t>
            </a:r>
            <a:r>
              <a:rPr lang="en-US" altLang="en-US" sz="1800" dirty="0" err="1">
                <a:solidFill>
                  <a:srgbClr val="000000"/>
                </a:solidFill>
              </a:rPr>
              <a:t>p.i.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600" dirty="0">
                <a:solidFill>
                  <a:srgbClr val="000000"/>
                </a:solidFill>
              </a:rPr>
              <a:t>(1h </a:t>
            </a:r>
            <a:r>
              <a:rPr lang="en-US" altLang="en-US" sz="1600" dirty="0" err="1">
                <a:solidFill>
                  <a:srgbClr val="000000"/>
                </a:solidFill>
              </a:rPr>
              <a:t>p.i</a:t>
            </a:r>
            <a:r>
              <a:rPr lang="en-US" altLang="en-US" sz="1600" dirty="0">
                <a:solidFill>
                  <a:srgbClr val="000000"/>
                </a:solidFill>
              </a:rPr>
              <a:t>: 81676 </a:t>
            </a:r>
            <a:r>
              <a:rPr lang="en-US" altLang="en-US" sz="1600" dirty="0" err="1">
                <a:solidFill>
                  <a:srgbClr val="000000"/>
                </a:solidFill>
              </a:rPr>
              <a:t>cts</a:t>
            </a:r>
            <a:r>
              <a:rPr lang="en-US" altLang="en-US" sz="1600" dirty="0">
                <a:solidFill>
                  <a:srgbClr val="000000"/>
                </a:solidFill>
              </a:rPr>
              <a:t>, range: 69887-93091 </a:t>
            </a:r>
            <a:r>
              <a:rPr lang="en-US" altLang="en-US" sz="1600" dirty="0" err="1">
                <a:solidFill>
                  <a:srgbClr val="000000"/>
                </a:solidFill>
              </a:rPr>
              <a:t>cts</a:t>
            </a:r>
            <a:r>
              <a:rPr lang="en-US" altLang="en-US" sz="1600" dirty="0">
                <a:solidFill>
                  <a:srgbClr val="000000"/>
                </a:solidFill>
              </a:rPr>
              <a:t> and 3h </a:t>
            </a:r>
            <a:r>
              <a:rPr lang="en-US" altLang="en-US" sz="1600" dirty="0" err="1">
                <a:solidFill>
                  <a:srgbClr val="000000"/>
                </a:solidFill>
              </a:rPr>
              <a:t>p.i.</a:t>
            </a:r>
            <a:r>
              <a:rPr lang="en-US" altLang="en-US" sz="1600" dirty="0">
                <a:solidFill>
                  <a:srgbClr val="000000"/>
                </a:solidFill>
              </a:rPr>
              <a:t>: 64819 </a:t>
            </a:r>
            <a:r>
              <a:rPr lang="en-US" altLang="en-US" sz="1600" dirty="0" err="1">
                <a:solidFill>
                  <a:srgbClr val="000000"/>
                </a:solidFill>
              </a:rPr>
              <a:t>cts</a:t>
            </a:r>
            <a:r>
              <a:rPr lang="en-US" altLang="en-US" sz="1600" dirty="0">
                <a:solidFill>
                  <a:srgbClr val="000000"/>
                </a:solidFill>
              </a:rPr>
              <a:t>, range: 52048-86123 </a:t>
            </a:r>
            <a:r>
              <a:rPr lang="en-US" altLang="en-US" sz="1600" dirty="0" err="1">
                <a:solidFill>
                  <a:srgbClr val="000000"/>
                </a:solidFill>
              </a:rPr>
              <a:t>cts</a:t>
            </a:r>
            <a:r>
              <a:rPr lang="en-US" altLang="en-US" sz="1600" dirty="0">
                <a:solidFill>
                  <a:srgbClr val="000000"/>
                </a:solidFill>
              </a:rPr>
              <a:t>,*p=0.0005). </a:t>
            </a:r>
            <a:endParaRPr lang="en-US" altLang="en-US" sz="1800" dirty="0">
              <a:solidFill>
                <a:srgbClr val="000000"/>
              </a:solidFill>
            </a:endParaRPr>
          </a:p>
          <a:p>
            <a:pPr>
              <a:buAutoNum type="alphaLcParenR"/>
            </a:pPr>
            <a:r>
              <a:rPr lang="en-US" altLang="en-US" sz="1800" dirty="0">
                <a:solidFill>
                  <a:srgbClr val="000000"/>
                </a:solidFill>
              </a:rPr>
              <a:t>For the H/CL 1h and 3h </a:t>
            </a:r>
            <a:r>
              <a:rPr lang="en-US" altLang="en-US" sz="1800" dirty="0" err="1">
                <a:solidFill>
                  <a:srgbClr val="000000"/>
                </a:solidFill>
              </a:rPr>
              <a:t>p.i.</a:t>
            </a:r>
            <a:r>
              <a:rPr lang="en-US" altLang="en-US" sz="1800" dirty="0">
                <a:solidFill>
                  <a:srgbClr val="000000"/>
                </a:solidFill>
              </a:rPr>
              <a:t>, no significant difference could be observed between 1h </a:t>
            </a:r>
            <a:r>
              <a:rPr lang="en-US" altLang="en-US" sz="1800" dirty="0" err="1">
                <a:solidFill>
                  <a:srgbClr val="000000"/>
                </a:solidFill>
              </a:rPr>
              <a:t>p.i.</a:t>
            </a:r>
            <a:r>
              <a:rPr lang="en-US" altLang="en-US" sz="1800" dirty="0">
                <a:solidFill>
                  <a:srgbClr val="000000"/>
                </a:solidFill>
              </a:rPr>
              <a:t> and 3h </a:t>
            </a:r>
            <a:r>
              <a:rPr lang="en-US" altLang="en-US" sz="1800" dirty="0" err="1">
                <a:solidFill>
                  <a:srgbClr val="000000"/>
                </a:solidFill>
              </a:rPr>
              <a:t>p.i.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600" dirty="0">
                <a:solidFill>
                  <a:srgbClr val="000000"/>
                </a:solidFill>
              </a:rPr>
              <a:t>(1h </a:t>
            </a:r>
            <a:r>
              <a:rPr lang="en-US" altLang="en-US" sz="1600" dirty="0" err="1">
                <a:solidFill>
                  <a:srgbClr val="000000"/>
                </a:solidFill>
              </a:rPr>
              <a:t>p.i</a:t>
            </a:r>
            <a:r>
              <a:rPr lang="en-US" altLang="en-US" sz="1600" dirty="0">
                <a:solidFill>
                  <a:srgbClr val="000000"/>
                </a:solidFill>
              </a:rPr>
              <a:t>: 2.2 ± 0.44 and 3h </a:t>
            </a:r>
            <a:r>
              <a:rPr lang="en-US" altLang="en-US" sz="1600" dirty="0" err="1">
                <a:solidFill>
                  <a:srgbClr val="000000"/>
                </a:solidFill>
              </a:rPr>
              <a:t>p.i</a:t>
            </a:r>
            <a:r>
              <a:rPr lang="en-US" altLang="en-US" sz="1600" dirty="0">
                <a:solidFill>
                  <a:srgbClr val="000000"/>
                </a:solidFill>
              </a:rPr>
              <a:t> 2.25 ± 0.57, p=0.24). </a:t>
            </a:r>
          </a:p>
          <a:p>
            <a:pPr>
              <a:buAutoNum type="alphaLcParenR"/>
            </a:pPr>
            <a:r>
              <a:rPr lang="en-US" altLang="en-US" sz="1800" dirty="0">
                <a:solidFill>
                  <a:srgbClr val="000000"/>
                </a:solidFill>
              </a:rPr>
              <a:t>c) The H/WB was significantly increased 1h </a:t>
            </a:r>
            <a:r>
              <a:rPr lang="en-US" altLang="en-US" sz="1800" dirty="0" err="1">
                <a:solidFill>
                  <a:srgbClr val="000000"/>
                </a:solidFill>
              </a:rPr>
              <a:t>p.i.</a:t>
            </a:r>
            <a:r>
              <a:rPr lang="en-US" altLang="en-US" sz="1800" dirty="0">
                <a:solidFill>
                  <a:srgbClr val="000000"/>
                </a:solidFill>
              </a:rPr>
              <a:t> compared to 3h </a:t>
            </a:r>
            <a:r>
              <a:rPr lang="en-US" altLang="en-US" sz="1800" dirty="0" err="1">
                <a:solidFill>
                  <a:srgbClr val="000000"/>
                </a:solidFill>
              </a:rPr>
              <a:t>p.i.</a:t>
            </a:r>
            <a:r>
              <a:rPr lang="en-US" altLang="en-US" sz="1800" dirty="0">
                <a:solidFill>
                  <a:srgbClr val="000000"/>
                </a:solidFill>
              </a:rPr>
              <a:t>  </a:t>
            </a:r>
            <a:r>
              <a:rPr lang="en-US" altLang="en-US" sz="1600" dirty="0">
                <a:solidFill>
                  <a:srgbClr val="000000"/>
                </a:solidFill>
              </a:rPr>
              <a:t>(1h </a:t>
            </a:r>
            <a:r>
              <a:rPr lang="en-US" altLang="en-US" sz="1600" dirty="0" err="1">
                <a:solidFill>
                  <a:srgbClr val="000000"/>
                </a:solidFill>
              </a:rPr>
              <a:t>p.i.</a:t>
            </a:r>
            <a:r>
              <a:rPr lang="en-US" altLang="en-US" sz="1600" dirty="0">
                <a:solidFill>
                  <a:srgbClr val="000000"/>
                </a:solidFill>
              </a:rPr>
              <a:t>: 0.076 ± 0.020 and 3h </a:t>
            </a:r>
            <a:r>
              <a:rPr lang="en-US" altLang="en-US" sz="1600" dirty="0" err="1">
                <a:solidFill>
                  <a:srgbClr val="000000"/>
                </a:solidFill>
              </a:rPr>
              <a:t>p.i.</a:t>
            </a:r>
            <a:r>
              <a:rPr lang="en-US" altLang="en-US" sz="1600" dirty="0">
                <a:solidFill>
                  <a:srgbClr val="000000"/>
                </a:solidFill>
              </a:rPr>
              <a:t>: 0.070 ± 0.022; **p=0.0003). 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791FBB3-5A77-BE32-C5E5-C0F6483BAD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40" y="1556931"/>
            <a:ext cx="7835719" cy="2155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64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2800" b="1" dirty="0"/>
              <a:t>Summary- 3</a:t>
            </a:r>
            <a:endParaRPr lang="en-US" sz="28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70405" y="1404936"/>
            <a:ext cx="8305800" cy="4858801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>
              <a:buAutoNum type="alphaLcParenR"/>
            </a:pP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Myocardial </a:t>
            </a:r>
            <a:r>
              <a:rPr lang="en-US" sz="18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SUV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peak</a:t>
            </a: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 was significantly increased 1h </a:t>
            </a:r>
            <a:r>
              <a:rPr lang="en-US" sz="18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</a:t>
            </a: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. compared to 3h </a:t>
            </a:r>
            <a:r>
              <a:rPr lang="en-US" sz="18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p.i.</a:t>
            </a: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 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(1h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p.i.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: median SUV</a:t>
            </a:r>
            <a:r>
              <a:rPr lang="en-US" sz="1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peak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:12.2, range: 9.6-18.9 and 3h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p.i.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: median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SUV</a:t>
            </a:r>
            <a:r>
              <a:rPr lang="en-US" sz="1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peak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: 9.6, range: 8.2-15.0, *** p=0.0012). </a:t>
            </a:r>
          </a:p>
          <a:p>
            <a:pPr>
              <a:buAutoNum type="alphaLcParenR"/>
            </a:pP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Bone </a:t>
            </a:r>
            <a:r>
              <a:rPr lang="en-US" sz="18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SUV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peak</a:t>
            </a: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 was significantly increased 3h </a:t>
            </a:r>
            <a:r>
              <a:rPr lang="en-US" sz="18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</a:t>
            </a: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. compared to 1h </a:t>
            </a:r>
            <a:r>
              <a:rPr lang="en-US" sz="18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p.i.</a:t>
            </a: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 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(1h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p.i.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: median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SUV</a:t>
            </a:r>
            <a:r>
              <a:rPr lang="en-US" sz="1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peak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: 3.8, range: 3.6-4.5 and 3h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p.i.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: median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SUV</a:t>
            </a:r>
            <a:r>
              <a:rPr lang="en-US" sz="14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peak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: 5.6, range: 4.7-6.4; **** p=0.0007). </a:t>
            </a:r>
          </a:p>
          <a:p>
            <a:pPr>
              <a:buAutoNum type="alphaLcParenR"/>
            </a:pP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SUV retention index similar to myocardial </a:t>
            </a:r>
            <a:r>
              <a:rPr lang="en-US" sz="18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SUV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peak</a:t>
            </a: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 was significantly increased 1h </a:t>
            </a:r>
            <a:r>
              <a:rPr lang="en-US" sz="18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</a:t>
            </a: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. compared to 3h </a:t>
            </a:r>
            <a:r>
              <a:rPr lang="en-US" sz="18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p.i.</a:t>
            </a:r>
            <a:r>
              <a:rPr lang="en-US" sz="18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 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(1h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p.i.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: 4.6, range: 2.6-5.0 and 3h </a:t>
            </a:r>
            <a:r>
              <a:rPr lang="en-US" sz="160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p.i.</a:t>
            </a:r>
            <a:r>
              <a:rPr lang="en-US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 Unicode MS"/>
              </a:rPr>
              <a:t>: 3.0, range: 1.9-3.7; ***** p=0.04).</a:t>
            </a: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marL="0" indent="0"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900D9D8-5524-A289-C703-4B07E63D02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83" y="1460601"/>
            <a:ext cx="7425633" cy="2120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6960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002105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2800" b="1" dirty="0"/>
              <a:t>CONCLUSIONS &amp; FUTURE DIRECTIONS</a:t>
            </a:r>
            <a:endParaRPr lang="en-US" sz="28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609600" y="1829963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endParaRPr lang="en-US" altLang="en-US" sz="2000" dirty="0"/>
          </a:p>
          <a:p>
            <a:pPr marL="457200" indent="-457200">
              <a:buAutoNum type="arabicParenR"/>
            </a:pPr>
            <a:r>
              <a:rPr lang="en-US" altLang="en-US" sz="2000" dirty="0"/>
              <a:t>Cardiac DPD activity and SUV retention index are time dependent, which should be considered, when using quantitative bone scintigraphy in ATTR patients.</a:t>
            </a:r>
          </a:p>
          <a:p>
            <a:pPr marL="457200" indent="-457200">
              <a:buAutoNum type="arabicParenR"/>
            </a:pPr>
            <a:endParaRPr lang="en-US" altLang="en-US" sz="2000" dirty="0"/>
          </a:p>
          <a:p>
            <a:pPr marL="457200" indent="-457200">
              <a:buAutoNum type="arabicParenR"/>
            </a:pPr>
            <a:endParaRPr lang="en-US" altLang="en-US" sz="2000" dirty="0"/>
          </a:p>
          <a:p>
            <a:pPr marL="457200" indent="-457200">
              <a:buFont typeface="Arial" charset="0"/>
              <a:buAutoNum type="arabicParenR"/>
            </a:pPr>
            <a:r>
              <a:rPr lang="en-US" altLang="en-US" sz="2000" dirty="0"/>
              <a:t>For </a:t>
            </a:r>
            <a:r>
              <a:rPr lang="en-US" altLang="en-US" sz="2000" dirty="0" err="1"/>
              <a:t>scintigrafic</a:t>
            </a:r>
            <a:r>
              <a:rPr lang="en-US" altLang="en-US" sz="2000" dirty="0"/>
              <a:t> monitoring of ATTR patients a standardized and quantitative DPD protocol at a fixed time such as 3 h </a:t>
            </a:r>
            <a:r>
              <a:rPr lang="en-US" altLang="en-US" sz="2000" dirty="0" err="1"/>
              <a:t>p.i</a:t>
            </a:r>
            <a:r>
              <a:rPr lang="en-US" altLang="en-US" sz="2000" dirty="0"/>
              <a:t>. should be considered for planar as well as SPECT/CT based imaging.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  <p:extLst>
      <p:ext uri="{BB962C8B-B14F-4D97-AF65-F5344CB8AC3E}">
        <p14:creationId xmlns:p14="http://schemas.microsoft.com/office/powerpoint/2010/main" val="25456598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2045"/>
  <p:tag name="AS_OS" val="Microsoft Windows NT 6.1.7601 Service Pack 1"/>
  <p:tag name="AS_RELEASE_DATE" val="2011.04.04"/>
  <p:tag name="AS_VERSION" val="5.1.0.0"/>
  <p:tag name="AS_TITLE" val="Aspose.Slides for .NET"/>
</p:tagLst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858</Words>
  <Application>Microsoft Office PowerPoint</Application>
  <PresentationFormat>Bildschirmpräsentation (4:3)</PresentationFormat>
  <Paragraphs>71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6</vt:i4>
      </vt:variant>
    </vt:vector>
  </HeadingPairs>
  <TitlesOfParts>
    <vt:vector size="14" baseType="lpstr">
      <vt:lpstr>Arial</vt:lpstr>
      <vt:lpstr>Arial Narrow</vt:lpstr>
      <vt:lpstr>Calibri</vt:lpstr>
      <vt:lpstr>SsykbnAdvPTimes</vt:lpstr>
      <vt:lpstr>Times New Roman</vt:lpstr>
      <vt:lpstr>2_Office Theme</vt:lpstr>
      <vt:lpstr>Custom Design</vt:lpstr>
      <vt:lpstr>1_Custom Design</vt:lpstr>
      <vt:lpstr>Cardiac DPD-uptake time dependency in ATTR patients verified by quantitative SPECT/CT and semiquantitative planar parameters</vt:lpstr>
      <vt:lpstr>BACKGROUND</vt:lpstr>
      <vt:lpstr>Summary- 1</vt:lpstr>
      <vt:lpstr>Summary - 2</vt:lpstr>
      <vt:lpstr>Summary- 3</vt:lpstr>
      <vt:lpstr>CONCLUSIONS &amp; FUTURE DIRECTIONS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Holly Auten</dc:creator>
  <cp:lastModifiedBy>Tim Wollenweber</cp:lastModifiedBy>
  <cp:revision>192</cp:revision>
  <dcterms:created xsi:type="dcterms:W3CDTF">2011-04-18T21:44:13Z</dcterms:created>
  <dcterms:modified xsi:type="dcterms:W3CDTF">2022-10-11T13:06:09Z</dcterms:modified>
</cp:coreProperties>
</file>