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16" r:id="rId1"/>
    <p:sldMasterId id="2147484459" r:id="rId2"/>
    <p:sldMasterId id="2147484471" r:id="rId3"/>
  </p:sldMasterIdLst>
  <p:handoutMasterIdLst>
    <p:handoutMasterId r:id="rId10"/>
  </p:handoutMasterIdLst>
  <p:sldIdLst>
    <p:sldId id="258" r:id="rId4"/>
    <p:sldId id="264" r:id="rId5"/>
    <p:sldId id="266" r:id="rId6"/>
    <p:sldId id="267" r:id="rId7"/>
    <p:sldId id="268" r:id="rId8"/>
    <p:sldId id="265" r:id="rId9"/>
  </p:sldIdLst>
  <p:sldSz cx="9144000" cy="6858000" type="screen4x3"/>
  <p:notesSz cx="6858000" cy="9144000"/>
  <p:custDataLst>
    <p:tags r:id="rId1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5ECF3"/>
    <a:srgbClr val="C2D1E2"/>
    <a:srgbClr val="E9F2F5"/>
    <a:srgbClr val="F3CC75"/>
    <a:srgbClr val="EBAD21"/>
    <a:srgbClr val="FAEBC7"/>
    <a:srgbClr val="D2C79C"/>
    <a:srgbClr val="E7D8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2576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2040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gs" Target="tags/tag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39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CAA2974-B8B3-4DFD-97D0-0F56117FC3FD}" type="datetimeFigureOut">
              <a:rPr lang="en-US" altLang="en-US"/>
              <a:pPr>
                <a:defRPr/>
              </a:pPr>
              <a:t>10/21/22</a:t>
            </a:fld>
            <a:endParaRPr lang="en-US" altLang="en-US"/>
          </a:p>
        </p:txBody>
      </p:sp>
      <p:sp>
        <p:nvSpPr>
          <p:cNvPr id="14340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8500BB91-4637-4970-8DCF-898FDD5DBA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28461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500926-B983-4603-B78D-043346203126}" type="datetimeFigureOut">
              <a:rPr lang="en-US" altLang="en-US"/>
              <a:pPr>
                <a:defRPr/>
              </a:pPr>
              <a:t>10/21/22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D6EA2E-8BA2-43ED-AE8B-8619F5D5D2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698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56B06-A335-40C1-89B8-1D6EBA52563A}" type="datetimeFigureOut">
              <a:rPr lang="en-US" altLang="en-US"/>
              <a:pPr>
                <a:defRPr/>
              </a:pPr>
              <a:t>10/21/22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3251B-D0D3-4AD3-8B38-970CDD9B59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3332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8713F8-108A-41FF-898D-2D82DD910C21}" type="datetimeFigureOut">
              <a:rPr lang="en-US" altLang="en-US"/>
              <a:pPr>
                <a:defRPr/>
              </a:pPr>
              <a:t>10/21/22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D706ED-E199-4B13-AC5E-044C30DB6B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7752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28F7E-AE42-40C5-A706-3971190238A9}" type="datetimeFigureOut">
              <a:rPr lang="en-US" altLang="en-US"/>
              <a:pPr>
                <a:defRPr/>
              </a:pPr>
              <a:t>10/21/22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7BF3D-17F2-4CB9-A9E4-9674944421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9410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B359E-19EF-4F07-9356-99886EE4144C}" type="datetimeFigureOut">
              <a:rPr lang="en-US" altLang="en-US"/>
              <a:pPr>
                <a:defRPr/>
              </a:pPr>
              <a:t>10/21/22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AA2A8-C8A1-4DA3-9DE0-5A357E3DC2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8273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9B600-FFF0-4F56-AB5A-A6B99E22E3E4}" type="datetimeFigureOut">
              <a:rPr lang="en-US" altLang="en-US"/>
              <a:pPr>
                <a:defRPr/>
              </a:pPr>
              <a:t>10/21/22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C07130-DE73-4706-8EF2-9584D44275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0502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0B09B1-0483-4E75-A96E-8308B7D5BCC9}" type="datetimeFigureOut">
              <a:rPr lang="en-US" altLang="en-US"/>
              <a:pPr>
                <a:defRPr/>
              </a:pPr>
              <a:t>10/21/22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2ED452-7DEA-48DB-81A8-2DE0794F84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3660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BB4326-4EDE-45E5-8420-399F8AB93472}" type="datetimeFigureOut">
              <a:rPr lang="en-US" altLang="en-US"/>
              <a:pPr>
                <a:defRPr/>
              </a:pPr>
              <a:t>10/21/22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DFE2C2-AE53-47A3-B4B7-BEAF0DF88E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6376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3D0AD7-1166-4719-B671-1DA1975660B8}" type="datetimeFigureOut">
              <a:rPr lang="en-US" altLang="en-US"/>
              <a:pPr>
                <a:defRPr/>
              </a:pPr>
              <a:t>10/21/22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65496-A7E0-4B5B-93F7-20CB56ACA5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3660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CE68E6-CF91-4716-9544-97C602D9A5E8}" type="datetimeFigureOut">
              <a:rPr lang="en-US" altLang="en-US"/>
              <a:pPr>
                <a:defRPr/>
              </a:pPr>
              <a:t>10/21/22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DB62ED-51D9-4D1A-A777-8C21355B57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2108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552551-145A-4EAB-9093-0C8F2A0FFC2E}" type="datetimeFigureOut">
              <a:rPr lang="en-US" altLang="en-US"/>
              <a:pPr>
                <a:defRPr/>
              </a:pPr>
              <a:t>10/21/22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DF15A-5F74-40CE-91D0-092263D127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5920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8CFD5-3A61-4416-B6D6-C0900AD7C10C}" type="datetimeFigureOut">
              <a:rPr lang="en-US" altLang="en-US"/>
              <a:pPr>
                <a:defRPr/>
              </a:pPr>
              <a:t>10/21/22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BBBCC-EA15-4047-91DB-7B4CA17C78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21719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5F8DD-2019-451B-A9A9-DF878D617477}" type="datetimeFigureOut">
              <a:rPr lang="en-US"/>
              <a:pPr>
                <a:defRPr/>
              </a:pPr>
              <a:t>10/21/22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797D5-3D20-437B-9BE8-6525294495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8074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CCC040-FF0E-4440-AE51-6155E9A912FD}" type="datetimeFigureOut">
              <a:rPr lang="en-US"/>
              <a:pPr>
                <a:defRPr/>
              </a:pPr>
              <a:t>10/21/22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3F305-4E83-42DA-A096-AED281043B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533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741CE-4194-4D10-B421-247943E43988}" type="datetimeFigureOut">
              <a:rPr lang="en-US"/>
              <a:pPr>
                <a:defRPr/>
              </a:pPr>
              <a:t>10/21/22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6B645-1023-4B67-A0F6-FEBC428291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042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81595-DFF9-49D0-BE82-E778861C72F4}" type="datetimeFigureOut">
              <a:rPr lang="en-US"/>
              <a:pPr>
                <a:defRPr/>
              </a:pPr>
              <a:t>10/21/22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E94DC-F7D3-4F79-8237-EF611DD154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83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BECF0-83DF-457F-AABF-46671E761E3D}" type="datetimeFigureOut">
              <a:rPr lang="en-US"/>
              <a:pPr>
                <a:defRPr/>
              </a:pPr>
              <a:t>10/21/22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4A501-0125-4E13-BA76-B03B550158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882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9399C-CBDB-46E0-AE49-FA900086ED6C}" type="datetimeFigureOut">
              <a:rPr lang="en-US"/>
              <a:pPr>
                <a:defRPr/>
              </a:pPr>
              <a:t>10/21/22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B8C88-058B-4932-8EEA-54A2A060A1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2299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56FDB-4FE7-414A-AE74-ED25010F4F8D}" type="datetimeFigureOut">
              <a:rPr lang="en-US"/>
              <a:pPr>
                <a:defRPr/>
              </a:pPr>
              <a:t>10/21/22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895BD-7C3B-4245-92DC-1732D7CF1C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9290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3E535-FABF-4032-AD5F-006C6C19A84A}" type="datetimeFigureOut">
              <a:rPr lang="en-US"/>
              <a:pPr>
                <a:defRPr/>
              </a:pPr>
              <a:t>10/21/22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BE36A-9185-4BB8-8755-F96EA33217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3538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83E8C-9F4B-4A04-90F1-EBA2C495C2DB}" type="datetimeFigureOut">
              <a:rPr lang="en-US"/>
              <a:pPr>
                <a:defRPr/>
              </a:pPr>
              <a:t>10/21/22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B8B64-8481-4FFA-96B1-2923160A3B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76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BE671-F9A2-4D26-8967-F8DAF19AA4B2}" type="datetimeFigureOut">
              <a:rPr lang="en-US"/>
              <a:pPr>
                <a:defRPr/>
              </a:pPr>
              <a:t>10/21/22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18F06-EF06-4875-90AA-EC7D1D0196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108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C06DD-3895-4FBC-8FE2-D2AFB70FBB85}" type="datetimeFigureOut">
              <a:rPr lang="en-US"/>
              <a:pPr>
                <a:defRPr/>
              </a:pPr>
              <a:t>10/21/22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BB842-578E-4355-8F6E-FEF52B5516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176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A3F83-F954-42E1-9ECC-C013EB0835E7}" type="datetimeFigureOut">
              <a:rPr lang="en-US"/>
              <a:pPr>
                <a:defRPr/>
              </a:pPr>
              <a:t>10/21/22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AB6BD-C193-4510-B3BD-21C229BEFC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3408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53AD7-51DF-4404-9804-16CE756646B9}" type="datetimeFigureOut">
              <a:rPr lang="en-US"/>
              <a:pPr>
                <a:defRPr/>
              </a:pPr>
              <a:t>10/21/22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6CD45-B1CC-47E3-A233-24509A4845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8414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0360B-DFFA-452F-B430-00E623291F0B}" type="datetimeFigureOut">
              <a:rPr lang="en-US"/>
              <a:pPr>
                <a:defRPr/>
              </a:pPr>
              <a:t>10/21/22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EB736-9FA2-4492-8611-7C411B22C5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8578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679F7-635E-40C6-8580-83FA6D960780}" type="datetimeFigureOut">
              <a:rPr lang="en-US"/>
              <a:pPr>
                <a:defRPr/>
              </a:pPr>
              <a:t>10/21/22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1C2283-85F7-4631-B8A4-8A7C320263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3060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A4A17-1C88-4D22-B1DE-B4260A7C1E21}" type="datetimeFigureOut">
              <a:rPr lang="en-US"/>
              <a:pPr>
                <a:defRPr/>
              </a:pPr>
              <a:t>10/21/22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930B4-5CA3-48E1-B000-EBC3633F81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2732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9D23B-DE3E-462B-8A31-391EE3E36F8F}" type="datetimeFigureOut">
              <a:rPr lang="en-US"/>
              <a:pPr>
                <a:defRPr/>
              </a:pPr>
              <a:t>10/21/22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95B83-0445-436F-A0D0-F37862840A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0262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92729-E1BC-4600-B40B-D02E5394AF88}" type="datetimeFigureOut">
              <a:rPr lang="en-US"/>
              <a:pPr>
                <a:defRPr/>
              </a:pPr>
              <a:t>10/21/22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E4BC7-BF84-48B7-8DA4-3F69E5E2F5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6727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157FA-589A-47FD-B048-E889BC47FE34}" type="datetimeFigureOut">
              <a:rPr lang="en-US"/>
              <a:pPr>
                <a:defRPr/>
              </a:pPr>
              <a:t>10/21/22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6BDC9-FF88-478C-A626-FE42A55033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0100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B7BDF-8624-4D54-BBED-CDEA6E71656E}" type="datetimeFigureOut">
              <a:rPr lang="en-US"/>
              <a:pPr>
                <a:defRPr/>
              </a:pPr>
              <a:t>10/21/22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80B1DF-5490-4D08-835C-DBBAD046AE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821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83B96-FDB0-485C-9D2F-D2AF25CF35A5}" type="datetimeFigureOut">
              <a:rPr lang="en-US"/>
              <a:pPr>
                <a:defRPr/>
              </a:pPr>
              <a:t>10/21/22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5454D-E06F-462D-B3D6-01EA053488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2381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369F3-4DCB-4BA5-8CAF-F36C85987903}" type="datetimeFigureOut">
              <a:rPr lang="en-US"/>
              <a:pPr>
                <a:defRPr/>
              </a:pPr>
              <a:t>10/21/22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21323-2D76-423A-8E4A-E4BBF240CD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888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Date Placeholder 3"/>
          <p:cNvSpPr txBox="1">
            <a:spLocks/>
          </p:cNvSpPr>
          <p:nvPr userDrawn="1"/>
        </p:nvSpPr>
        <p:spPr bwMode="auto">
          <a:xfrm>
            <a:off x="1905000" y="640080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7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50FC6B7-CD98-4CFF-824B-6F2461379FC2}" type="datetimeFigureOut">
              <a:rPr lang="en-US" altLang="en-US"/>
              <a:pPr>
                <a:defRPr/>
              </a:pPr>
              <a:t>10/21/22</a:t>
            </a:fld>
            <a:endParaRPr lang="en-US" altLang="en-US"/>
          </a:p>
        </p:txBody>
      </p:sp>
      <p:sp>
        <p:nvSpPr>
          <p:cNvPr id="3078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34B7A24-3368-4EAE-A399-A836B16968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72" r:id="rId1"/>
    <p:sldLayoutId id="2147484473" r:id="rId2"/>
    <p:sldLayoutId id="2147484474" r:id="rId3"/>
    <p:sldLayoutId id="2147484475" r:id="rId4"/>
    <p:sldLayoutId id="2147484476" r:id="rId5"/>
    <p:sldLayoutId id="2147484477" r:id="rId6"/>
    <p:sldLayoutId id="2147484478" r:id="rId7"/>
    <p:sldLayoutId id="2147484479" r:id="rId8"/>
    <p:sldLayoutId id="2147484480" r:id="rId9"/>
    <p:sldLayoutId id="2147484481" r:id="rId10"/>
    <p:sldLayoutId id="2147484482" r:id="rId11"/>
    <p:sldLayoutId id="214748448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8AC2F23-DA1F-490E-B89F-716E3A9C71BD}" type="datetimeFigureOut">
              <a:rPr lang="en-US"/>
              <a:pPr>
                <a:defRPr/>
              </a:pPr>
              <a:t>10/21/22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465F597-4073-4F80-81F2-F1BA18806A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84" r:id="rId1"/>
    <p:sldLayoutId id="2147484485" r:id="rId2"/>
    <p:sldLayoutId id="2147484486" r:id="rId3"/>
    <p:sldLayoutId id="2147484487" r:id="rId4"/>
    <p:sldLayoutId id="2147484488" r:id="rId5"/>
    <p:sldLayoutId id="2147484489" r:id="rId6"/>
    <p:sldLayoutId id="2147484490" r:id="rId7"/>
    <p:sldLayoutId id="2147484491" r:id="rId8"/>
    <p:sldLayoutId id="2147484492" r:id="rId9"/>
    <p:sldLayoutId id="2147484493" r:id="rId10"/>
    <p:sldLayoutId id="21474844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4EE7EC3-1DAC-4B8C-BBC4-4417CBD42DDB}" type="datetimeFigureOut">
              <a:rPr lang="en-US"/>
              <a:pPr>
                <a:defRPr/>
              </a:pPr>
              <a:t>10/21/22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CEFFC1-DE4F-4407-9990-9DEEC7E8FB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5" r:id="rId1"/>
    <p:sldLayoutId id="2147484496" r:id="rId2"/>
    <p:sldLayoutId id="2147484497" r:id="rId3"/>
    <p:sldLayoutId id="2147484498" r:id="rId4"/>
    <p:sldLayoutId id="2147484499" r:id="rId5"/>
    <p:sldLayoutId id="2147484500" r:id="rId6"/>
    <p:sldLayoutId id="2147484501" r:id="rId7"/>
    <p:sldLayoutId id="2147484502" r:id="rId8"/>
    <p:sldLayoutId id="2147484503" r:id="rId9"/>
    <p:sldLayoutId id="2147484504" r:id="rId10"/>
    <p:sldLayoutId id="214748450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Cardiology   |   Official Journal of the American Society of Nuclear Cardiology</a:t>
            </a:r>
          </a:p>
        </p:txBody>
      </p:sp>
      <p:sp>
        <p:nvSpPr>
          <p:cNvPr id="4102" name="Title 1"/>
          <p:cNvSpPr>
            <a:spLocks noGrp="1"/>
          </p:cNvSpPr>
          <p:nvPr>
            <p:ph type="ctrTitle"/>
          </p:nvPr>
        </p:nvSpPr>
        <p:spPr>
          <a:xfrm>
            <a:off x="609600" y="984105"/>
            <a:ext cx="7772400" cy="137809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r>
              <a:rPr lang="en-US" altLang="en-US" sz="2300" dirty="0"/>
              <a:t>Comparison of the prognostic value of impaired stress myocardial blood flow, myocardial flow reserve, and myocardial flow capacity on low-dose Rubidium-82 </a:t>
            </a:r>
            <a:r>
              <a:rPr lang="en-US" altLang="en-US" sz="2300" dirty="0" err="1"/>
              <a:t>SiPM</a:t>
            </a:r>
            <a:r>
              <a:rPr lang="en-US" altLang="en-US" sz="2300" dirty="0"/>
              <a:t> PET/CT</a:t>
            </a:r>
          </a:p>
        </p:txBody>
      </p:sp>
      <p:sp>
        <p:nvSpPr>
          <p:cNvPr id="4103" name="Subtitle 3"/>
          <p:cNvSpPr>
            <a:spLocks noGrp="1"/>
          </p:cNvSpPr>
          <p:nvPr>
            <p:ph type="subTitle" idx="1"/>
          </p:nvPr>
        </p:nvSpPr>
        <p:spPr>
          <a:xfrm>
            <a:off x="1219200" y="2514600"/>
            <a:ext cx="6400800" cy="12954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0" lvl="1"/>
            <a:r>
              <a:rPr lang="en-US" altLang="en-US" sz="1000" dirty="0"/>
              <a:t>Matthieu </a:t>
            </a:r>
            <a:r>
              <a:rPr lang="en-US" altLang="en-US" sz="1000" dirty="0" err="1"/>
              <a:t>Dietz,</a:t>
            </a:r>
            <a:r>
              <a:rPr lang="en-US" altLang="en-US" sz="1000" baseline="30000" dirty="0" err="1"/>
              <a:t>a,b</a:t>
            </a:r>
            <a:r>
              <a:rPr lang="en-US" altLang="en-US" sz="1000" baseline="30000" dirty="0"/>
              <a:t> </a:t>
            </a:r>
            <a:r>
              <a:rPr lang="en-US" altLang="en-US" sz="1000" dirty="0"/>
              <a:t>Christel H. </a:t>
            </a:r>
            <a:r>
              <a:rPr lang="en-US" altLang="en-US" sz="1000" dirty="0" err="1"/>
              <a:t>Kamani,</a:t>
            </a:r>
            <a:r>
              <a:rPr lang="en-US" altLang="en-US" sz="1000" baseline="30000" dirty="0" err="1"/>
              <a:t>a,c</a:t>
            </a:r>
            <a:r>
              <a:rPr lang="en-US" altLang="en-US" sz="1000" baseline="30000" dirty="0"/>
              <a:t> </a:t>
            </a:r>
            <a:r>
              <a:rPr lang="en-US" altLang="en-US" sz="1000" dirty="0"/>
              <a:t>Gilles </a:t>
            </a:r>
            <a:r>
              <a:rPr lang="en-US" altLang="en-US" sz="1000" dirty="0" err="1"/>
              <a:t>Allenbach,</a:t>
            </a:r>
            <a:r>
              <a:rPr lang="en-US" altLang="en-US" sz="1000" baseline="30000" dirty="0" err="1"/>
              <a:t>a</a:t>
            </a:r>
            <a:r>
              <a:rPr lang="en-US" altLang="en-US" sz="1000" baseline="30000" dirty="0"/>
              <a:t> </a:t>
            </a:r>
            <a:r>
              <a:rPr lang="en-US" altLang="en-US" sz="1000" dirty="0"/>
              <a:t>Vladimir </a:t>
            </a:r>
            <a:r>
              <a:rPr lang="en-US" altLang="en-US" sz="1000" dirty="0" err="1"/>
              <a:t>Rubimbura,</a:t>
            </a:r>
            <a:r>
              <a:rPr lang="en-US" altLang="en-US" sz="1000" baseline="30000" dirty="0" err="1"/>
              <a:t>c</a:t>
            </a:r>
            <a:r>
              <a:rPr lang="en-US" altLang="en-US" sz="1000" dirty="0"/>
              <a:t> Stephane </a:t>
            </a:r>
            <a:r>
              <a:rPr lang="en-US" altLang="en-US" sz="1000" dirty="0" err="1"/>
              <a:t>Fournier,</a:t>
            </a:r>
            <a:r>
              <a:rPr lang="en-US" altLang="en-US" sz="1000" baseline="30000" dirty="0" err="1"/>
              <a:t>c,d</a:t>
            </a:r>
            <a:r>
              <a:rPr lang="en-US" altLang="en-US" sz="1000" baseline="30000" dirty="0"/>
              <a:t> </a:t>
            </a:r>
            <a:r>
              <a:rPr lang="en-US" altLang="en-US" sz="1000" dirty="0"/>
              <a:t>Vincent </a:t>
            </a:r>
            <a:r>
              <a:rPr lang="en-US" altLang="en-US" sz="1000" dirty="0" err="1"/>
              <a:t>Dunet,</a:t>
            </a:r>
            <a:r>
              <a:rPr lang="en-US" altLang="en-US" sz="1000" baseline="30000" dirty="0" err="1"/>
              <a:t>d,e</a:t>
            </a:r>
            <a:r>
              <a:rPr lang="en-US" altLang="en-US" sz="1000" baseline="30000" dirty="0"/>
              <a:t> </a:t>
            </a:r>
            <a:r>
              <a:rPr lang="en-US" altLang="en-US" sz="1000" dirty="0"/>
              <a:t>Giorgio </a:t>
            </a:r>
            <a:r>
              <a:rPr lang="en-US" altLang="en-US" sz="1000" dirty="0" err="1"/>
              <a:t>Treglia,</a:t>
            </a:r>
            <a:r>
              <a:rPr lang="en-US" altLang="en-US" sz="1000" baseline="30000" dirty="0" err="1"/>
              <a:t>a,d</a:t>
            </a:r>
            <a:r>
              <a:rPr lang="en-US" altLang="en-US" sz="1000" baseline="30000" dirty="0"/>
              <a:t> </a:t>
            </a:r>
            <a:r>
              <a:rPr lang="en-US" altLang="en-US" sz="1000" dirty="0"/>
              <a:t>Marie </a:t>
            </a:r>
            <a:r>
              <a:rPr lang="en-US" altLang="en-US" sz="1000" dirty="0" err="1"/>
              <a:t>Nicod</a:t>
            </a:r>
            <a:r>
              <a:rPr lang="en-US" altLang="en-US" sz="1000" dirty="0"/>
              <a:t> </a:t>
            </a:r>
            <a:r>
              <a:rPr lang="en-US" altLang="en-US" sz="1000" dirty="0" err="1"/>
              <a:t>Lalonde,</a:t>
            </a:r>
            <a:r>
              <a:rPr lang="en-US" altLang="en-US" sz="1000" baseline="30000" dirty="0" err="1"/>
              <a:t>a,d</a:t>
            </a:r>
            <a:r>
              <a:rPr lang="en-US" altLang="en-US" sz="1000" baseline="30000" dirty="0"/>
              <a:t> </a:t>
            </a:r>
            <a:r>
              <a:rPr lang="en-US" altLang="en-US" sz="1000" dirty="0"/>
              <a:t>Niklaus </a:t>
            </a:r>
            <a:r>
              <a:rPr lang="en-US" altLang="en-US" sz="1000" dirty="0" err="1"/>
              <a:t>Schaefer,</a:t>
            </a:r>
            <a:r>
              <a:rPr lang="en-US" altLang="en-US" sz="1000" baseline="30000" dirty="0" err="1"/>
              <a:t>a,d</a:t>
            </a:r>
            <a:r>
              <a:rPr lang="en-US" altLang="en-US" sz="1000" baseline="30000" dirty="0"/>
              <a:t> </a:t>
            </a:r>
            <a:r>
              <a:rPr lang="en-US" altLang="en-US" sz="1000" dirty="0"/>
              <a:t>Eric </a:t>
            </a:r>
            <a:r>
              <a:rPr lang="en-US" altLang="en-US" sz="1000" dirty="0" err="1"/>
              <a:t>Eeckhout,</a:t>
            </a:r>
            <a:r>
              <a:rPr lang="en-US" altLang="en-US" sz="1000" baseline="30000" dirty="0" err="1"/>
              <a:t>c,d</a:t>
            </a:r>
            <a:r>
              <a:rPr lang="en-US" altLang="en-US" sz="1000" baseline="30000" dirty="0"/>
              <a:t> </a:t>
            </a:r>
            <a:r>
              <a:rPr lang="en-US" altLang="en-US" sz="1000" dirty="0"/>
              <a:t>Olivier </a:t>
            </a:r>
            <a:r>
              <a:rPr lang="en-US" altLang="en-US" sz="1000" dirty="0" err="1"/>
              <a:t>Muller,</a:t>
            </a:r>
            <a:r>
              <a:rPr lang="en-US" altLang="en-US" sz="1000" baseline="30000" dirty="0" err="1"/>
              <a:t>c,d</a:t>
            </a:r>
            <a:r>
              <a:rPr lang="en-US" altLang="en-US" sz="1000" baseline="30000" dirty="0"/>
              <a:t> </a:t>
            </a:r>
            <a:r>
              <a:rPr lang="en-US" altLang="en-US" sz="1000" dirty="0"/>
              <a:t>and John O. </a:t>
            </a:r>
            <a:r>
              <a:rPr lang="en-US" altLang="en-US" sz="1000" dirty="0" err="1"/>
              <a:t>Prior,</a:t>
            </a:r>
            <a:r>
              <a:rPr lang="en-US" altLang="en-US" sz="1000" baseline="30000" dirty="0" err="1"/>
              <a:t>a,d</a:t>
            </a:r>
            <a:r>
              <a:rPr lang="en-US" altLang="en-US" sz="1000" dirty="0"/>
              <a:t>*</a:t>
            </a:r>
          </a:p>
          <a:p>
            <a:pPr marL="0" lvl="1"/>
            <a:r>
              <a:rPr lang="en-US" altLang="en-US" sz="800" baseline="30000" dirty="0" err="1"/>
              <a:t>a</a:t>
            </a:r>
            <a:r>
              <a:rPr lang="en-US" altLang="en-US" sz="800" dirty="0" err="1"/>
              <a:t>Nuclear</a:t>
            </a:r>
            <a:r>
              <a:rPr lang="en-US" altLang="en-US" sz="800" dirty="0"/>
              <a:t> Medicine and Molecular Imaging Department, Lausanne University Hospital, Lausanne, Switzerland.</a:t>
            </a:r>
          </a:p>
          <a:p>
            <a:pPr marL="0" lvl="1"/>
            <a:r>
              <a:rPr lang="en-US" altLang="en-US" sz="800" baseline="30000" dirty="0" err="1"/>
              <a:t>b</a:t>
            </a:r>
            <a:r>
              <a:rPr lang="en-US" altLang="en-US" sz="800" dirty="0" err="1"/>
              <a:t>INSERM</a:t>
            </a:r>
            <a:r>
              <a:rPr lang="en-US" altLang="en-US" sz="800" dirty="0"/>
              <a:t> U1060, </a:t>
            </a:r>
            <a:r>
              <a:rPr lang="en-US" altLang="en-US" sz="800" dirty="0" err="1"/>
              <a:t>CarMeN</a:t>
            </a:r>
            <a:r>
              <a:rPr lang="en-US" altLang="en-US" sz="800" dirty="0"/>
              <a:t> laboratory, University of Lyon, Lyon, France. </a:t>
            </a:r>
          </a:p>
          <a:p>
            <a:pPr marL="0" lvl="1"/>
            <a:r>
              <a:rPr lang="en-US" altLang="en-US" sz="800" baseline="30000" dirty="0" err="1"/>
              <a:t>c</a:t>
            </a:r>
            <a:r>
              <a:rPr lang="en-US" altLang="en-US" sz="800" dirty="0" err="1"/>
              <a:t>Department</a:t>
            </a:r>
            <a:r>
              <a:rPr lang="en-US" altLang="en-US" sz="800" dirty="0"/>
              <a:t> of Cardiology, University Hospital of Lausanne, University of Lausanne, Lausanne, Switzerland.</a:t>
            </a:r>
          </a:p>
          <a:p>
            <a:pPr marL="0" lvl="1"/>
            <a:r>
              <a:rPr lang="en-US" altLang="en-US" sz="800" baseline="30000" dirty="0" err="1"/>
              <a:t>d</a:t>
            </a:r>
            <a:r>
              <a:rPr lang="en-US" altLang="en-US" sz="800" dirty="0" err="1"/>
              <a:t>University</a:t>
            </a:r>
            <a:r>
              <a:rPr lang="en-US" altLang="en-US" sz="800" dirty="0"/>
              <a:t> of Lausanne, Lausanne, Switzerland.</a:t>
            </a:r>
          </a:p>
          <a:p>
            <a:pPr marL="0" lvl="1"/>
            <a:r>
              <a:rPr lang="en-US" altLang="en-US" sz="800" baseline="30000" dirty="0" err="1"/>
              <a:t>e</a:t>
            </a:r>
            <a:r>
              <a:rPr lang="en-US" altLang="en-US" sz="800" dirty="0" err="1"/>
              <a:t>Department</a:t>
            </a:r>
            <a:r>
              <a:rPr lang="en-US" altLang="en-US" sz="800" dirty="0"/>
              <a:t> of Diagnostic and Interventional Radiology, Lausanne University Hospital, Lausanne, Switzerland.</a:t>
            </a:r>
          </a:p>
          <a:p>
            <a:pPr marL="0" lvl="1"/>
            <a:r>
              <a:rPr lang="en-US" altLang="en-US" sz="800" dirty="0"/>
              <a:t>	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 American Society of Nuclear Cardiology</a:t>
            </a:r>
            <a:endParaRPr lang="en-GB" sz="900" dirty="0"/>
          </a:p>
        </p:txBody>
      </p:sp>
      <p:pic>
        <p:nvPicPr>
          <p:cNvPr id="1026" name="Picture 2" descr="American Society of Nuclear Card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6209876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263738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894BB7-62F9-B9E8-C5DE-DA00917F2C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864148"/>
            <a:ext cx="1646238" cy="21964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7ED7EE-FEB4-54A4-9DC7-E3E57238B8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333" y="4125098"/>
            <a:ext cx="2063187" cy="174879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66737"/>
          </a:xfrm>
        </p:spPr>
        <p:txBody>
          <a:bodyPr/>
          <a:lstStyle/>
          <a:p>
            <a:pPr>
              <a:defRPr/>
            </a:pPr>
            <a:r>
              <a:rPr lang="en-US" sz="3600" b="1" dirty="0"/>
              <a:t>BACKGROUND</a:t>
            </a:r>
            <a:endParaRPr lang="en-US" sz="3600" dirty="0"/>
          </a:p>
        </p:txBody>
      </p:sp>
      <p:sp>
        <p:nvSpPr>
          <p:cNvPr id="6151" name="Content Placeholder 4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4379913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None/>
            </a:pPr>
            <a:r>
              <a:rPr lang="en-US" altLang="en-US" sz="2000" dirty="0"/>
              <a:t>1- The myocardial flow capacity (MFC) concept is a precise regional approach integrating both </a:t>
            </a:r>
            <a:r>
              <a:rPr lang="en-US" sz="2000" dirty="0"/>
              <a:t>myocardial flow reserve (MFR) </a:t>
            </a:r>
            <a:r>
              <a:rPr lang="en-US" altLang="en-US" sz="2000" dirty="0"/>
              <a:t>and stress </a:t>
            </a:r>
            <a:r>
              <a:rPr lang="en-US" sz="2000" dirty="0"/>
              <a:t>myocardial blood flow (MBF)</a:t>
            </a:r>
            <a:r>
              <a:rPr lang="en-US" altLang="en-US" sz="2000" dirty="0"/>
              <a:t> through the physiologic severity of coronary artery disease to depict regional quantitative flow metrics on a per pixel basis. </a:t>
            </a:r>
          </a:p>
          <a:p>
            <a:pPr marL="0" indent="0">
              <a:buNone/>
            </a:pPr>
            <a:r>
              <a:rPr lang="en-US" altLang="en-US" sz="2000" dirty="0"/>
              <a:t>2- </a:t>
            </a:r>
            <a:r>
              <a:rPr lang="en-US" altLang="en-US" sz="2000" dirty="0" err="1"/>
              <a:t>SiPM</a:t>
            </a:r>
            <a:r>
              <a:rPr lang="en-US" altLang="en-US" sz="2000" dirty="0"/>
              <a:t> PET including smaller crystals allows for the reduction of the standard dose.</a:t>
            </a:r>
          </a:p>
          <a:p>
            <a:pPr marL="0" indent="0">
              <a:buNone/>
            </a:pPr>
            <a:r>
              <a:rPr lang="en-US" altLang="en-US" sz="2000" dirty="0"/>
              <a:t>3- </a:t>
            </a:r>
            <a:r>
              <a:rPr lang="en-US" sz="2000" dirty="0"/>
              <a:t>The objective of the current study was </a:t>
            </a:r>
            <a:r>
              <a:rPr lang="en-GB" sz="2000" dirty="0"/>
              <a:t>t</a:t>
            </a:r>
            <a:r>
              <a:rPr lang="en-GB" sz="2000" dirty="0">
                <a:effectLst/>
              </a:rPr>
              <a:t>o compare on a </a:t>
            </a:r>
            <a:r>
              <a:rPr lang="en-GB" sz="2000" dirty="0" err="1">
                <a:effectLst/>
              </a:rPr>
              <a:t>SiPM</a:t>
            </a:r>
            <a:r>
              <a:rPr lang="en-GB" sz="2000" dirty="0">
                <a:effectLst/>
              </a:rPr>
              <a:t> PET camera, halving the activity and radiation dose of Rubidium-82 (</a:t>
            </a:r>
            <a:r>
              <a:rPr lang="en-GB" sz="2000" baseline="30000" dirty="0">
                <a:effectLst/>
              </a:rPr>
              <a:t>82</a:t>
            </a:r>
            <a:r>
              <a:rPr lang="en-GB" sz="2000" dirty="0">
                <a:effectLst/>
              </a:rPr>
              <a:t>Rb), the prognostic value for cardiovascular events of stress MBF, MFR, and MFC</a:t>
            </a:r>
            <a:r>
              <a:rPr lang="en-GB" sz="1800" dirty="0">
                <a:effectLst/>
              </a:rPr>
              <a:t>.</a:t>
            </a:r>
          </a:p>
          <a:p>
            <a:pPr marL="0" indent="0">
              <a:buNone/>
            </a:pPr>
            <a:endParaRPr lang="en-US" altLang="en-US" sz="2800" dirty="0"/>
          </a:p>
          <a:p>
            <a:pPr marL="514350" indent="-514350">
              <a:buFont typeface="Times New Roman" pitchFamily="18" charset="0"/>
              <a:buAutoNum type="alphaUcPeriod"/>
            </a:pPr>
            <a:endParaRPr lang="en-US" alt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 American Society of Nuclear Cardiology</a:t>
            </a:r>
            <a:endParaRPr lang="en-GB" sz="900" dirty="0"/>
          </a:p>
        </p:txBody>
      </p:sp>
      <p:pic>
        <p:nvPicPr>
          <p:cNvPr id="8" name="Picture 2" descr="American Society of Nuclear Card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6209876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263738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Cardiology   |   Official Journal of the American Society of Nuclear Cardiology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66737"/>
          </a:xfrm>
        </p:spPr>
        <p:txBody>
          <a:bodyPr/>
          <a:lstStyle/>
          <a:p>
            <a:pPr>
              <a:defRPr/>
            </a:pPr>
            <a:r>
              <a:rPr lang="en-US" sz="3600" b="1" dirty="0"/>
              <a:t>METHODS</a:t>
            </a:r>
            <a:endParaRPr lang="en-US" sz="3600" dirty="0"/>
          </a:p>
        </p:txBody>
      </p:sp>
      <p:sp>
        <p:nvSpPr>
          <p:cNvPr id="6151" name="Content Placeholder 4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4379913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514350" indent="-514350">
              <a:buFont typeface="Times New Roman" pitchFamily="18" charset="0"/>
              <a:buAutoNum type="alphaUcPeriod"/>
            </a:pPr>
            <a:r>
              <a:rPr lang="en-US" sz="1800" dirty="0"/>
              <a:t>234 participants </a:t>
            </a:r>
            <a:r>
              <a:rPr lang="en-US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with suspected myocardial ischemia were prospectively enrolled to undergo </a:t>
            </a:r>
            <a:r>
              <a:rPr lang="en-US" sz="1800" baseline="30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82</a:t>
            </a:r>
            <a:r>
              <a:rPr lang="en-US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Rb cardiac </a:t>
            </a:r>
            <a:r>
              <a:rPr lang="en-US" sz="18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SiPM</a:t>
            </a:r>
            <a:r>
              <a:rPr lang="en-US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PET/CT. Participants had </a:t>
            </a:r>
            <a:r>
              <a:rPr lang="en-US" sz="1800" dirty="0">
                <a:effectLst/>
                <a:ea typeface="Calibri" panose="020F0502020204030204" pitchFamily="34" charset="0"/>
              </a:rPr>
              <a:t>widespread utilization of preventative therapies</a:t>
            </a:r>
            <a:r>
              <a:rPr lang="de-CH" sz="1800" dirty="0">
                <a:effectLst/>
                <a:ea typeface="Calibri" panose="020F0502020204030204" pitchFamily="34" charset="0"/>
              </a:rPr>
              <a:t>.</a:t>
            </a:r>
            <a:endParaRPr lang="en-FR" sz="1800" dirty="0">
              <a:effectLst/>
            </a:endParaRP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The endpoint of the study was major adverse cardiovascular event (MACE), defined as cardiac death, myocardial infarction, delayed revascularization (&gt; 6 months post-PET/CT), hospitalization for congestive heart failure or de novo stable angina. 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Perfusion was assessed quantitatively measuring MBF in milliliter per minute per gram at rest and stress, with a 1-tissue compartment model. MFC 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pixels (n=513 on the polar map) </a:t>
            </a:r>
            <a:r>
              <a:rPr lang="en-US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having both MFR ≤ 1.5 and stress MBF ≤ 1.1 mL/min/g were defined as severely reduced MFC (</a:t>
            </a:r>
            <a:r>
              <a:rPr lang="en-US" sz="18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MFC</a:t>
            </a:r>
            <a:r>
              <a:rPr lang="en-US" sz="1800" baseline="-25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severe</a:t>
            </a:r>
            <a:r>
              <a:rPr lang="en-US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) and were quantified as percent of left ventricle. 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The Youden index was used to select optimal thresholds.</a:t>
            </a:r>
            <a:r>
              <a:rPr lang="en-FR" sz="1800" dirty="0">
                <a:effectLst/>
              </a:rPr>
              <a:t> </a:t>
            </a:r>
            <a:endParaRPr lang="en-US" altLang="en-US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 American Society of Nuclear Cardiology</a:t>
            </a:r>
            <a:endParaRPr lang="en-GB" sz="900" dirty="0"/>
          </a:p>
        </p:txBody>
      </p:sp>
      <p:pic>
        <p:nvPicPr>
          <p:cNvPr id="8" name="Picture 2" descr="American Society of Nuclear Card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6209876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263738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Cardiology   |   Official Journal of the American Society of Nuclear Cardiology</a:t>
            </a:r>
          </a:p>
        </p:txBody>
      </p:sp>
    </p:spTree>
    <p:extLst>
      <p:ext uri="{BB962C8B-B14F-4D97-AF65-F5344CB8AC3E}">
        <p14:creationId xmlns:p14="http://schemas.microsoft.com/office/powerpoint/2010/main" val="3786696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66737"/>
          </a:xfrm>
        </p:spPr>
        <p:txBody>
          <a:bodyPr/>
          <a:lstStyle/>
          <a:p>
            <a:pPr>
              <a:defRPr/>
            </a:pPr>
            <a:r>
              <a:rPr lang="en-US" sz="3600" b="1" dirty="0"/>
              <a:t>RESULTS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 American Society of Nuclear Cardiology</a:t>
            </a:r>
            <a:endParaRPr lang="en-GB" sz="900" dirty="0"/>
          </a:p>
        </p:txBody>
      </p:sp>
      <p:pic>
        <p:nvPicPr>
          <p:cNvPr id="8" name="Picture 2" descr="American Society of Nuclear Card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6209876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263738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Cardiology   |   Official Journal of the American Society of Nuclear Cardiology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CE2105-4ADC-B207-D002-4624F3A6F7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898" y="1475070"/>
            <a:ext cx="7058204" cy="337914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DD62B1-E218-A2AE-B68A-AF5078B82B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928104"/>
            <a:ext cx="8305800" cy="1167896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multivariate analysis with 3 separate models including each time clinical risk factors and separately reduced global stress MBF, reduced global MFR, and </a:t>
            </a: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increased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regional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MFC</a:t>
            </a:r>
            <a:r>
              <a:rPr lang="en-US" sz="1800" baseline="-25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severe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each one of these PET variables emerged as powerful independent predictors of MACE. </a:t>
            </a:r>
            <a:endParaRPr lang="en-US" alt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45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66737"/>
          </a:xfrm>
        </p:spPr>
        <p:txBody>
          <a:bodyPr/>
          <a:lstStyle/>
          <a:p>
            <a:pPr>
              <a:defRPr/>
            </a:pPr>
            <a:r>
              <a:rPr lang="en-US" sz="3600" b="1" dirty="0"/>
              <a:t>RESULTS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 American Society of Nuclear Cardiology</a:t>
            </a:r>
            <a:endParaRPr lang="en-GB" sz="900" dirty="0"/>
          </a:p>
        </p:txBody>
      </p:sp>
      <p:pic>
        <p:nvPicPr>
          <p:cNvPr id="8" name="Picture 2" descr="American Society of Nuclear Card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6209876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263738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Cardiology   |   Official Journal of the American Society of Nuclear Cardiology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7A8B8F-D37D-02F6-1C7B-78176C86D7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40" y="1404937"/>
            <a:ext cx="7772400" cy="3687371"/>
          </a:xfrm>
          <a:prstGeom prst="rect">
            <a:avLst/>
          </a:prstGeom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E88C33A4-42B8-EAB1-FF6D-86188E4AE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72" y="5107243"/>
            <a:ext cx="8305800" cy="1027115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 algn="ctr">
              <a:buNone/>
            </a:pPr>
            <a:r>
              <a:rPr lang="en-US" sz="18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However, for the most comprehensive model including clinical parameters and all global MFR, global stress MBF and </a:t>
            </a:r>
            <a:r>
              <a:rPr lang="en-US" sz="180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MFC</a:t>
            </a:r>
            <a:r>
              <a:rPr lang="en-US" sz="1800" baseline="-2500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severe</a:t>
            </a:r>
            <a:r>
              <a:rPr lang="en-US" sz="180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impairments, only reduced global stress MBF remained as an independent prognostic factor for MACE.</a:t>
            </a:r>
            <a:endParaRPr lang="en-FR" sz="1800" dirty="0">
              <a:ln>
                <a:noFill/>
              </a:ln>
              <a:solidFill>
                <a:srgbClr val="000000"/>
              </a:solidFill>
              <a:effectLst/>
              <a:latin typeface="Helvetica Neue" panose="02000503000000020004" pitchFamily="2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ctr">
              <a:buNone/>
            </a:pPr>
            <a:endParaRPr lang="en-US" alt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960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66737"/>
          </a:xfrm>
        </p:spPr>
        <p:txBody>
          <a:bodyPr/>
          <a:lstStyle/>
          <a:p>
            <a:pPr>
              <a:defRPr/>
            </a:pPr>
            <a:r>
              <a:rPr lang="en-US" sz="3600" b="1" dirty="0"/>
              <a:t>CONCLUSIONS</a:t>
            </a:r>
            <a:endParaRPr lang="en-US" sz="3600" dirty="0"/>
          </a:p>
        </p:txBody>
      </p:sp>
      <p:sp>
        <p:nvSpPr>
          <p:cNvPr id="6151" name="Content Placeholder 4"/>
          <p:cNvSpPr>
            <a:spLocks noGrp="1"/>
          </p:cNvSpPr>
          <p:nvPr>
            <p:ph idx="1"/>
          </p:nvPr>
        </p:nvSpPr>
        <p:spPr>
          <a:xfrm>
            <a:off x="457200" y="1712912"/>
            <a:ext cx="8305800" cy="4379913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None/>
            </a:pPr>
            <a:r>
              <a:rPr lang="en-US" altLang="en-US" sz="2400" dirty="0"/>
              <a:t>1- </a:t>
            </a:r>
            <a:r>
              <a:rPr lang="en-GB" sz="2400" dirty="0">
                <a:effectLst/>
              </a:rPr>
              <a:t>Using the latest </a:t>
            </a:r>
            <a:r>
              <a:rPr lang="en-GB" sz="2400" dirty="0" err="1">
                <a:effectLst/>
              </a:rPr>
              <a:t>SiPM</a:t>
            </a:r>
            <a:r>
              <a:rPr lang="en-GB" sz="2400" dirty="0">
                <a:effectLst/>
              </a:rPr>
              <a:t> PET technology with low-dose </a:t>
            </a:r>
            <a:r>
              <a:rPr lang="en-GB" sz="2400" baseline="30000" dirty="0">
                <a:effectLst/>
              </a:rPr>
              <a:t>82</a:t>
            </a:r>
            <a:r>
              <a:rPr lang="en-GB" sz="2400" dirty="0">
                <a:effectLst/>
              </a:rPr>
              <a:t>Rb, halving the standard activity to deliver &lt;1 mSv for a 70-kg patient, impaired global stress MBF, global MFR, and regional MFC were powerful predictors of cardiovascular events, outperforming traditional cardiovascular risk factors, even in a population with widespread utilization of preventative therapies.</a:t>
            </a: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2- </a:t>
            </a:r>
            <a:r>
              <a:rPr lang="en-US" sz="24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However, only </a:t>
            </a:r>
            <a:r>
              <a:rPr lang="en-US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reduced global stress MBF independently predicted MACE</a:t>
            </a:r>
            <a:r>
              <a:rPr lang="en-US" sz="24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, </a:t>
            </a:r>
            <a:r>
              <a:rPr lang="en-US" sz="24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being superior to global MFR and regional MFC impairments in the current study.</a:t>
            </a:r>
            <a:r>
              <a:rPr lang="en-FR" sz="2400" dirty="0">
                <a:effectLst/>
              </a:rPr>
              <a:t> </a:t>
            </a:r>
            <a:endParaRPr lang="en-FR" sz="2400" dirty="0"/>
          </a:p>
          <a:p>
            <a:pPr marL="514350" indent="-514350">
              <a:buFont typeface="Times New Roman" pitchFamily="18" charset="0"/>
              <a:buAutoNum type="alphaUcPeriod"/>
            </a:pPr>
            <a:endParaRPr lang="en-US" alt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 American Society of Nuclear Cardiology</a:t>
            </a:r>
            <a:endParaRPr lang="en-GB" sz="900" dirty="0"/>
          </a:p>
        </p:txBody>
      </p:sp>
      <p:pic>
        <p:nvPicPr>
          <p:cNvPr id="8" name="Picture 2" descr="American Society of Nuclear Card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6209876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263738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Cardiology   |   Official Journal of the American Society of Nuclear Cardiology</a:t>
            </a:r>
          </a:p>
        </p:txBody>
      </p:sp>
    </p:spTree>
    <p:extLst>
      <p:ext uri="{BB962C8B-B14F-4D97-AF65-F5344CB8AC3E}">
        <p14:creationId xmlns:p14="http://schemas.microsoft.com/office/powerpoint/2010/main" val="25456598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2045"/>
  <p:tag name="AS_OS" val="Microsoft Windows NT 6.1.7601 Service Pack 1"/>
  <p:tag name="AS_RELEASE_DATE" val="2011.04.04"/>
  <p:tag name="AS_VERSION" val="5.1.0.0"/>
  <p:tag name="AS_TITLE" val="Aspose.Slides for .NET"/>
</p:tagLst>
</file>

<file path=ppt/theme/theme1.xml><?xml version="1.0" encoding="utf-8"?>
<a:theme xmlns:a="http://schemas.openxmlformats.org/drawingml/2006/main" name="2_Office Theme">
  <a:themeElements>
    <a:clrScheme name="2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Theme">
      <a:majorFont>
        <a:latin typeface="Times New Roman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</TotalTime>
  <Words>713</Words>
  <Application>Microsoft Macintosh PowerPoint</Application>
  <PresentationFormat>On-screen Show (4:3)</PresentationFormat>
  <Paragraphs>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Arial</vt:lpstr>
      <vt:lpstr>Arial Narrow</vt:lpstr>
      <vt:lpstr>Calibri</vt:lpstr>
      <vt:lpstr>Helvetica Neue</vt:lpstr>
      <vt:lpstr>SsykbnAdvPTimes</vt:lpstr>
      <vt:lpstr>Times New Roman</vt:lpstr>
      <vt:lpstr>2_Office Theme</vt:lpstr>
      <vt:lpstr>Custom Design</vt:lpstr>
      <vt:lpstr>1_Custom Design</vt:lpstr>
      <vt:lpstr>Comparison of the prognostic value of impaired stress myocardial blood flow, myocardial flow reserve, and myocardial flow capacity on low-dose Rubidium-82 SiPM PET/CT</vt:lpstr>
      <vt:lpstr>BACKGROUND</vt:lpstr>
      <vt:lpstr>METHODS</vt:lpstr>
      <vt:lpstr>RESULTS</vt:lpstr>
      <vt:lpstr>RESULTS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Holly Auten</dc:creator>
  <cp:lastModifiedBy>Matthieu Dietz</cp:lastModifiedBy>
  <cp:revision>106</cp:revision>
  <dcterms:created xsi:type="dcterms:W3CDTF">2011-04-18T21:44:13Z</dcterms:created>
  <dcterms:modified xsi:type="dcterms:W3CDTF">2022-10-21T07:50:03Z</dcterms:modified>
</cp:coreProperties>
</file>