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3" r:id="rId9"/>
    <p:sldId id="261" r:id="rId1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F264EB-B741-4941-818E-23D92C83F86E}">
          <p14:sldIdLst>
            <p14:sldId id="256"/>
            <p14:sldId id="257"/>
            <p14:sldId id="258"/>
            <p14:sldId id="259"/>
            <p14:sldId id="260"/>
            <p14:sldId id="262"/>
            <p14:sldId id="264"/>
            <p14:sldId id="263"/>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55" d="100"/>
          <a:sy n="155" d="100"/>
        </p:scale>
        <p:origin x="27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FFB6-6F96-4719-39D8-572A289D35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FAD3F9BC-1A28-4AC2-1BA5-B86CFFA671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C93A8C3C-272B-3DED-7FAC-134C99CAB4AF}"/>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90DC156E-0F9E-5066-5501-269FE1138C4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EF75E9C0-BC09-7AED-B42B-47FD7665951B}"/>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3277260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270AE-D77E-EB29-F981-A1FA83FD2FD8}"/>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5F025882-890E-FB52-982E-77E142D4F7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DED6DD50-A7A8-9976-A0EE-0C8A08F751D8}"/>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F9E3FEE5-0576-B85B-1E9E-E7768F1D523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C6C43D0-BEFF-B266-7C6D-85EB527F8963}"/>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2328692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12C51-CA7B-EE23-6ECC-E2C64A9A2F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7EA44C12-A60C-80D6-F927-7CA1BAF479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1CA6E3-C2D0-BFBF-1928-943DE07B8A94}"/>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028E6D4A-3D06-67DB-9E02-F7457F2E927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CC22C0D-B0D5-0ACF-DE7A-FA5631C144B3}"/>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154789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9A71E-5C35-D33E-7A2C-14B55C154A62}"/>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92FDE645-5B12-313C-59F3-60A32236AF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96F4CC42-628F-99D2-20D3-2399BD614C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90CB1280-AD98-9E61-8CAE-E40A065D0857}"/>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6" name="Footer Placeholder 5">
            <a:extLst>
              <a:ext uri="{FF2B5EF4-FFF2-40B4-BE49-F238E27FC236}">
                <a16:creationId xmlns:a16="http://schemas.microsoft.com/office/drawing/2014/main" id="{5A2C7CB3-D589-1751-6181-CC7DDBE4C807}"/>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3DF5E1A-235E-977A-848D-30868FFCDD0F}"/>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1012489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673F-1482-348F-872A-A313B0A449D0}"/>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04795FB6-7000-2CA7-408E-1782B5E276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CD0055-69B6-F46F-E8B6-AE400454BC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DE783D07-112D-FCFA-E488-2652468546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410905-9227-A281-17D0-328221B0A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6B4BAE91-2FB2-B190-053C-E32B6E579BA9}"/>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8" name="Footer Placeholder 7">
            <a:extLst>
              <a:ext uri="{FF2B5EF4-FFF2-40B4-BE49-F238E27FC236}">
                <a16:creationId xmlns:a16="http://schemas.microsoft.com/office/drawing/2014/main" id="{4DB2F368-B771-9B1B-5175-3829F5945C42}"/>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1BDF39C7-1E4E-4064-95D0-BBD788D7E287}"/>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267989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16B7-CE0A-6393-C26F-BF54446A063A}"/>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21C55E1A-9D00-1BB7-43AA-F53DAE424C08}"/>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4" name="Footer Placeholder 3">
            <a:extLst>
              <a:ext uri="{FF2B5EF4-FFF2-40B4-BE49-F238E27FC236}">
                <a16:creationId xmlns:a16="http://schemas.microsoft.com/office/drawing/2014/main" id="{A79BE80F-49B8-1932-6F53-85A843451D2E}"/>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AE0CECF4-0D2B-4914-48EE-8FE32099E15A}"/>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1543802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E42C1-4D16-8DAA-2A41-1AF0D5C5F022}"/>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3" name="Footer Placeholder 2">
            <a:extLst>
              <a:ext uri="{FF2B5EF4-FFF2-40B4-BE49-F238E27FC236}">
                <a16:creationId xmlns:a16="http://schemas.microsoft.com/office/drawing/2014/main" id="{2191D199-A7C3-8EC8-35AC-FC6F5DEA9485}"/>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D3C6804E-D6D8-F6A6-8345-772923C95FF9}"/>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40983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0A985-EC19-DDC9-53E4-A9DAA52BD9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2E455052-DC6F-CDCB-650B-8D8B39984A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B16CA65A-D791-8108-68E5-90C2CBCAA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A6D1A4-D5F0-025B-07EE-65F27720262D}"/>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6" name="Footer Placeholder 5">
            <a:extLst>
              <a:ext uri="{FF2B5EF4-FFF2-40B4-BE49-F238E27FC236}">
                <a16:creationId xmlns:a16="http://schemas.microsoft.com/office/drawing/2014/main" id="{A014D430-0029-C2C2-73FF-AAE10F0497E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B9FCBD63-D077-0616-B477-BB7869A9A4DA}"/>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233619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C50C-3400-0ACF-6050-C29925CF1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0D302305-69FE-6218-A97F-76542F220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BA70CF98-CB01-7065-3104-75389C56A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BD1A71-CA18-5705-4B59-E294D4573E6A}"/>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6" name="Footer Placeholder 5">
            <a:extLst>
              <a:ext uri="{FF2B5EF4-FFF2-40B4-BE49-F238E27FC236}">
                <a16:creationId xmlns:a16="http://schemas.microsoft.com/office/drawing/2014/main" id="{787D2074-957B-08F4-4015-5D73FE46FD7F}"/>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719477A7-C0FA-027E-224E-C93817FC2855}"/>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1344639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9D4C-D63C-E2DA-3DBE-5915BCC30448}"/>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15CDF1E-61F3-7DDB-EC48-37BB16B74A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A615FE78-A136-686C-273D-CBA1043FCA9C}"/>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0D5F19DE-0A69-C4D1-6E42-5C33E51EFA1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EB85B04-CB91-FBD7-1D34-1BD5B323FA6F}"/>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3247963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892EF2-1A42-4B72-59A1-B171352BCB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38C62C9-EDB8-3907-F57F-4A65871A7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377CE5EF-5781-3FB4-DBDA-2575C9ABCFA6}"/>
              </a:ext>
            </a:extLst>
          </p:cNvPr>
          <p:cNvSpPr>
            <a:spLocks noGrp="1"/>
          </p:cNvSpPr>
          <p:nvPr>
            <p:ph type="dt" sz="half" idx="10"/>
          </p:nvPr>
        </p:nvSpPr>
        <p:spPr/>
        <p:txBody>
          <a:body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F53EF69D-F474-5F62-82C2-D579E915A607}"/>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55EB10A1-5B8D-3427-7B54-1B78A9421D6F}"/>
              </a:ext>
            </a:extLst>
          </p:cNvPr>
          <p:cNvSpPr>
            <a:spLocks noGrp="1"/>
          </p:cNvSpPr>
          <p:nvPr>
            <p:ph type="sldNum" sz="quarter" idx="12"/>
          </p:nvPr>
        </p:nvSpPr>
        <p:spPr/>
        <p:txBody>
          <a:bodyPr/>
          <a:lstStyle/>
          <a:p>
            <a:fld id="{33D3C92E-23F9-4B8C-95DA-14F8CFD98481}" type="slidenum">
              <a:rPr lang="el-GR" smtClean="0"/>
              <a:t>‹Nr.›</a:t>
            </a:fld>
            <a:endParaRPr lang="el-GR"/>
          </a:p>
        </p:txBody>
      </p:sp>
    </p:spTree>
    <p:extLst>
      <p:ext uri="{BB962C8B-B14F-4D97-AF65-F5344CB8AC3E}">
        <p14:creationId xmlns:p14="http://schemas.microsoft.com/office/powerpoint/2010/main" val="303195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BF2A82-EF86-A8C6-4881-ACCD33F790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76D01DD0-ACFE-77E6-8592-7A38AD82E9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AE22E513-5454-06DB-B3E7-7DE1B58EE5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17EAC-148D-44E9-8298-05A8D4D02686}" type="datetimeFigureOut">
              <a:rPr lang="el-GR" smtClean="0"/>
              <a:t>28/11/2022</a:t>
            </a:fld>
            <a:endParaRPr lang="el-GR"/>
          </a:p>
        </p:txBody>
      </p:sp>
      <p:sp>
        <p:nvSpPr>
          <p:cNvPr id="5" name="Footer Placeholder 4">
            <a:extLst>
              <a:ext uri="{FF2B5EF4-FFF2-40B4-BE49-F238E27FC236}">
                <a16:creationId xmlns:a16="http://schemas.microsoft.com/office/drawing/2014/main" id="{863BFE17-EE99-AAD9-0C1C-5C9D0CE2B4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548E186B-A106-691D-AF2F-8D1DE6708E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3C92E-23F9-4B8C-95DA-14F8CFD98481}" type="slidenum">
              <a:rPr lang="el-GR" smtClean="0"/>
              <a:t>‹Nr.›</a:t>
            </a:fld>
            <a:endParaRPr lang="el-GR"/>
          </a:p>
        </p:txBody>
      </p:sp>
    </p:spTree>
    <p:extLst>
      <p:ext uri="{BB962C8B-B14F-4D97-AF65-F5344CB8AC3E}">
        <p14:creationId xmlns:p14="http://schemas.microsoft.com/office/powerpoint/2010/main" val="1025257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26A81-0D8D-CFD7-2B8D-912382FD7172}"/>
              </a:ext>
            </a:extLst>
          </p:cNvPr>
          <p:cNvSpPr>
            <a:spLocks noGrp="1"/>
          </p:cNvSpPr>
          <p:nvPr>
            <p:ph type="ctrTitle"/>
          </p:nvPr>
        </p:nvSpPr>
        <p:spPr>
          <a:xfrm>
            <a:off x="1497106" y="439270"/>
            <a:ext cx="9144000" cy="1655762"/>
          </a:xfrm>
        </p:spPr>
        <p:txBody>
          <a:bodyPr>
            <a:normAutofit fontScale="90000"/>
          </a:bodyPr>
          <a:lstStyle/>
          <a:p>
            <a:r>
              <a:rPr lang="en-US" sz="1800" b="0" i="0" u="none" strike="noStrike" baseline="0" dirty="0">
                <a:latin typeface="MyriadPro-Regular"/>
              </a:rPr>
              <a:t>Journal of Nuclear Cardiology</a:t>
            </a:r>
            <a:br>
              <a:rPr lang="en-US" sz="1800" b="0" i="0" u="none" strike="noStrike" baseline="0" dirty="0">
                <a:latin typeface="MyriadPro-Regular"/>
              </a:rPr>
            </a:br>
            <a:br>
              <a:rPr lang="en-US" sz="1800" b="0" i="0" u="none" strike="noStrike" baseline="0" dirty="0">
                <a:latin typeface="MyriadPro-Regular"/>
              </a:rPr>
            </a:br>
            <a:br>
              <a:rPr lang="en-US" sz="1800" b="1" i="0" u="none" strike="noStrike" baseline="0" dirty="0">
                <a:solidFill>
                  <a:srgbClr val="2B2B2B"/>
                </a:solidFill>
                <a:latin typeface="Verdana-Bold"/>
              </a:rPr>
            </a:br>
            <a:br>
              <a:rPr lang="en-US" sz="1800" b="1" i="0" u="none" strike="noStrike" baseline="0" dirty="0">
                <a:solidFill>
                  <a:srgbClr val="2B2B2B"/>
                </a:solidFill>
                <a:latin typeface="Verdana-Bold"/>
              </a:rPr>
            </a:br>
            <a:r>
              <a:rPr lang="en-US" sz="1800" b="1" i="0" u="none" strike="noStrike" baseline="0" dirty="0">
                <a:solidFill>
                  <a:srgbClr val="2B2B2B"/>
                </a:solidFill>
                <a:latin typeface="Verdana-Bold"/>
              </a:rPr>
              <a:t>Radiomics for the detection of diffusely impaired myocardial</a:t>
            </a:r>
            <a:br>
              <a:rPr lang="en-US" sz="1800" b="1" i="0" u="none" strike="noStrike" baseline="0" dirty="0">
                <a:solidFill>
                  <a:srgbClr val="2B2B2B"/>
                </a:solidFill>
                <a:latin typeface="Verdana-Bold"/>
              </a:rPr>
            </a:br>
            <a:r>
              <a:rPr lang="en-US" sz="1800" b="1" i="0" u="none" strike="noStrike" baseline="0" dirty="0">
                <a:solidFill>
                  <a:srgbClr val="2B2B2B"/>
                </a:solidFill>
                <a:latin typeface="Verdana-Bold"/>
              </a:rPr>
              <a:t>perfusion: A proof-of-concept study using 13N-ammonia</a:t>
            </a:r>
            <a:br>
              <a:rPr lang="en-US" sz="1800" b="1" i="0" u="none" strike="noStrike" baseline="0" dirty="0">
                <a:solidFill>
                  <a:srgbClr val="2B2B2B"/>
                </a:solidFill>
                <a:latin typeface="Verdana-Bold"/>
              </a:rPr>
            </a:br>
            <a:r>
              <a:rPr lang="en-US" sz="1800" b="1" i="0" u="none" strike="noStrike" baseline="0" dirty="0">
                <a:solidFill>
                  <a:srgbClr val="2B2B2B"/>
                </a:solidFill>
                <a:latin typeface="Verdana-Bold"/>
              </a:rPr>
              <a:t>positron emission tomography</a:t>
            </a:r>
            <a:endParaRPr lang="el-GR" dirty="0"/>
          </a:p>
        </p:txBody>
      </p:sp>
      <p:sp>
        <p:nvSpPr>
          <p:cNvPr id="3" name="Subtitle 2">
            <a:extLst>
              <a:ext uri="{FF2B5EF4-FFF2-40B4-BE49-F238E27FC236}">
                <a16:creationId xmlns:a16="http://schemas.microsoft.com/office/drawing/2014/main" id="{44623ACC-2958-8407-845C-441A69F4EBEC}"/>
              </a:ext>
            </a:extLst>
          </p:cNvPr>
          <p:cNvSpPr>
            <a:spLocks noGrp="1"/>
          </p:cNvSpPr>
          <p:nvPr>
            <p:ph type="subTitle" idx="1"/>
          </p:nvPr>
        </p:nvSpPr>
        <p:spPr>
          <a:xfrm>
            <a:off x="1425388" y="2247435"/>
            <a:ext cx="9144000" cy="3113460"/>
          </a:xfrm>
        </p:spPr>
        <p:txBody>
          <a:bodyPr>
            <a:normAutofit/>
          </a:bodyPr>
          <a:lstStyle/>
          <a:p>
            <a:pPr algn="l"/>
            <a:r>
              <a:rPr lang="en-US" sz="1800" b="0" i="0" u="none" strike="noStrike" baseline="0" dirty="0" err="1">
                <a:latin typeface="ArialMT"/>
              </a:rPr>
              <a:t>Ganna</a:t>
            </a:r>
            <a:r>
              <a:rPr lang="en-US" sz="1800" b="0" i="0" u="none" strike="noStrike" baseline="0" dirty="0">
                <a:latin typeface="ArialMT"/>
              </a:rPr>
              <a:t> </a:t>
            </a:r>
            <a:r>
              <a:rPr lang="en-US" sz="1800" b="0" i="0" u="none" strike="noStrike" baseline="0" dirty="0" err="1">
                <a:latin typeface="ArialMT"/>
              </a:rPr>
              <a:t>Degtiarova</a:t>
            </a:r>
            <a:r>
              <a:rPr lang="en-US" sz="1800" b="0" i="0" u="none" strike="noStrike" baseline="0" dirty="0">
                <a:latin typeface="ArialMT"/>
              </a:rPr>
              <a:t>, MD PhD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Chrysoula Garefa,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a:t>
            </a:r>
            <a:r>
              <a:rPr lang="en-US" sz="1800" b="0" i="0" u="none" strike="noStrike" baseline="0" dirty="0" err="1">
                <a:latin typeface="ArialMT"/>
              </a:rPr>
              <a:t>Reto</a:t>
            </a:r>
            <a:r>
              <a:rPr lang="en-US" sz="1800" b="0" i="0" u="none" strike="noStrike" baseline="0" dirty="0">
                <a:latin typeface="ArialMT"/>
              </a:rPr>
              <a:t> </a:t>
            </a:r>
            <a:r>
              <a:rPr lang="en-US" sz="1800" b="0" i="0" u="none" strike="noStrike" baseline="0" dirty="0" err="1">
                <a:latin typeface="ArialMT"/>
              </a:rPr>
              <a:t>Böhm</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Domenico</a:t>
            </a:r>
          </a:p>
          <a:p>
            <a:pPr algn="l"/>
            <a:r>
              <a:rPr lang="en-US" sz="1800" b="0" i="0" u="none" strike="noStrike" baseline="0" dirty="0" err="1">
                <a:latin typeface="ArialMT"/>
              </a:rPr>
              <a:t>Ciancone</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Daniel </a:t>
            </a:r>
            <a:r>
              <a:rPr lang="en-US" sz="1800" b="0" i="0" u="none" strike="noStrike" baseline="0" dirty="0" err="1">
                <a:latin typeface="ArialMT"/>
              </a:rPr>
              <a:t>Sepulcri</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Catherine </a:t>
            </a:r>
            <a:r>
              <a:rPr lang="en-US" sz="1800" b="0" i="0" u="none" strike="noStrike" baseline="0" dirty="0" err="1">
                <a:latin typeface="ArialMT"/>
              </a:rPr>
              <a:t>Gebhard</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Andreas A.</a:t>
            </a:r>
          </a:p>
          <a:p>
            <a:pPr algn="l"/>
            <a:r>
              <a:rPr lang="en-US" sz="1800" b="0" i="0" u="none" strike="noStrike" baseline="0" dirty="0">
                <a:latin typeface="ArialMT"/>
              </a:rPr>
              <a:t>Giannopoulos,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a:t>
            </a:r>
            <a:r>
              <a:rPr lang="en-US" sz="1800" b="0" i="0" u="none" strike="noStrike" baseline="0" dirty="0" err="1">
                <a:latin typeface="ArialMT"/>
              </a:rPr>
              <a:t>Aju</a:t>
            </a:r>
            <a:r>
              <a:rPr lang="en-US" sz="1800" b="0" i="0" u="none" strike="noStrike" baseline="0" dirty="0">
                <a:latin typeface="ArialMT"/>
              </a:rPr>
              <a:t> P. </a:t>
            </a:r>
            <a:r>
              <a:rPr lang="en-US" sz="1800" b="0" i="0" u="none" strike="noStrike" baseline="0" dirty="0" err="1">
                <a:latin typeface="ArialMT"/>
              </a:rPr>
              <a:t>Pazhenkottil</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Philipp A. Kaufmann, MD</a:t>
            </a:r>
            <a:r>
              <a:rPr lang="en-US" sz="1800" b="0" i="0" u="none" strike="noStrike" baseline="0" dirty="0">
                <a:latin typeface="Times New Roman" panose="02020603050405020304" pitchFamily="18" charset="0"/>
                <a:cs typeface="Times New Roman" panose="02020603050405020304" pitchFamily="18" charset="0"/>
              </a:rPr>
              <a:t>¹</a:t>
            </a:r>
            <a:r>
              <a:rPr lang="en-US" sz="1800" b="0" i="0" u="none" strike="noStrike" baseline="0" dirty="0">
                <a:latin typeface="ArialMT"/>
              </a:rPr>
              <a:t>, Ronny R.</a:t>
            </a:r>
          </a:p>
          <a:p>
            <a:pPr algn="l"/>
            <a:r>
              <a:rPr lang="en-US" sz="1800" b="0" i="0" u="none" strike="noStrike" baseline="0" dirty="0" err="1">
                <a:latin typeface="ArialMT"/>
              </a:rPr>
              <a:t>Buechel</a:t>
            </a:r>
            <a:r>
              <a:rPr lang="en-US" sz="1800" b="0" i="0" u="none" strike="noStrike" baseline="0" dirty="0">
                <a:latin typeface="ArialMT"/>
              </a:rPr>
              <a:t>, MD</a:t>
            </a:r>
            <a:r>
              <a:rPr lang="en-US" sz="1800" b="0" i="0" u="none" strike="noStrike" baseline="0" dirty="0">
                <a:latin typeface="Times New Roman" panose="02020603050405020304" pitchFamily="18" charset="0"/>
                <a:cs typeface="Times New Roman" panose="02020603050405020304" pitchFamily="18" charset="0"/>
              </a:rPr>
              <a:t>¹</a:t>
            </a:r>
            <a:endParaRPr lang="en-US" sz="1800" b="0" i="0" u="none" strike="noStrike" baseline="0" dirty="0">
              <a:latin typeface="ArialMT"/>
            </a:endParaRPr>
          </a:p>
          <a:p>
            <a:pPr algn="l"/>
            <a:endParaRPr lang="en-US" sz="1800" dirty="0">
              <a:latin typeface="ArialMT"/>
            </a:endParaRPr>
          </a:p>
          <a:p>
            <a:pPr algn="l"/>
            <a:r>
              <a:rPr lang="en-US" sz="1400" b="0" i="0" u="none" strike="noStrike" baseline="0" dirty="0">
                <a:latin typeface="ArialMT"/>
              </a:rPr>
              <a:t>* Both authors contributed equally to this work</a:t>
            </a:r>
          </a:p>
          <a:p>
            <a:pPr algn="l"/>
            <a:endParaRPr lang="en-US" sz="1000" b="0" i="0" u="none" strike="noStrike" baseline="0" dirty="0">
              <a:latin typeface="ArialMT"/>
            </a:endParaRPr>
          </a:p>
          <a:p>
            <a:pPr algn="l"/>
            <a:r>
              <a:rPr lang="en-US" sz="1400" dirty="0">
                <a:latin typeface="ArialMT"/>
                <a:cs typeface="Times New Roman" panose="02020603050405020304" pitchFamily="18" charset="0"/>
              </a:rPr>
              <a:t>¹</a:t>
            </a:r>
            <a:r>
              <a:rPr lang="en-US" sz="1400" b="0" i="0" u="none" strike="noStrike" baseline="0" dirty="0">
                <a:latin typeface="ArialMT"/>
              </a:rPr>
              <a:t>Department of Nuclear Medicine, Cardiac Imaging, University and University Hospital</a:t>
            </a:r>
          </a:p>
          <a:p>
            <a:pPr algn="l"/>
            <a:r>
              <a:rPr lang="de-DE" sz="1400" b="0" i="0" u="none" strike="noStrike" baseline="0" dirty="0">
                <a:latin typeface="ArialMT"/>
              </a:rPr>
              <a:t>Zurich, Ramistrasse 100, 8091 Zurich, Switzerland</a:t>
            </a:r>
            <a:endParaRPr lang="en-US" sz="1800" dirty="0"/>
          </a:p>
        </p:txBody>
      </p:sp>
      <p:pic>
        <p:nvPicPr>
          <p:cNvPr id="5" name="Picture 4">
            <a:extLst>
              <a:ext uri="{FF2B5EF4-FFF2-40B4-BE49-F238E27FC236}">
                <a16:creationId xmlns:a16="http://schemas.microsoft.com/office/drawing/2014/main" id="{B76B9EC2-FC10-77DA-690D-A57164076832}"/>
              </a:ext>
            </a:extLst>
          </p:cNvPr>
          <p:cNvPicPr>
            <a:picLocks noChangeAspect="1"/>
          </p:cNvPicPr>
          <p:nvPr/>
        </p:nvPicPr>
        <p:blipFill>
          <a:blip r:embed="rId2"/>
          <a:stretch>
            <a:fillRect/>
          </a:stretch>
        </p:blipFill>
        <p:spPr>
          <a:xfrm>
            <a:off x="4845613" y="761313"/>
            <a:ext cx="2446986" cy="505838"/>
          </a:xfrm>
          <a:prstGeom prst="rect">
            <a:avLst/>
          </a:prstGeom>
        </p:spPr>
      </p:pic>
    </p:spTree>
    <p:extLst>
      <p:ext uri="{BB962C8B-B14F-4D97-AF65-F5344CB8AC3E}">
        <p14:creationId xmlns:p14="http://schemas.microsoft.com/office/powerpoint/2010/main" val="268525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39C51-DA19-9653-1E41-F559C73C6E98}"/>
              </a:ext>
            </a:extLst>
          </p:cNvPr>
          <p:cNvSpPr>
            <a:spLocks noGrp="1"/>
          </p:cNvSpPr>
          <p:nvPr>
            <p:ph type="title"/>
          </p:nvPr>
        </p:nvSpPr>
        <p:spPr>
          <a:xfrm>
            <a:off x="838200" y="365126"/>
            <a:ext cx="10515600" cy="818215"/>
          </a:xfrm>
        </p:spPr>
        <p:txBody>
          <a:bodyPr/>
          <a:lstStyle/>
          <a:p>
            <a:pPr algn="ctr"/>
            <a:r>
              <a:rPr lang="en-US" sz="4400" b="1" dirty="0"/>
              <a:t>BACKGROUND</a:t>
            </a:r>
            <a:endParaRPr lang="el-GR" dirty="0"/>
          </a:p>
        </p:txBody>
      </p:sp>
      <p:sp>
        <p:nvSpPr>
          <p:cNvPr id="3" name="Content Placeholder 2">
            <a:extLst>
              <a:ext uri="{FF2B5EF4-FFF2-40B4-BE49-F238E27FC236}">
                <a16:creationId xmlns:a16="http://schemas.microsoft.com/office/drawing/2014/main" id="{D61B294B-85B8-CBD3-61E2-3A2C7C89BCB4}"/>
              </a:ext>
            </a:extLst>
          </p:cNvPr>
          <p:cNvSpPr>
            <a:spLocks noGrp="1"/>
          </p:cNvSpPr>
          <p:nvPr>
            <p:ph idx="1"/>
          </p:nvPr>
        </p:nvSpPr>
        <p:spPr>
          <a:xfrm>
            <a:off x="838200" y="1021976"/>
            <a:ext cx="10515600" cy="5181882"/>
          </a:xfrm>
        </p:spPr>
        <p:txBody>
          <a:bodyPr>
            <a:normAutofit/>
          </a:bodyPr>
          <a:lstStyle/>
          <a:p>
            <a:pPr marL="514350" indent="-514350">
              <a:buFont typeface="+mj-lt"/>
              <a:buAutoNum type="arabicPeriod"/>
            </a:pPr>
            <a:r>
              <a:rPr lang="en-US" sz="2200" dirty="0"/>
              <a:t>Nuclear myocardial perfusion imaging (MPI) is well established for the assessment of suspected or known coronary artery disease (CAD). The majority of cardiac nuclear studies for evaluating CAD is currently performed on conventional SPECT (single photon emission computed tomography) cameras. SPECT, however, is inherently limited in detecting diffuse myocardial perfusion abnormalities, for example, in a setting of multi-vessel CAD and/or microvascular disease.</a:t>
            </a:r>
          </a:p>
          <a:p>
            <a:pPr marL="514350" indent="-514350">
              <a:buFont typeface="+mj-lt"/>
              <a:buAutoNum type="arabicPeriod"/>
            </a:pPr>
            <a:r>
              <a:rPr lang="en-US" sz="2200" dirty="0"/>
              <a:t>Contrary to conventional SPECT, positron emission tomography (PET) imaging allows for absolute quantification of myocardial perfusion by assessing myocardial blood flow (MBF) and myocardial flow reserve (MFR) and thus identifying focal or even diffuse myocardial perfusion lesions. The PET implementation is ,however, currently hampered by limited availability and the need for an on-site cyclotron or generator.</a:t>
            </a:r>
          </a:p>
          <a:p>
            <a:pPr marL="514350" indent="-514350">
              <a:buFont typeface="+mj-lt"/>
              <a:buAutoNum type="arabicPeriod"/>
            </a:pPr>
            <a:r>
              <a:rPr lang="en-US" sz="2200" dirty="0"/>
              <a:t>Hence, there is the need to identify imaging features</a:t>
            </a:r>
            <a:r>
              <a:rPr lang="el-GR" sz="2200" dirty="0"/>
              <a:t> </a:t>
            </a:r>
            <a:r>
              <a:rPr lang="en-US" sz="2200" dirty="0"/>
              <a:t>for the detection of global impaired myocardial perfusion derived from PET MPI, that can be implemented in SPECT MPI. The concept of radiomics as an approach for image analysis in cardiac nuclear imaging may potentially be beneficial, as it allows assessing a multitude of subtle image features, which are visually imperceptible.</a:t>
            </a:r>
            <a:endParaRPr lang="el-GR" sz="2200" dirty="0"/>
          </a:p>
        </p:txBody>
      </p:sp>
    </p:spTree>
    <p:extLst>
      <p:ext uri="{BB962C8B-B14F-4D97-AF65-F5344CB8AC3E}">
        <p14:creationId xmlns:p14="http://schemas.microsoft.com/office/powerpoint/2010/main" val="347014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DB4E-F320-A0F9-BE9F-0F56E5DC44DF}"/>
              </a:ext>
            </a:extLst>
          </p:cNvPr>
          <p:cNvSpPr>
            <a:spLocks noGrp="1"/>
          </p:cNvSpPr>
          <p:nvPr>
            <p:ph type="title"/>
          </p:nvPr>
        </p:nvSpPr>
        <p:spPr>
          <a:xfrm>
            <a:off x="838200" y="338231"/>
            <a:ext cx="10515600" cy="854075"/>
          </a:xfrm>
        </p:spPr>
        <p:txBody>
          <a:bodyPr/>
          <a:lstStyle/>
          <a:p>
            <a:pPr algn="ctr"/>
            <a:r>
              <a:rPr lang="en-US" b="1" dirty="0"/>
              <a:t>METHODS</a:t>
            </a:r>
            <a:endParaRPr lang="el-GR" b="1" dirty="0"/>
          </a:p>
        </p:txBody>
      </p:sp>
      <p:sp>
        <p:nvSpPr>
          <p:cNvPr id="3" name="Content Placeholder 2">
            <a:extLst>
              <a:ext uri="{FF2B5EF4-FFF2-40B4-BE49-F238E27FC236}">
                <a16:creationId xmlns:a16="http://schemas.microsoft.com/office/drawing/2014/main" id="{43A46668-9E57-33F8-EBBF-190487AA392B}"/>
              </a:ext>
            </a:extLst>
          </p:cNvPr>
          <p:cNvSpPr>
            <a:spLocks noGrp="1"/>
          </p:cNvSpPr>
          <p:nvPr>
            <p:ph idx="1"/>
          </p:nvPr>
        </p:nvSpPr>
        <p:spPr>
          <a:xfrm>
            <a:off x="838200" y="1371600"/>
            <a:ext cx="10515600" cy="4805363"/>
          </a:xfrm>
        </p:spPr>
        <p:txBody>
          <a:bodyPr>
            <a:normAutofit fontScale="92500"/>
          </a:bodyPr>
          <a:lstStyle/>
          <a:p>
            <a:pPr marL="514350" indent="-514350">
              <a:lnSpc>
                <a:spcPct val="110000"/>
              </a:lnSpc>
              <a:buFont typeface="+mj-lt"/>
              <a:buAutoNum type="alphaUcPeriod"/>
            </a:pPr>
            <a:r>
              <a:rPr lang="en-US" dirty="0"/>
              <a:t>Study type: </a:t>
            </a:r>
            <a:r>
              <a:rPr lang="en-US" sz="2400" dirty="0"/>
              <a:t>Retrospective single-center matched cohort study</a:t>
            </a:r>
          </a:p>
          <a:p>
            <a:pPr marL="514350" indent="-514350">
              <a:lnSpc>
                <a:spcPct val="110000"/>
              </a:lnSpc>
              <a:buFont typeface="+mj-lt"/>
              <a:buAutoNum type="alphaUcPeriod"/>
            </a:pPr>
            <a:r>
              <a:rPr lang="en-US" dirty="0"/>
              <a:t>Subjects: </a:t>
            </a:r>
            <a:r>
              <a:rPr lang="en-US" sz="2400" dirty="0"/>
              <a:t>A cohort of 100 patients, who underwent clinically indicated 13N-ammonia PET MPI, with visually normal retention images. The cohort included 50 patients with preserved and 50 patients with decreased global MFR as derived from PET quantification, matched by age, gender, and body mass index. Preserved MFR was defined as global MFR ≥2 and decreased MFR was defined as global MFR &lt;2. R</a:t>
            </a:r>
            <a:r>
              <a:rPr lang="en-US" sz="2400" b="0" i="0" u="none" strike="noStrike" baseline="0" dirty="0"/>
              <a:t>adiomic features were extracted from retention images at each of five different gray-level discretization (8, 16, 32, 64, and 128 bins).</a:t>
            </a:r>
            <a:endParaRPr lang="en-US" sz="2400" dirty="0"/>
          </a:p>
          <a:p>
            <a:pPr marL="514350" indent="-514350">
              <a:lnSpc>
                <a:spcPct val="110000"/>
              </a:lnSpc>
              <a:buFont typeface="+mj-lt"/>
              <a:buAutoNum type="alphaUcPeriod"/>
            </a:pPr>
            <a:r>
              <a:rPr lang="en-US" dirty="0"/>
              <a:t>Study endpoints: </a:t>
            </a:r>
            <a:r>
              <a:rPr lang="en-US" sz="2400" dirty="0"/>
              <a:t>to identify radiomic features in</a:t>
            </a:r>
            <a:r>
              <a:rPr lang="en-US" sz="2400" b="0" i="0" u="none" strike="noStrike" baseline="0" dirty="0"/>
              <a:t> </a:t>
            </a:r>
            <a:r>
              <a:rPr lang="en-US" sz="2400" dirty="0"/>
              <a:t>visual</a:t>
            </a:r>
            <a:r>
              <a:rPr lang="en-US" sz="2400" b="0" i="0" u="none" strike="noStrike" baseline="0" dirty="0"/>
              <a:t>ly normal myocardial perfusion</a:t>
            </a:r>
            <a:r>
              <a:rPr lang="en-US" sz="1800" b="0" i="0" u="none" strike="noStrike" baseline="0" dirty="0"/>
              <a:t> </a:t>
            </a:r>
            <a:r>
              <a:rPr lang="en-US" sz="2400" b="0" i="0" u="none" strike="noStrike" baseline="0" dirty="0"/>
              <a:t>radionuclide retention images using 13N-ammonia PET MPI, which could detect a </a:t>
            </a:r>
            <a:r>
              <a:rPr lang="en-US" sz="2400" dirty="0"/>
              <a:t>global</a:t>
            </a:r>
            <a:r>
              <a:rPr lang="en-US" sz="2400" b="0" i="0" u="none" strike="noStrike" baseline="0" dirty="0"/>
              <a:t> impaired perfusion.</a:t>
            </a:r>
            <a:endParaRPr lang="el-GR" sz="2400" dirty="0"/>
          </a:p>
        </p:txBody>
      </p:sp>
    </p:spTree>
    <p:extLst>
      <p:ext uri="{BB962C8B-B14F-4D97-AF65-F5344CB8AC3E}">
        <p14:creationId xmlns:p14="http://schemas.microsoft.com/office/powerpoint/2010/main" val="1381681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1096E-41BF-DECD-1430-F8B67BCAC61F}"/>
              </a:ext>
            </a:extLst>
          </p:cNvPr>
          <p:cNvSpPr>
            <a:spLocks noGrp="1"/>
          </p:cNvSpPr>
          <p:nvPr>
            <p:ph type="title"/>
          </p:nvPr>
        </p:nvSpPr>
        <p:spPr>
          <a:xfrm>
            <a:off x="838200" y="365125"/>
            <a:ext cx="10515600" cy="728569"/>
          </a:xfrm>
        </p:spPr>
        <p:txBody>
          <a:bodyPr/>
          <a:lstStyle/>
          <a:p>
            <a:pPr algn="ctr"/>
            <a:r>
              <a:rPr lang="en-US" b="1" dirty="0"/>
              <a:t>METHODS</a:t>
            </a:r>
            <a:endParaRPr lang="el-GR" b="1" dirty="0"/>
          </a:p>
        </p:txBody>
      </p:sp>
      <p:pic>
        <p:nvPicPr>
          <p:cNvPr id="7" name="Content Placeholder 6">
            <a:extLst>
              <a:ext uri="{FF2B5EF4-FFF2-40B4-BE49-F238E27FC236}">
                <a16:creationId xmlns:a16="http://schemas.microsoft.com/office/drawing/2014/main" id="{AEC62DC7-A6FF-C019-1084-FD937B98767F}"/>
              </a:ext>
            </a:extLst>
          </p:cNvPr>
          <p:cNvPicPr>
            <a:picLocks noGrp="1" noChangeAspect="1"/>
          </p:cNvPicPr>
          <p:nvPr>
            <p:ph idx="1"/>
          </p:nvPr>
        </p:nvPicPr>
        <p:blipFill>
          <a:blip r:embed="rId2"/>
          <a:stretch>
            <a:fillRect/>
          </a:stretch>
        </p:blipFill>
        <p:spPr>
          <a:xfrm>
            <a:off x="2416344" y="1093694"/>
            <a:ext cx="7359311" cy="4089591"/>
          </a:xfrm>
        </p:spPr>
      </p:pic>
      <p:sp>
        <p:nvSpPr>
          <p:cNvPr id="11" name="TextBox 10">
            <a:extLst>
              <a:ext uri="{FF2B5EF4-FFF2-40B4-BE49-F238E27FC236}">
                <a16:creationId xmlns:a16="http://schemas.microsoft.com/office/drawing/2014/main" id="{BA0A84FE-CF09-A501-F2AC-618B71F2B29B}"/>
              </a:ext>
            </a:extLst>
          </p:cNvPr>
          <p:cNvSpPr txBox="1"/>
          <p:nvPr/>
        </p:nvSpPr>
        <p:spPr>
          <a:xfrm>
            <a:off x="2559331" y="4213411"/>
            <a:ext cx="7144871" cy="1169551"/>
          </a:xfrm>
          <a:prstGeom prst="rect">
            <a:avLst/>
          </a:prstGeom>
          <a:noFill/>
        </p:spPr>
        <p:txBody>
          <a:bodyPr wrap="square" rtlCol="0">
            <a:spAutoFit/>
          </a:bodyPr>
          <a:lstStyle/>
          <a:p>
            <a:r>
              <a:rPr lang="en-US" sz="1400" dirty="0"/>
              <a:t>PET image processing for radiomic feature extraction. 13N-NH3 PET stress myocardial perfusion</a:t>
            </a:r>
          </a:p>
          <a:p>
            <a:r>
              <a:rPr lang="en-US" sz="1400" dirty="0"/>
              <a:t>retention images represented as a left ventricular (LV) polar map (a) are converted into a grayscale lossless Portable Network Graphic (PNG) file format (b). A region of interest (purple) drawn on the whole LV (c) in for the subsequent radiomic feature extraction using </a:t>
            </a:r>
            <a:r>
              <a:rPr lang="en-US" sz="1400" dirty="0" err="1"/>
              <a:t>LifeX</a:t>
            </a:r>
            <a:r>
              <a:rPr lang="en-US" sz="1400" dirty="0"/>
              <a:t> software.</a:t>
            </a:r>
            <a:endParaRPr lang="el-GR" sz="1400" dirty="0"/>
          </a:p>
        </p:txBody>
      </p:sp>
    </p:spTree>
    <p:extLst>
      <p:ext uri="{BB962C8B-B14F-4D97-AF65-F5344CB8AC3E}">
        <p14:creationId xmlns:p14="http://schemas.microsoft.com/office/powerpoint/2010/main" val="2934544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3D8C-ED97-0F84-C3D1-1F90D2AF54C1}"/>
              </a:ext>
            </a:extLst>
          </p:cNvPr>
          <p:cNvSpPr>
            <a:spLocks noGrp="1"/>
          </p:cNvSpPr>
          <p:nvPr>
            <p:ph type="title"/>
          </p:nvPr>
        </p:nvSpPr>
        <p:spPr>
          <a:xfrm>
            <a:off x="838200" y="365125"/>
            <a:ext cx="10515600" cy="747279"/>
          </a:xfrm>
        </p:spPr>
        <p:txBody>
          <a:bodyPr/>
          <a:lstStyle/>
          <a:p>
            <a:pPr algn="ctr"/>
            <a:r>
              <a:rPr lang="en-US" b="1" dirty="0"/>
              <a:t>RESULTS</a:t>
            </a:r>
            <a:endParaRPr lang="el-GR" b="1" dirty="0"/>
          </a:p>
        </p:txBody>
      </p:sp>
      <p:pic>
        <p:nvPicPr>
          <p:cNvPr id="8" name="Content Placeholder 7">
            <a:extLst>
              <a:ext uri="{FF2B5EF4-FFF2-40B4-BE49-F238E27FC236}">
                <a16:creationId xmlns:a16="http://schemas.microsoft.com/office/drawing/2014/main" id="{B0668D1C-2E0A-4FCC-6552-70CEB889B0B8}"/>
              </a:ext>
            </a:extLst>
          </p:cNvPr>
          <p:cNvPicPr>
            <a:picLocks noGrp="1" noChangeAspect="1"/>
          </p:cNvPicPr>
          <p:nvPr>
            <p:ph idx="1"/>
          </p:nvPr>
        </p:nvPicPr>
        <p:blipFill>
          <a:blip r:embed="rId2"/>
          <a:stretch>
            <a:fillRect/>
          </a:stretch>
        </p:blipFill>
        <p:spPr>
          <a:xfrm>
            <a:off x="2121857" y="1575673"/>
            <a:ext cx="7392473" cy="4169923"/>
          </a:xfrm>
        </p:spPr>
      </p:pic>
      <p:sp>
        <p:nvSpPr>
          <p:cNvPr id="9" name="TextBox 8">
            <a:extLst>
              <a:ext uri="{FF2B5EF4-FFF2-40B4-BE49-F238E27FC236}">
                <a16:creationId xmlns:a16="http://schemas.microsoft.com/office/drawing/2014/main" id="{5B54A066-0C69-1753-BC74-767EDCE15766}"/>
              </a:ext>
            </a:extLst>
          </p:cNvPr>
          <p:cNvSpPr txBox="1"/>
          <p:nvPr/>
        </p:nvSpPr>
        <p:spPr>
          <a:xfrm>
            <a:off x="3209363" y="5933278"/>
            <a:ext cx="5217459" cy="307777"/>
          </a:xfrm>
          <a:prstGeom prst="rect">
            <a:avLst/>
          </a:prstGeom>
          <a:noFill/>
        </p:spPr>
        <p:txBody>
          <a:bodyPr wrap="square" rtlCol="0">
            <a:spAutoFit/>
          </a:bodyPr>
          <a:lstStyle/>
          <a:p>
            <a:r>
              <a:rPr lang="en-US" sz="1400" dirty="0"/>
              <a:t>Heatmap of Spearman rank correlation between radiomic features</a:t>
            </a:r>
            <a:endParaRPr lang="el-GR" sz="1400" dirty="0"/>
          </a:p>
        </p:txBody>
      </p:sp>
    </p:spTree>
    <p:extLst>
      <p:ext uri="{BB962C8B-B14F-4D97-AF65-F5344CB8AC3E}">
        <p14:creationId xmlns:p14="http://schemas.microsoft.com/office/powerpoint/2010/main" val="29877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8F7C-6E34-8FC1-A478-D7C790133056}"/>
              </a:ext>
            </a:extLst>
          </p:cNvPr>
          <p:cNvSpPr>
            <a:spLocks noGrp="1"/>
          </p:cNvSpPr>
          <p:nvPr>
            <p:ph type="title"/>
          </p:nvPr>
        </p:nvSpPr>
        <p:spPr>
          <a:xfrm>
            <a:off x="838200" y="365125"/>
            <a:ext cx="10515600" cy="728569"/>
          </a:xfrm>
        </p:spPr>
        <p:txBody>
          <a:bodyPr/>
          <a:lstStyle/>
          <a:p>
            <a:pPr algn="ctr"/>
            <a:r>
              <a:rPr lang="en-US" b="1" dirty="0"/>
              <a:t>RESULTS</a:t>
            </a:r>
            <a:endParaRPr lang="el-GR" dirty="0"/>
          </a:p>
        </p:txBody>
      </p:sp>
      <p:pic>
        <p:nvPicPr>
          <p:cNvPr id="5" name="Content Placeholder 4">
            <a:extLst>
              <a:ext uri="{FF2B5EF4-FFF2-40B4-BE49-F238E27FC236}">
                <a16:creationId xmlns:a16="http://schemas.microsoft.com/office/drawing/2014/main" id="{5D6BD779-AF9F-FE45-3414-5CCA3C4673E0}"/>
              </a:ext>
            </a:extLst>
          </p:cNvPr>
          <p:cNvPicPr>
            <a:picLocks noGrp="1" noChangeAspect="1"/>
          </p:cNvPicPr>
          <p:nvPr>
            <p:ph idx="1"/>
          </p:nvPr>
        </p:nvPicPr>
        <p:blipFill>
          <a:blip r:embed="rId2"/>
          <a:stretch>
            <a:fillRect/>
          </a:stretch>
        </p:blipFill>
        <p:spPr>
          <a:xfrm>
            <a:off x="2545977" y="968332"/>
            <a:ext cx="8313059" cy="4580965"/>
          </a:xfrm>
        </p:spPr>
      </p:pic>
      <p:sp>
        <p:nvSpPr>
          <p:cNvPr id="6" name="TextBox 5">
            <a:extLst>
              <a:ext uri="{FF2B5EF4-FFF2-40B4-BE49-F238E27FC236}">
                <a16:creationId xmlns:a16="http://schemas.microsoft.com/office/drawing/2014/main" id="{B08E402E-41B5-BB3B-8859-DA1851858A09}"/>
              </a:ext>
            </a:extLst>
          </p:cNvPr>
          <p:cNvSpPr txBox="1"/>
          <p:nvPr/>
        </p:nvSpPr>
        <p:spPr>
          <a:xfrm flipH="1">
            <a:off x="2624639" y="5072244"/>
            <a:ext cx="7657878" cy="954107"/>
          </a:xfrm>
          <a:prstGeom prst="rect">
            <a:avLst/>
          </a:prstGeom>
          <a:noFill/>
        </p:spPr>
        <p:txBody>
          <a:bodyPr wrap="square" rtlCol="0">
            <a:spAutoFit/>
          </a:bodyPr>
          <a:lstStyle/>
          <a:p>
            <a:r>
              <a:rPr lang="en-US" sz="1400" dirty="0"/>
              <a:t>Univariate logistic regression analysis. P-values are given for the remaining 7 radiomic features and for each of the 5 gray levels (GL). Significant univariate predictors of decreased myocardial flow reserve after application of the </a:t>
            </a:r>
            <a:r>
              <a:rPr lang="en-US" sz="1400" dirty="0" err="1"/>
              <a:t>Benjamini</a:t>
            </a:r>
            <a:r>
              <a:rPr lang="en-US" sz="1400" dirty="0"/>
              <a:t>-Hochberg procedure to correct for multiple comparisons at a 10% false discovery rate are depicted in red. Only two GL (16 and 32) exhibited significant features.</a:t>
            </a:r>
            <a:endParaRPr lang="el-GR" sz="1400" dirty="0"/>
          </a:p>
        </p:txBody>
      </p:sp>
    </p:spTree>
    <p:extLst>
      <p:ext uri="{BB962C8B-B14F-4D97-AF65-F5344CB8AC3E}">
        <p14:creationId xmlns:p14="http://schemas.microsoft.com/office/powerpoint/2010/main" val="271686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C329-90CA-76E9-31C6-91C39E7547FF}"/>
              </a:ext>
            </a:extLst>
          </p:cNvPr>
          <p:cNvSpPr>
            <a:spLocks noGrp="1"/>
          </p:cNvSpPr>
          <p:nvPr>
            <p:ph type="title"/>
          </p:nvPr>
        </p:nvSpPr>
        <p:spPr>
          <a:xfrm>
            <a:off x="838200" y="365125"/>
            <a:ext cx="10515600" cy="809251"/>
          </a:xfrm>
        </p:spPr>
        <p:txBody>
          <a:bodyPr/>
          <a:lstStyle/>
          <a:p>
            <a:pPr algn="ctr"/>
            <a:r>
              <a:rPr lang="en-US" b="1" dirty="0"/>
              <a:t>RESULTS</a:t>
            </a:r>
            <a:endParaRPr lang="el-GR" dirty="0"/>
          </a:p>
        </p:txBody>
      </p:sp>
      <p:pic>
        <p:nvPicPr>
          <p:cNvPr id="5" name="Content Placeholder 4">
            <a:extLst>
              <a:ext uri="{FF2B5EF4-FFF2-40B4-BE49-F238E27FC236}">
                <a16:creationId xmlns:a16="http://schemas.microsoft.com/office/drawing/2014/main" id="{5D7CB8B7-9C11-5F72-C288-2A68218F9E97}"/>
              </a:ext>
            </a:extLst>
          </p:cNvPr>
          <p:cNvPicPr>
            <a:picLocks noGrp="1" noChangeAspect="1"/>
          </p:cNvPicPr>
          <p:nvPr>
            <p:ph idx="1"/>
          </p:nvPr>
        </p:nvPicPr>
        <p:blipFill>
          <a:blip r:embed="rId2"/>
          <a:stretch>
            <a:fillRect/>
          </a:stretch>
        </p:blipFill>
        <p:spPr>
          <a:xfrm>
            <a:off x="2913529" y="1102659"/>
            <a:ext cx="6302188" cy="4661647"/>
          </a:xfrm>
        </p:spPr>
      </p:pic>
      <p:sp>
        <p:nvSpPr>
          <p:cNvPr id="6" name="TextBox 5">
            <a:extLst>
              <a:ext uri="{FF2B5EF4-FFF2-40B4-BE49-F238E27FC236}">
                <a16:creationId xmlns:a16="http://schemas.microsoft.com/office/drawing/2014/main" id="{FF515BCB-D5A4-345A-A754-1D986B674747}"/>
              </a:ext>
            </a:extLst>
          </p:cNvPr>
          <p:cNvSpPr txBox="1"/>
          <p:nvPr/>
        </p:nvSpPr>
        <p:spPr>
          <a:xfrm>
            <a:off x="2553449" y="5764306"/>
            <a:ext cx="7289797" cy="954107"/>
          </a:xfrm>
          <a:prstGeom prst="rect">
            <a:avLst/>
          </a:prstGeom>
          <a:noFill/>
        </p:spPr>
        <p:txBody>
          <a:bodyPr wrap="square" rtlCol="0">
            <a:spAutoFit/>
          </a:bodyPr>
          <a:lstStyle/>
          <a:p>
            <a:r>
              <a:rPr lang="en-US" sz="1400" dirty="0"/>
              <a:t>Results from the univariate and multivariate regression analysis including all the variables from variable importance plot GL16 with numerical estimate of the feature importance &gt;0. Of note, and as in the approach in the main manuscript, only GLRM_GLNU remained a significant predictor of reduced MFR in multivariate analysis. </a:t>
            </a:r>
            <a:endParaRPr lang="el-GR" sz="1400" dirty="0"/>
          </a:p>
        </p:txBody>
      </p:sp>
    </p:spTree>
    <p:extLst>
      <p:ext uri="{BB962C8B-B14F-4D97-AF65-F5344CB8AC3E}">
        <p14:creationId xmlns:p14="http://schemas.microsoft.com/office/powerpoint/2010/main" val="720338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5B786-22DE-3427-54CE-90DDADABD4FB}"/>
              </a:ext>
            </a:extLst>
          </p:cNvPr>
          <p:cNvSpPr>
            <a:spLocks noGrp="1"/>
          </p:cNvSpPr>
          <p:nvPr>
            <p:ph type="title"/>
          </p:nvPr>
        </p:nvSpPr>
        <p:spPr>
          <a:xfrm>
            <a:off x="838200" y="365125"/>
            <a:ext cx="10515600" cy="773393"/>
          </a:xfrm>
        </p:spPr>
        <p:txBody>
          <a:bodyPr/>
          <a:lstStyle/>
          <a:p>
            <a:pPr algn="ctr"/>
            <a:r>
              <a:rPr lang="en-US" b="1" dirty="0"/>
              <a:t>RESULTS</a:t>
            </a:r>
            <a:endParaRPr lang="el-GR" dirty="0"/>
          </a:p>
        </p:txBody>
      </p:sp>
      <p:pic>
        <p:nvPicPr>
          <p:cNvPr id="5" name="Content Placeholder 4">
            <a:extLst>
              <a:ext uri="{FF2B5EF4-FFF2-40B4-BE49-F238E27FC236}">
                <a16:creationId xmlns:a16="http://schemas.microsoft.com/office/drawing/2014/main" id="{9669F047-A16F-A2C1-1A9E-BD850F4503F1}"/>
              </a:ext>
            </a:extLst>
          </p:cNvPr>
          <p:cNvPicPr>
            <a:picLocks noGrp="1" noChangeAspect="1"/>
          </p:cNvPicPr>
          <p:nvPr>
            <p:ph idx="1"/>
          </p:nvPr>
        </p:nvPicPr>
        <p:blipFill>
          <a:blip r:embed="rId2"/>
          <a:stretch>
            <a:fillRect/>
          </a:stretch>
        </p:blipFill>
        <p:spPr>
          <a:xfrm>
            <a:off x="3462487" y="1511861"/>
            <a:ext cx="4657425" cy="3400799"/>
          </a:xfrm>
        </p:spPr>
      </p:pic>
      <p:sp>
        <p:nvSpPr>
          <p:cNvPr id="6" name="TextBox 5">
            <a:extLst>
              <a:ext uri="{FF2B5EF4-FFF2-40B4-BE49-F238E27FC236}">
                <a16:creationId xmlns:a16="http://schemas.microsoft.com/office/drawing/2014/main" id="{CCB102F7-B5AF-140E-90AD-4B8865A28C89}"/>
              </a:ext>
            </a:extLst>
          </p:cNvPr>
          <p:cNvSpPr txBox="1"/>
          <p:nvPr/>
        </p:nvSpPr>
        <p:spPr>
          <a:xfrm flipH="1">
            <a:off x="3748142" y="5286003"/>
            <a:ext cx="4508352" cy="738664"/>
          </a:xfrm>
          <a:prstGeom prst="rect">
            <a:avLst/>
          </a:prstGeom>
          <a:noFill/>
        </p:spPr>
        <p:txBody>
          <a:bodyPr wrap="square" rtlCol="0">
            <a:spAutoFit/>
          </a:bodyPr>
          <a:lstStyle/>
          <a:p>
            <a:r>
              <a:rPr lang="en-US" sz="1400" dirty="0"/>
              <a:t>Receiver operating curve for GLRLM_GLNU derived from 16 GL discretization for the prediction of decreased MFR in patients with visually normal MPI.</a:t>
            </a:r>
            <a:endParaRPr lang="el-GR" sz="1400" dirty="0"/>
          </a:p>
        </p:txBody>
      </p:sp>
    </p:spTree>
    <p:extLst>
      <p:ext uri="{BB962C8B-B14F-4D97-AF65-F5344CB8AC3E}">
        <p14:creationId xmlns:p14="http://schemas.microsoft.com/office/powerpoint/2010/main" val="340015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79091-EF28-7961-B4D8-5438E1E100FB}"/>
              </a:ext>
            </a:extLst>
          </p:cNvPr>
          <p:cNvSpPr>
            <a:spLocks noGrp="1"/>
          </p:cNvSpPr>
          <p:nvPr>
            <p:ph type="title"/>
          </p:nvPr>
        </p:nvSpPr>
        <p:spPr>
          <a:xfrm>
            <a:off x="838200" y="365125"/>
            <a:ext cx="10515600" cy="594099"/>
          </a:xfrm>
        </p:spPr>
        <p:txBody>
          <a:bodyPr>
            <a:normAutofit fontScale="90000"/>
          </a:bodyPr>
          <a:lstStyle/>
          <a:p>
            <a:pPr algn="ctr"/>
            <a:r>
              <a:rPr lang="en-US" b="1" dirty="0"/>
              <a:t>CONCLUSIONS</a:t>
            </a:r>
            <a:endParaRPr lang="el-GR" b="1" dirty="0"/>
          </a:p>
        </p:txBody>
      </p:sp>
      <p:sp>
        <p:nvSpPr>
          <p:cNvPr id="3" name="Content Placeholder 2">
            <a:extLst>
              <a:ext uri="{FF2B5EF4-FFF2-40B4-BE49-F238E27FC236}">
                <a16:creationId xmlns:a16="http://schemas.microsoft.com/office/drawing/2014/main" id="{0E792D2C-7692-6444-A69B-218DA344B136}"/>
              </a:ext>
            </a:extLst>
          </p:cNvPr>
          <p:cNvSpPr>
            <a:spLocks noGrp="1"/>
          </p:cNvSpPr>
          <p:nvPr>
            <p:ph idx="1"/>
          </p:nvPr>
        </p:nvSpPr>
        <p:spPr>
          <a:xfrm>
            <a:off x="838200" y="1093694"/>
            <a:ext cx="10515600" cy="5083269"/>
          </a:xfrm>
        </p:spPr>
        <p:txBody>
          <a:bodyPr>
            <a:normAutofit/>
          </a:bodyPr>
          <a:lstStyle/>
          <a:p>
            <a:pPr marL="514350" indent="-514350">
              <a:buFont typeface="+mj-lt"/>
              <a:buAutoNum type="arabicPeriod"/>
            </a:pPr>
            <a:r>
              <a:rPr lang="en-US" dirty="0"/>
              <a:t>A single radiomic feature (GLRLM_GLNU) extracted from visually normal 13N-ammonia PET retention images independently predicts reduced global MFR with moderate accuracy.</a:t>
            </a:r>
          </a:p>
          <a:p>
            <a:pPr marL="514350" indent="-514350">
              <a:buFont typeface="+mj-lt"/>
              <a:buAutoNum type="arabicPeriod"/>
            </a:pPr>
            <a:r>
              <a:rPr lang="en-US" dirty="0"/>
              <a:t>GLRLM_GLNU is a measure of non-uniformity within the GL run length matrix (GLRLM) and thus represents the heterogeneity of the image. It characterizes the variability of GL intensity values in the image, for which lower values indicate homogeneity, while higher values characterize more heterogeneous intensity patterns.</a:t>
            </a:r>
          </a:p>
          <a:p>
            <a:pPr marL="514350" indent="-514350">
              <a:buFont typeface="+mj-lt"/>
              <a:buAutoNum type="arabicPeriod"/>
            </a:pPr>
            <a:r>
              <a:rPr lang="en-US" dirty="0"/>
              <a:t>This concept could potentially be applied to other myocardial perfusion imaging modalities, especially to SPECT MPI, based purely on relative distribution patterns to allow for better detection of diffuse disease.</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l-GR" dirty="0"/>
          </a:p>
        </p:txBody>
      </p:sp>
    </p:spTree>
    <p:extLst>
      <p:ext uri="{BB962C8B-B14F-4D97-AF65-F5344CB8AC3E}">
        <p14:creationId xmlns:p14="http://schemas.microsoft.com/office/powerpoint/2010/main" val="3808238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808</Words>
  <Application>Microsoft Office PowerPoint</Application>
  <PresentationFormat>Breitbild</PresentationFormat>
  <Paragraphs>34</Paragraphs>
  <Slides>9</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9</vt:i4>
      </vt:variant>
    </vt:vector>
  </HeadingPairs>
  <TitlesOfParts>
    <vt:vector size="17" baseType="lpstr">
      <vt:lpstr>Arial</vt:lpstr>
      <vt:lpstr>ArialMT</vt:lpstr>
      <vt:lpstr>Calibri</vt:lpstr>
      <vt:lpstr>Calibri Light</vt:lpstr>
      <vt:lpstr>MyriadPro-Regular</vt:lpstr>
      <vt:lpstr>Times New Roman</vt:lpstr>
      <vt:lpstr>Verdana-Bold</vt:lpstr>
      <vt:lpstr>Office Theme</vt:lpstr>
      <vt:lpstr>Journal of Nuclear Cardiology    Radiomics for the detection of diffusely impaired myocardial perfusion: A proof-of-concept study using 13N-ammonia positron emission tomography</vt:lpstr>
      <vt:lpstr>BACKGROUND</vt:lpstr>
      <vt:lpstr>METHODS</vt:lpstr>
      <vt:lpstr>METHODS</vt:lpstr>
      <vt:lpstr>RESULTS</vt:lpstr>
      <vt:lpstr>RESULTS</vt:lpstr>
      <vt:lpstr>RESULTS</vt:lpstr>
      <vt:lpstr>RESULTS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Chrysoula Garefa</dc:creator>
  <cp:lastModifiedBy>Ronny Büchel</cp:lastModifiedBy>
  <cp:revision>42</cp:revision>
  <dcterms:created xsi:type="dcterms:W3CDTF">2022-11-26T17:12:00Z</dcterms:created>
  <dcterms:modified xsi:type="dcterms:W3CDTF">2022-11-28T12:42:11Z</dcterms:modified>
</cp:coreProperties>
</file>