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9"/>
  </p:handoutMasterIdLst>
  <p:sldIdLst>
    <p:sldId id="258" r:id="rId4"/>
    <p:sldId id="264" r:id="rId5"/>
    <p:sldId id="266" r:id="rId6"/>
    <p:sldId id="267" r:id="rId7"/>
    <p:sldId id="265" r:id="rId8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131EBC-9BE1-2B87-7A91-4BA372A79A52}" name="Philip Hasbak" initials="PH" userId="S::Philip.Hasbak@regionh.dk::d72e8516-caad-4c4c-b6fd-f036e60784c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22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8/10/relationships/authors" Target="authors.xml"/><Relationship Id="rId10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7/3/2023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791200" y="4854390"/>
            <a:ext cx="1981200" cy="558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87795" y="4371664"/>
            <a:ext cx="1112520" cy="15605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362764" y="1076212"/>
            <a:ext cx="8418472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Myocardial creep and cardiorespiratory motion correction improves diagnostic accuracy of Rubidium-82 cardiac positron emission tomography</a:t>
            </a:r>
            <a:endParaRPr lang="da-DK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609600" y="2514600"/>
            <a:ext cx="8001000" cy="1351928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lvl="1"/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Martin Lyngby Lassen,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PhD</a:t>
            </a:r>
            <a:r>
              <a:rPr lang="en-US" sz="14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Thomas Rasmussen, MD,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PhD</a:t>
            </a:r>
            <a:r>
              <a:rPr lang="en-US" sz="14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Christina Byrne, MD,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PhD</a:t>
            </a:r>
            <a:r>
              <a:rPr lang="en-US" sz="14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 Lene Holmvang, MD,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DMSc</a:t>
            </a:r>
            <a:r>
              <a:rPr lang="en-US" sz="14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Andreas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Kjaer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MD, PhD,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DMSc</a:t>
            </a:r>
            <a:r>
              <a:rPr lang="en-US" sz="14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Philip Hasbak, MD,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DMSc</a:t>
            </a:r>
            <a:r>
              <a:rPr lang="en-US" sz="14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endParaRPr lang="da-DK" sz="1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14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Department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of Clinical Physiology, Nuclear Medicine and PET &amp; Cluster for Molecular Imaging, Copenhagen University Hospital -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Rigshospitalet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and University of Copenhagen </a:t>
            </a:r>
          </a:p>
          <a:p>
            <a:pPr>
              <a:spcAft>
                <a:spcPts val="800"/>
              </a:spcAft>
            </a:pPr>
            <a:r>
              <a:rPr lang="en-US" sz="14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Department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of Cardiology, The Heart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centre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Rigshospitalet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Copenhagen, Denmark</a:t>
            </a:r>
            <a:endParaRPr lang="da-DK" sz="1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US" alt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A person wearing a white shirt&#10;&#10;Description automatically generated with low confidence">
            <a:extLst>
              <a:ext uri="{FF2B5EF4-FFF2-40B4-BE49-F238E27FC236}">
                <a16:creationId xmlns:a16="http://schemas.microsoft.com/office/drawing/2014/main" id="{27C9FAC0-1717-4ADD-B02B-4270AC23DC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95" y="4371664"/>
            <a:ext cx="1112520" cy="1560576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675CE15-4183-45EF-B728-DAE70353F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561" y="4854391"/>
            <a:ext cx="1924929" cy="55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None/>
            </a:pPr>
            <a:r>
              <a:rPr lang="en-US" altLang="en-US" sz="2400" dirty="0"/>
              <a:t>1- 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Motion during </a:t>
            </a:r>
            <a:r>
              <a:rPr lang="en-US" sz="24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82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Rb MPI has a detrimental impact on quantitative and qualitative assessment of the myocardial perfusion.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altLang="en-US" sz="2400" dirty="0"/>
              <a:t>2- 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Three different motion patterns are exerted on the heart, cardiorespiratory motion (cardiac contraction and respiratory motion) and non-periodical shifts of the heart (myocardial creep)</a:t>
            </a:r>
            <a:endParaRPr lang="da-DK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en-US" sz="2400" dirty="0"/>
              <a:t>3- 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 corrections have been proposed for correcting all three motion patterns in </a:t>
            </a:r>
            <a:r>
              <a:rPr lang="en-US" sz="24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82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Rb PET, and thus, it is unknown how much influence the motion has on the perfusion estimate</a:t>
            </a:r>
            <a:endParaRPr lang="en-US" altLang="en-US" sz="2400" dirty="0">
              <a:highlight>
                <a:srgbClr val="FFFF00"/>
              </a:highligh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400" dirty="0"/>
              <a:t>Study type:(</a:t>
            </a:r>
            <a:r>
              <a:rPr lang="en-US" altLang="en-US" sz="2000" dirty="0"/>
              <a:t>Select all that apply)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1800" dirty="0"/>
              <a:t>This was a retrospective study, including healthy controls and patients undergoing both </a:t>
            </a:r>
            <a:r>
              <a:rPr lang="en-US" altLang="en-US" sz="1800" baseline="30000" dirty="0"/>
              <a:t>82</a:t>
            </a:r>
            <a:r>
              <a:rPr lang="en-US" altLang="en-US" sz="1800" dirty="0"/>
              <a:t>Rb MPI and CAG with FFR assessments. 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400" dirty="0"/>
              <a:t>Study subjects: </a:t>
            </a:r>
            <a:r>
              <a:rPr lang="en-US" altLang="en-US" sz="1800" dirty="0"/>
              <a:t>This study included healthy volunteers and patients who underwent </a:t>
            </a:r>
            <a:r>
              <a:rPr lang="en-US" altLang="en-US" sz="1800" baseline="30000" dirty="0"/>
              <a:t>82</a:t>
            </a:r>
            <a:r>
              <a:rPr lang="en-US" altLang="en-US" sz="1800" dirty="0"/>
              <a:t>Rb MPI and subsequent CAG with FFR assessments. 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400" dirty="0"/>
              <a:t>Study endpoints: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Primary end point(s): </a:t>
            </a:r>
            <a:r>
              <a:rPr lang="en-US" altLang="en-US" sz="1800" dirty="0"/>
              <a:t>Changes in AUC obtained from ROC analysis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Secondary end point(s): </a:t>
            </a:r>
            <a:r>
              <a:rPr lang="en-US" altLang="en-US" sz="1800" dirty="0"/>
              <a:t>Changes in test-retest repeatability measures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400" dirty="0"/>
              <a:t>Study variables: </a:t>
            </a:r>
            <a:r>
              <a:rPr lang="en-US" altLang="en-US" sz="1800" dirty="0" err="1"/>
              <a:t>rTPD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sTPD</a:t>
            </a:r>
            <a:r>
              <a:rPr lang="en-US" altLang="en-US" sz="1800" dirty="0"/>
              <a:t> and </a:t>
            </a:r>
            <a:r>
              <a:rPr lang="en-US" altLang="en-US" sz="1800" dirty="0" err="1"/>
              <a:t>iTPD</a:t>
            </a:r>
            <a:endParaRPr lang="en-US" alt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diagram, line, font&#10;&#10;Description automatically generated">
            <a:extLst>
              <a:ext uri="{FF2B5EF4-FFF2-40B4-BE49-F238E27FC236}">
                <a16:creationId xmlns:a16="http://schemas.microsoft.com/office/drawing/2014/main" id="{A9510437-BEF4-40DB-6B18-7C69504AF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79293"/>
            <a:ext cx="8342832" cy="4205431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RESULTS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6535DEB3-E8BE-4903-9746-07F38D654652}"/>
              </a:ext>
            </a:extLst>
          </p:cNvPr>
          <p:cNvSpPr txBox="1"/>
          <p:nvPr/>
        </p:nvSpPr>
        <p:spPr>
          <a:xfrm>
            <a:off x="1089489" y="5385633"/>
            <a:ext cx="6965022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sTPD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and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iTPD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analysis of 53 patients undergoing CAG with FFR assessments. 3xMC significantly increased the AUC for the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iTPD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assessments compared to the standard reconstructions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None/>
            </a:pPr>
            <a:r>
              <a:rPr lang="en-US" altLang="en-US" sz="2400" dirty="0"/>
              <a:t>1- It is possible to, retrospectively, extract information on both respiratory motion and myocardial creep from the acquired PET raw data (</a:t>
            </a:r>
            <a:r>
              <a:rPr lang="en-US" altLang="en-US" sz="2400" dirty="0" err="1"/>
              <a:t>listmode</a:t>
            </a:r>
            <a:r>
              <a:rPr lang="en-US" altLang="en-US" sz="2400" dirty="0"/>
              <a:t> files).  </a:t>
            </a:r>
          </a:p>
          <a:p>
            <a:pPr marL="0" indent="0" algn="just">
              <a:buNone/>
            </a:pPr>
            <a:r>
              <a:rPr lang="en-US" altLang="en-US" sz="2400" dirty="0"/>
              <a:t>2- Myocardial creep events are frequent, with an average of 2 events during stress MPI sessions. </a:t>
            </a:r>
          </a:p>
          <a:p>
            <a:pPr marL="0" indent="0" algn="just">
              <a:buNone/>
            </a:pPr>
            <a:r>
              <a:rPr lang="en-US" altLang="en-US" sz="2400" dirty="0"/>
              <a:t>3- Corrections for cardiorespiratory and myocardial creep events significantly improves the </a:t>
            </a:r>
            <a:r>
              <a:rPr lang="en-US" altLang="en-US" sz="2400" dirty="0" err="1"/>
              <a:t>sTPD</a:t>
            </a:r>
            <a:r>
              <a:rPr lang="en-US" altLang="en-US" sz="2400" dirty="0"/>
              <a:t> and </a:t>
            </a:r>
            <a:r>
              <a:rPr lang="en-US" altLang="en-US" sz="2400" dirty="0" err="1"/>
              <a:t>iTPD</a:t>
            </a:r>
            <a:r>
              <a:rPr lang="en-US" altLang="en-US" sz="2400" dirty="0"/>
              <a:t> assessments. </a:t>
            </a:r>
          </a:p>
          <a:p>
            <a:pPr marL="0" indent="0" algn="just">
              <a:buNone/>
            </a:pPr>
            <a:r>
              <a:rPr lang="en-US" altLang="en-US" sz="2400" dirty="0"/>
              <a:t>4- 3xMC should be considered for all </a:t>
            </a:r>
            <a:r>
              <a:rPr lang="en-US" altLang="en-US" sz="2400" baseline="30000" dirty="0"/>
              <a:t>82</a:t>
            </a:r>
            <a:r>
              <a:rPr lang="en-US" altLang="en-US" sz="2400" dirty="0"/>
              <a:t>Rb MPI acquisitions</a:t>
            </a:r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463</Words>
  <Application>Microsoft Office PowerPoint</Application>
  <PresentationFormat>On-screen Show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Arial Narrow</vt:lpstr>
      <vt:lpstr>Calibri</vt:lpstr>
      <vt:lpstr>SsykbnAdvPTimes</vt:lpstr>
      <vt:lpstr>Times New Roman</vt:lpstr>
      <vt:lpstr>2_Office Theme</vt:lpstr>
      <vt:lpstr>Custom Design</vt:lpstr>
      <vt:lpstr>1_Custom Design</vt:lpstr>
      <vt:lpstr>Myocardial creep and cardiorespiratory motion correction improves diagnostic accuracy of Rubidium-82 cardiac positron emission tomography</vt:lpstr>
      <vt:lpstr>BACKGROUND</vt:lpstr>
      <vt:lpstr>METHODS</vt:lpstr>
      <vt:lpstr>RESULTS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Martin Lyngby Lassen</cp:lastModifiedBy>
  <cp:revision>104</cp:revision>
  <dcterms:created xsi:type="dcterms:W3CDTF">2011-04-18T21:44:13Z</dcterms:created>
  <dcterms:modified xsi:type="dcterms:W3CDTF">2023-07-03T14:17:51Z</dcterms:modified>
</cp:coreProperties>
</file>