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bookmarkIdSeed="2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677" r:id="rId4"/>
    <p:sldId id="737" r:id="rId5"/>
    <p:sldId id="746" r:id="rId6"/>
    <p:sldId id="738" r:id="rId7"/>
    <p:sldId id="734" r:id="rId8"/>
    <p:sldId id="739" r:id="rId9"/>
    <p:sldId id="743" r:id="rId10"/>
    <p:sldId id="740" r:id="rId11"/>
    <p:sldId id="733" r:id="rId12"/>
    <p:sldId id="741" r:id="rId13"/>
    <p:sldId id="641" r:id="rId14"/>
    <p:sldId id="742" r:id="rId15"/>
    <p:sldId id="67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1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576" y="-12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1D7C24-FE16-4502-8D46-0063C15ED9CA}" type="datetimeFigureOut">
              <a:rPr lang="en-GB" smtClean="0"/>
              <a:t>11/08/2024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2E3973-A5E9-48AC-9A7A-151CEFA8F8C8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7324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A9D5C3-9D31-4DD4-B786-F42BB90330D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24343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A9D5C3-9D31-4DD4-B786-F42BB90330D3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49521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3EDC3B-33EB-45FD-91FA-D3D40FD6D8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4FB1DFD-C906-40C5-AFC6-146DC8A3DB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43343A1-C93E-4CEA-97AE-A23099920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A702F-36B0-4171-A8C2-BDE8285B775B}" type="datetimeFigureOut">
              <a:rPr lang="en-GB" smtClean="0"/>
              <a:t>11/08/2024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12A5574-19C0-4F65-AC12-68096EEB1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D87BC00-8A9A-4DC4-A414-4F1DAA9D4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8640-A249-4013-816A-CFFE2401E6F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6570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2406B2-87EA-433F-ACC7-3EE536766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D42DA60-C19B-4E5A-8F3F-D8D4CE1BB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49DA856-BE47-4EA8-9C82-B3C22061F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A702F-36B0-4171-A8C2-BDE8285B775B}" type="datetimeFigureOut">
              <a:rPr lang="en-GB" smtClean="0"/>
              <a:t>11/08/2024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B1EF362-3927-4C2A-990A-73731C5B22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A539E9B-1031-4C67-9D88-03B74BE5E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8640-A249-4013-816A-CFFE2401E6F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1440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32DA4679-40DD-4357-8D4C-A3218E71A9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4457718-698F-49C7-9735-A31034CC2C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58E63AE-5FD3-4E93-822E-A16188225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A702F-36B0-4171-A8C2-BDE8285B775B}" type="datetimeFigureOut">
              <a:rPr lang="en-GB" smtClean="0"/>
              <a:t>11/08/2024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2B78240-1EC0-40AE-8BDC-50A589DAF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0A7DFCA-E5F4-4DC8-B6EE-3A4715BA7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8640-A249-4013-816A-CFFE2401E6F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9437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FCEBF3-ADDF-4015-A662-998C19F6D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19048AA-04BD-4112-AF37-06E33AC5C0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556A436-A522-4EFD-BA6E-63FCFBA61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A702F-36B0-4171-A8C2-BDE8285B775B}" type="datetimeFigureOut">
              <a:rPr lang="en-GB" smtClean="0"/>
              <a:t>11/08/2024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AA22843-ECF9-4CDC-88C3-3801E0842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7844B54-1AE8-4CD5-9DC2-2DD309BC2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8640-A249-4013-816A-CFFE2401E6F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2346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985279-E45B-440F-AF68-88AEC96A6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03F12A6-767D-419B-89FE-69F78F3BE7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DB9B6D7-B972-4766-9128-8AE10D911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A702F-36B0-4171-A8C2-BDE8285B775B}" type="datetimeFigureOut">
              <a:rPr lang="en-GB" smtClean="0"/>
              <a:t>11/08/2024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8297597-FE8F-43DC-858D-0320A478C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4AC9D5B-C12C-4090-9E98-DC43E9FEF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8640-A249-4013-816A-CFFE2401E6F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3028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9F6861-AE0F-46DD-B155-50C013FCA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B8A6931-D9AE-4F76-A382-5866C45CD8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896B3F2-2F4F-49A8-8BAA-8B9293D7DE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1BDD587-33B2-4596-84D4-EDD688456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A702F-36B0-4171-A8C2-BDE8285B775B}" type="datetimeFigureOut">
              <a:rPr lang="en-GB" smtClean="0"/>
              <a:t>11/08/2024</a:t>
            </a:fld>
            <a:endParaRPr lang="en-GB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1CEEC31-F2B3-48E2-9F5D-29BC91E38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FF4015F-0061-4E4A-BF27-315D9C684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8640-A249-4013-816A-CFFE2401E6F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1134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9D9F9F-56C9-46AD-AF5B-339612D38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FDE8A39-0109-47FA-B074-F6C76F2F01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6434B7A-160E-4FAE-A886-7885BB9ABF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8847AD9-B455-4B15-BA0E-37EC6D2DD0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531EAD1-E529-4080-B21C-319A7FABC1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6380C77-9B02-4C37-A949-6F8FE24CA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A702F-36B0-4171-A8C2-BDE8285B775B}" type="datetimeFigureOut">
              <a:rPr lang="en-GB" smtClean="0"/>
              <a:t>11/08/2024</a:t>
            </a:fld>
            <a:endParaRPr lang="en-GB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FAFEB4E-3B80-4FCF-9333-617CB56E0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459C6A3-1261-4BF7-B80E-E8A1F98C5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8640-A249-4013-816A-CFFE2401E6F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2167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B828C9-B868-457C-95FE-A4486EFE9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1B0544E-8939-49C4-9811-27C1B5119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A702F-36B0-4171-A8C2-BDE8285B775B}" type="datetimeFigureOut">
              <a:rPr lang="en-GB" smtClean="0"/>
              <a:t>11/08/2024</a:t>
            </a:fld>
            <a:endParaRPr lang="en-GB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B4D1653-C1E9-4834-8B0C-92E661469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381FC26-045E-4597-BFA7-8C13C70DE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8640-A249-4013-816A-CFFE2401E6F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5826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BF7E8FB6-671B-4561-9C5C-FCC1DCB05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A702F-36B0-4171-A8C2-BDE8285B775B}" type="datetimeFigureOut">
              <a:rPr lang="en-GB" smtClean="0"/>
              <a:t>11/08/2024</a:t>
            </a:fld>
            <a:endParaRPr lang="en-GB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36A4808-1FD5-4C4F-B066-6CAE342DF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06B51C0-80FD-4524-A27E-EE98D1F66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8640-A249-4013-816A-CFFE2401E6F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3423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9D73D4-00DE-4335-A892-F35A7FC55A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E1E5716-6102-4752-ADB0-AB7D70DB15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BA19B4B-90D7-4545-844E-9F50A30B8A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A49038F-8C65-4C38-A435-2744809B7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A702F-36B0-4171-A8C2-BDE8285B775B}" type="datetimeFigureOut">
              <a:rPr lang="en-GB" smtClean="0"/>
              <a:t>11/08/2024</a:t>
            </a:fld>
            <a:endParaRPr lang="en-GB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2F0B5A1-8000-4CCE-B367-582FBAEED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2228680-8C36-4E24-8E90-C029B8F77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8640-A249-4013-816A-CFFE2401E6F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191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8552B9-D22D-4816-8CEC-BB4F7E6ED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ACE626F-73B7-44BC-9320-208440D1B3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B04ABA5-02A5-432C-AA9F-94989E188D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09DABDF-1023-4322-9F06-89A88C570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A702F-36B0-4171-A8C2-BDE8285B775B}" type="datetimeFigureOut">
              <a:rPr lang="en-GB" smtClean="0"/>
              <a:t>11/08/2024</a:t>
            </a:fld>
            <a:endParaRPr lang="en-GB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F1A3A8F-3DC6-425D-BEF1-C11BC6391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5695378-EE59-4D50-A91D-245B6FAA2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8640-A249-4013-816A-CFFE2401E6F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5849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B1850E5-0A63-45AB-8EBF-B04F9F300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92865B0-31A6-4539-9AB9-EFF81BA59A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6B2A629-84E8-4D02-A1D9-E3C098E3CD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A702F-36B0-4171-A8C2-BDE8285B775B}" type="datetimeFigureOut">
              <a:rPr lang="en-GB" smtClean="0"/>
              <a:t>11/08/2024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89E896-C8C7-411E-B85F-D8945E73B6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971FC4-93EC-4F9B-A422-01959BCF0D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9C8640-A249-4013-816A-CFFE2401E6F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4406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953A31-68B7-4AA6-BFB3-E5D279C213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Appendix 4: </a:t>
            </a:r>
            <a:r>
              <a:rPr lang="de-DE" dirty="0" err="1"/>
              <a:t>Figures</a:t>
            </a:r>
            <a:endParaRPr lang="en-GB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CADEDF4-932C-4500-9171-F34618ECBFD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Wallet wars or digital public infrastructure? - Orchestrating a digital identity data ecosystem from a government perspective</a:t>
            </a:r>
          </a:p>
        </p:txBody>
      </p:sp>
    </p:spTree>
    <p:extLst>
      <p:ext uri="{BB962C8B-B14F-4D97-AF65-F5344CB8AC3E}">
        <p14:creationId xmlns:p14="http://schemas.microsoft.com/office/powerpoint/2010/main" val="3691934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245FEB-EB96-44D9-A34D-957E2D227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2963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Figure </a:t>
            </a:r>
            <a:r>
              <a:rPr lang="en-GB" dirty="0"/>
              <a:t>5</a:t>
            </a:r>
            <a:r>
              <a:rPr lang="en-US" dirty="0"/>
              <a:t>: Digital identity data ecosystem orchestration tensions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2320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feld 16">
            <a:extLst>
              <a:ext uri="{FF2B5EF4-FFF2-40B4-BE49-F238E27FC236}">
                <a16:creationId xmlns:a16="http://schemas.microsoft.com/office/drawing/2014/main" id="{0FFC2A0B-3196-4ECB-B6EE-2B44C3D2A74D}"/>
              </a:ext>
            </a:extLst>
          </p:cNvPr>
          <p:cNvSpPr txBox="1"/>
          <p:nvPr/>
        </p:nvSpPr>
        <p:spPr>
          <a:xfrm>
            <a:off x="1703619" y="2349115"/>
            <a:ext cx="2628000" cy="2147331"/>
          </a:xfrm>
          <a:prstGeom prst="rect">
            <a:avLst/>
          </a:prstGeom>
          <a:solidFill>
            <a:schemeClr val="bg1"/>
          </a:solidFill>
          <a:ln w="12700">
            <a:noFill/>
            <a:prstDash val="solid"/>
          </a:ln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9D53033-1E95-405E-A386-7559D34D270E}"/>
              </a:ext>
            </a:extLst>
          </p:cNvPr>
          <p:cNvSpPr txBox="1"/>
          <p:nvPr/>
        </p:nvSpPr>
        <p:spPr>
          <a:xfrm>
            <a:off x="1703621" y="4509486"/>
            <a:ext cx="2628000" cy="2246379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 rtlCol="0" anchor="t">
            <a:noAutofit/>
          </a:bodyPr>
          <a:lstStyle/>
          <a:p>
            <a:pPr algn="ctr"/>
            <a:r>
              <a:rPr 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MARKET VARIETY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AB36B40-BC47-4218-B02A-84B67CF7B999}"/>
              </a:ext>
            </a:extLst>
          </p:cNvPr>
          <p:cNvSpPr txBox="1"/>
          <p:nvPr/>
        </p:nvSpPr>
        <p:spPr>
          <a:xfrm>
            <a:off x="6986422" y="130436"/>
            <a:ext cx="2644812" cy="2233936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 rtlCol="0" anchor="t">
            <a:noAutofit/>
          </a:bodyPr>
          <a:lstStyle/>
          <a:p>
            <a:pPr algn="ctr"/>
            <a:r>
              <a:rPr 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SECURITY &amp; PRIVACY</a:t>
            </a:r>
          </a:p>
          <a:p>
            <a:pPr algn="ctr"/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92AF149C-D705-407A-A3C0-066A2657D09E}"/>
              </a:ext>
            </a:extLst>
          </p:cNvPr>
          <p:cNvSpPr txBox="1"/>
          <p:nvPr/>
        </p:nvSpPr>
        <p:spPr>
          <a:xfrm>
            <a:off x="6986754" y="4511744"/>
            <a:ext cx="2628000" cy="2238023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 rtlCol="0" anchor="t">
            <a:noAutofit/>
          </a:bodyPr>
          <a:lstStyle/>
          <a:p>
            <a:pPr algn="ctr"/>
            <a:r>
              <a:rPr 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DIGITAL SOVEREIGNTY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525EC50E-C9C2-4EDF-BD7C-E20F077114D7}"/>
              </a:ext>
            </a:extLst>
          </p:cNvPr>
          <p:cNvSpPr txBox="1"/>
          <p:nvPr/>
        </p:nvSpPr>
        <p:spPr>
          <a:xfrm>
            <a:off x="356705" y="1117597"/>
            <a:ext cx="10957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i="1" err="1">
                <a:latin typeface="Arial" panose="020B0604020202020204" pitchFamily="34" charset="0"/>
                <a:cs typeface="Arial" panose="020B0604020202020204" pitchFamily="34" charset="0"/>
              </a:rPr>
              <a:t>micro</a:t>
            </a:r>
            <a:r>
              <a:rPr lang="de-DE" sz="1400" i="1">
                <a:latin typeface="Arial" panose="020B0604020202020204" pitchFamily="34" charset="0"/>
                <a:cs typeface="Arial" panose="020B0604020202020204" pitchFamily="34" charset="0"/>
              </a:rPr>
              <a:t>-level</a:t>
            </a:r>
            <a:endParaRPr lang="en-GB" sz="14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F1A3F4FD-BA73-4D18-8241-F7FADA133611}"/>
              </a:ext>
            </a:extLst>
          </p:cNvPr>
          <p:cNvSpPr txBox="1"/>
          <p:nvPr/>
        </p:nvSpPr>
        <p:spPr>
          <a:xfrm>
            <a:off x="290174" y="5480696"/>
            <a:ext cx="11295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macro</a:t>
            </a:r>
            <a:r>
              <a:rPr lang="de-DE" sz="1400" i="1" dirty="0">
                <a:latin typeface="Arial" panose="020B0604020202020204" pitchFamily="34" charset="0"/>
                <a:cs typeface="Arial" panose="020B0604020202020204" pitchFamily="34" charset="0"/>
              </a:rPr>
              <a:t>-level</a:t>
            </a:r>
            <a:endParaRPr lang="en-GB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FDFFB859-210E-4CD2-87B4-E2FC656ECBCE}"/>
              </a:ext>
            </a:extLst>
          </p:cNvPr>
          <p:cNvSpPr txBox="1"/>
          <p:nvPr/>
        </p:nvSpPr>
        <p:spPr>
          <a:xfrm>
            <a:off x="4335271" y="124092"/>
            <a:ext cx="2637155" cy="2240280"/>
          </a:xfrm>
          <a:prstGeom prst="rect">
            <a:avLst/>
          </a:prstGeom>
          <a:solidFill>
            <a:schemeClr val="bg1"/>
          </a:solidFill>
          <a:ln w="12700">
            <a:noFill/>
            <a:prstDash val="solid"/>
          </a:ln>
        </p:spPr>
        <p:txBody>
          <a:bodyPr wrap="square" rtlCol="0" anchor="ctr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innovation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level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assurance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LoA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ecosystem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access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ecosystem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scope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4E425951-131D-41EB-9530-728C74AC0AAA}"/>
              </a:ext>
            </a:extLst>
          </p:cNvPr>
          <p:cNvSpPr txBox="1"/>
          <p:nvPr/>
        </p:nvSpPr>
        <p:spPr>
          <a:xfrm>
            <a:off x="7003237" y="538998"/>
            <a:ext cx="2624089" cy="1810117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technology neutrality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security and privacy design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data management and processing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8B6DCBB9-E04A-4167-848D-D3DD9F301E20}"/>
              </a:ext>
            </a:extLst>
          </p:cNvPr>
          <p:cNvSpPr txBox="1"/>
          <p:nvPr/>
        </p:nvSpPr>
        <p:spPr>
          <a:xfrm>
            <a:off x="4344752" y="4511744"/>
            <a:ext cx="2628000" cy="2245683"/>
          </a:xfrm>
          <a:prstGeom prst="rect">
            <a:avLst/>
          </a:prstGeom>
          <a:solidFill>
            <a:schemeClr val="bg1"/>
          </a:solidFill>
          <a:ln w="9525">
            <a:noFill/>
            <a:prstDash val="solid"/>
          </a:ln>
        </p:spPr>
        <p:txBody>
          <a:bodyPr wrap="square" rtlCol="0" anchor="ctr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>
                <a:latin typeface="Arial" panose="020B0604020202020204" pitchFamily="34" charset="0"/>
                <a:cs typeface="Arial" panose="020B0604020202020204" pitchFamily="34" charset="0"/>
              </a:rPr>
              <a:t>number of ID wallet providers</a:t>
            </a:r>
            <a:endParaRPr lang="de-DE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8CDB07F3-0834-44A1-86FF-E72B02C1E57D}"/>
              </a:ext>
            </a:extLst>
          </p:cNvPr>
          <p:cNvSpPr txBox="1"/>
          <p:nvPr/>
        </p:nvSpPr>
        <p:spPr>
          <a:xfrm>
            <a:off x="6990170" y="2379825"/>
            <a:ext cx="2637155" cy="2124000"/>
          </a:xfrm>
          <a:prstGeom prst="rect">
            <a:avLst/>
          </a:prstGeom>
          <a:solidFill>
            <a:schemeClr val="bg1"/>
          </a:solidFill>
          <a:ln w="12700">
            <a:noFill/>
            <a:prstDash val="solid"/>
          </a:ln>
        </p:spPr>
        <p:txBody>
          <a:bodyPr wrap="square" rIns="288000" rtlCol="0" anchor="ctr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open source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monetization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06E2FF87-44F1-4A7D-BA9E-AD325B9256EC}"/>
              </a:ext>
            </a:extLst>
          </p:cNvPr>
          <p:cNvSpPr/>
          <p:nvPr/>
        </p:nvSpPr>
        <p:spPr>
          <a:xfrm>
            <a:off x="239494" y="4504084"/>
            <a:ext cx="1464125" cy="2245683"/>
          </a:xfrm>
          <a:prstGeom prst="rect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D83EE72E-13C3-41FB-B808-9019A4AFBE71}"/>
              </a:ext>
            </a:extLst>
          </p:cNvPr>
          <p:cNvSpPr/>
          <p:nvPr/>
        </p:nvSpPr>
        <p:spPr>
          <a:xfrm>
            <a:off x="235744" y="124092"/>
            <a:ext cx="1464125" cy="2239200"/>
          </a:xfrm>
          <a:prstGeom prst="rect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E3E0E57A-23A4-426C-9A12-E782677286D0}"/>
              </a:ext>
            </a:extLst>
          </p:cNvPr>
          <p:cNvSpPr txBox="1"/>
          <p:nvPr/>
        </p:nvSpPr>
        <p:spPr>
          <a:xfrm>
            <a:off x="4335270" y="2363292"/>
            <a:ext cx="2651151" cy="214619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prstDash val="dash"/>
          </a:ln>
        </p:spPr>
        <p:txBody>
          <a:bodyPr wrap="square" rtlCol="0" anchor="t">
            <a:noAutofit/>
          </a:bodyPr>
          <a:lstStyle>
            <a:defPPr>
              <a:defRPr lang="en-US"/>
            </a:defPPr>
            <a:lvl1pPr algn="ctr">
              <a:defRPr sz="1600" b="1"/>
            </a:lvl1pPr>
          </a:lstStyle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MONETIZATION</a:t>
            </a: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400" b="0" dirty="0">
                <a:latin typeface="Arial" panose="020B0604020202020204" pitchFamily="34" charset="0"/>
                <a:cs typeface="Arial" panose="020B0604020202020204" pitchFamily="34" charset="0"/>
              </a:rPr>
              <a:t>high investment and switching costs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400" b="0" dirty="0">
                <a:latin typeface="Arial" panose="020B0604020202020204" pitchFamily="34" charset="0"/>
                <a:cs typeface="Arial" panose="020B0604020202020204" pitchFamily="34" charset="0"/>
              </a:rPr>
              <a:t>low participation incentives for private issuers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400" b="0" dirty="0">
                <a:latin typeface="Arial" panose="020B0604020202020204" pitchFamily="34" charset="0"/>
                <a:cs typeface="Arial" panose="020B0604020202020204" pitchFamily="34" charset="0"/>
              </a:rPr>
              <a:t>significant costs of using multiple ID wallets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742B01B-E0C2-4713-AF00-3736A0396FB6}"/>
              </a:ext>
            </a:extLst>
          </p:cNvPr>
          <p:cNvSpPr txBox="1"/>
          <p:nvPr/>
        </p:nvSpPr>
        <p:spPr>
          <a:xfrm>
            <a:off x="1703619" y="116472"/>
            <a:ext cx="2628000" cy="2245683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 rtlCol="0" anchor="t">
            <a:noAutofit/>
          </a:bodyPr>
          <a:lstStyle/>
          <a:p>
            <a:pPr algn="ctr"/>
            <a:r>
              <a:rPr 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EASE OF USE</a:t>
            </a:r>
          </a:p>
          <a:p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6FB99036-E861-4200-9683-018F187DD810}"/>
              </a:ext>
            </a:extLst>
          </p:cNvPr>
          <p:cNvSpPr txBox="1"/>
          <p:nvPr/>
        </p:nvSpPr>
        <p:spPr>
          <a:xfrm>
            <a:off x="1703619" y="636104"/>
            <a:ext cx="2611189" cy="171301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standardized design patterns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integration effort for components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interoperability between ID wallets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804F2690-13D5-45DB-8DF5-CCE2082B2682}"/>
              </a:ext>
            </a:extLst>
          </p:cNvPr>
          <p:cNvSpPr txBox="1"/>
          <p:nvPr/>
        </p:nvSpPr>
        <p:spPr>
          <a:xfrm>
            <a:off x="1718745" y="4917775"/>
            <a:ext cx="2611189" cy="184401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ID wallet provider business model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ID Wallet use case scope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ecosystem usage obligations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4" name="Gerade Verbindung mit Pfeil 33">
            <a:extLst>
              <a:ext uri="{FF2B5EF4-FFF2-40B4-BE49-F238E27FC236}">
                <a16:creationId xmlns:a16="http://schemas.microsoft.com/office/drawing/2014/main" id="{209FC62E-4A4B-4F1E-B21D-C9F08AFF46CB}"/>
              </a:ext>
            </a:extLst>
          </p:cNvPr>
          <p:cNvCxnSpPr/>
          <p:nvPr/>
        </p:nvCxnSpPr>
        <p:spPr>
          <a:xfrm>
            <a:off x="4373225" y="6644640"/>
            <a:ext cx="2556000" cy="0"/>
          </a:xfrm>
          <a:prstGeom prst="straightConnector1">
            <a:avLst/>
          </a:prstGeom>
          <a:ln w="508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rade Verbindung mit Pfeil 35">
            <a:extLst>
              <a:ext uri="{FF2B5EF4-FFF2-40B4-BE49-F238E27FC236}">
                <a16:creationId xmlns:a16="http://schemas.microsoft.com/office/drawing/2014/main" id="{B2BE2812-32DE-4975-9B95-57837EBF46E8}"/>
              </a:ext>
            </a:extLst>
          </p:cNvPr>
          <p:cNvCxnSpPr/>
          <p:nvPr/>
        </p:nvCxnSpPr>
        <p:spPr>
          <a:xfrm>
            <a:off x="4392367" y="230777"/>
            <a:ext cx="2556000" cy="0"/>
          </a:xfrm>
          <a:prstGeom prst="straightConnector1">
            <a:avLst/>
          </a:prstGeom>
          <a:ln w="508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 Verbindung mit Pfeil 37">
            <a:extLst>
              <a:ext uri="{FF2B5EF4-FFF2-40B4-BE49-F238E27FC236}">
                <a16:creationId xmlns:a16="http://schemas.microsoft.com/office/drawing/2014/main" id="{C21D7AC4-1E76-42C5-9A54-52E9866DE5C3}"/>
              </a:ext>
            </a:extLst>
          </p:cNvPr>
          <p:cNvCxnSpPr>
            <a:cxnSpLocks/>
          </p:cNvCxnSpPr>
          <p:nvPr/>
        </p:nvCxnSpPr>
        <p:spPr>
          <a:xfrm>
            <a:off x="9489515" y="2477586"/>
            <a:ext cx="0" cy="1944000"/>
          </a:xfrm>
          <a:prstGeom prst="straightConnector1">
            <a:avLst/>
          </a:prstGeom>
          <a:ln w="508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feld 13">
            <a:extLst>
              <a:ext uri="{FF2B5EF4-FFF2-40B4-BE49-F238E27FC236}">
                <a16:creationId xmlns:a16="http://schemas.microsoft.com/office/drawing/2014/main" id="{7723EB4A-9990-43C3-B2F5-D89C9D4AF399}"/>
              </a:ext>
            </a:extLst>
          </p:cNvPr>
          <p:cNvSpPr txBox="1"/>
          <p:nvPr/>
        </p:nvSpPr>
        <p:spPr>
          <a:xfrm>
            <a:off x="1842764" y="2374136"/>
            <a:ext cx="2472044" cy="210319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interoperability with existing solutions</a:t>
            </a: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D6E1D74F-833C-4064-B6E1-FF747A32B9DC}"/>
              </a:ext>
            </a:extLst>
          </p:cNvPr>
          <p:cNvSpPr txBox="1"/>
          <p:nvPr/>
        </p:nvSpPr>
        <p:spPr>
          <a:xfrm>
            <a:off x="7022314" y="4905755"/>
            <a:ext cx="2611189" cy="1844012"/>
          </a:xfrm>
          <a:prstGeom prst="rect">
            <a:avLst/>
          </a:prstGeom>
          <a:noFill/>
        </p:spPr>
        <p:txBody>
          <a:bodyPr wrap="square" lIns="90000" rIns="90000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user vs ID wallet provider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issuer/relying parties vs ID wallet provider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government vs private sector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European economy vs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BigTech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C6D88C1E-A6B2-42D3-8826-BC0075FAD95F}"/>
              </a:ext>
            </a:extLst>
          </p:cNvPr>
          <p:cNvSpPr txBox="1"/>
          <p:nvPr/>
        </p:nvSpPr>
        <p:spPr>
          <a:xfrm>
            <a:off x="9850823" y="5360105"/>
            <a:ext cx="13715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>
                <a:latin typeface="Arial" panose="020B0604020202020204" pitchFamily="34" charset="0"/>
                <a:cs typeface="Arial" panose="020B0604020202020204" pitchFamily="34" charset="0"/>
              </a:rPr>
              <a:t>Legend:</a:t>
            </a:r>
            <a:endParaRPr lang="en-GB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C55BF1FB-A00A-4476-9955-10C1829B4741}"/>
              </a:ext>
            </a:extLst>
          </p:cNvPr>
          <p:cNvGrpSpPr/>
          <p:nvPr/>
        </p:nvGrpSpPr>
        <p:grpSpPr>
          <a:xfrm>
            <a:off x="9961930" y="6031617"/>
            <a:ext cx="1962212" cy="276999"/>
            <a:chOff x="9961930" y="6450717"/>
            <a:chExt cx="1962212" cy="276999"/>
          </a:xfrm>
        </p:grpSpPr>
        <p:sp>
          <p:nvSpPr>
            <p:cNvPr id="28" name="Rechteck 27">
              <a:extLst>
                <a:ext uri="{FF2B5EF4-FFF2-40B4-BE49-F238E27FC236}">
                  <a16:creationId xmlns:a16="http://schemas.microsoft.com/office/drawing/2014/main" id="{D401D709-733D-45F0-A131-6156FCEA919D}"/>
                </a:ext>
              </a:extLst>
            </p:cNvPr>
            <p:cNvSpPr/>
            <p:nvPr/>
          </p:nvSpPr>
          <p:spPr>
            <a:xfrm>
              <a:off x="9961930" y="6495986"/>
              <a:ext cx="255259" cy="19995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Textfeld 29">
              <a:extLst>
                <a:ext uri="{FF2B5EF4-FFF2-40B4-BE49-F238E27FC236}">
                  <a16:creationId xmlns:a16="http://schemas.microsoft.com/office/drawing/2014/main" id="{65559DF5-D677-4D91-8D77-DD94363EDE64}"/>
                </a:ext>
              </a:extLst>
            </p:cNvPr>
            <p:cNvSpPr txBox="1"/>
            <p:nvPr/>
          </p:nvSpPr>
          <p:spPr>
            <a:xfrm>
              <a:off x="10228318" y="6450717"/>
              <a:ext cx="169582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internal </a:t>
              </a:r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tension</a:t>
              </a:r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area</a:t>
              </a:r>
              <a:endParaRPr lang="en-GB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7" name="Rechteck 26">
            <a:extLst>
              <a:ext uri="{FF2B5EF4-FFF2-40B4-BE49-F238E27FC236}">
                <a16:creationId xmlns:a16="http://schemas.microsoft.com/office/drawing/2014/main" id="{2DBDABD1-5B9E-49F1-BF8F-D343B6A7F8AF}"/>
              </a:ext>
            </a:extLst>
          </p:cNvPr>
          <p:cNvSpPr/>
          <p:nvPr/>
        </p:nvSpPr>
        <p:spPr>
          <a:xfrm>
            <a:off x="9965906" y="5774713"/>
            <a:ext cx="277901" cy="1999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4E0A0671-9207-4979-B17F-50F0C35D99EF}"/>
              </a:ext>
            </a:extLst>
          </p:cNvPr>
          <p:cNvSpPr txBox="1"/>
          <p:nvPr/>
        </p:nvSpPr>
        <p:spPr>
          <a:xfrm>
            <a:off x="10231454" y="5699718"/>
            <a:ext cx="1846246" cy="30777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between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tension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area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Gerade Verbindung mit Pfeil 32">
            <a:extLst>
              <a:ext uri="{FF2B5EF4-FFF2-40B4-BE49-F238E27FC236}">
                <a16:creationId xmlns:a16="http://schemas.microsoft.com/office/drawing/2014/main" id="{06AE981E-FD21-4E73-8FB2-67BA56AE2D3C}"/>
              </a:ext>
            </a:extLst>
          </p:cNvPr>
          <p:cNvCxnSpPr>
            <a:cxnSpLocks/>
          </p:cNvCxnSpPr>
          <p:nvPr/>
        </p:nvCxnSpPr>
        <p:spPr>
          <a:xfrm>
            <a:off x="9980367" y="5762353"/>
            <a:ext cx="0" cy="216000"/>
          </a:xfrm>
          <a:prstGeom prst="straightConnector1">
            <a:avLst/>
          </a:prstGeom>
          <a:ln w="254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A63DFCC9-DA93-4952-A259-00E8D3B15673}"/>
              </a:ext>
            </a:extLst>
          </p:cNvPr>
          <p:cNvGrpSpPr/>
          <p:nvPr/>
        </p:nvGrpSpPr>
        <p:grpSpPr>
          <a:xfrm>
            <a:off x="9961930" y="6354432"/>
            <a:ext cx="1969832" cy="276999"/>
            <a:chOff x="9961930" y="6354432"/>
            <a:chExt cx="1969832" cy="276999"/>
          </a:xfrm>
        </p:grpSpPr>
        <p:sp>
          <p:nvSpPr>
            <p:cNvPr id="41" name="Rechteck 40">
              <a:extLst>
                <a:ext uri="{FF2B5EF4-FFF2-40B4-BE49-F238E27FC236}">
                  <a16:creationId xmlns:a16="http://schemas.microsoft.com/office/drawing/2014/main" id="{8BB65545-A046-4F44-BCCE-54FC009E763A}"/>
                </a:ext>
              </a:extLst>
            </p:cNvPr>
            <p:cNvSpPr/>
            <p:nvPr/>
          </p:nvSpPr>
          <p:spPr>
            <a:xfrm>
              <a:off x="9961930" y="6411131"/>
              <a:ext cx="255259" cy="19995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Textfeld 41">
              <a:extLst>
                <a:ext uri="{FF2B5EF4-FFF2-40B4-BE49-F238E27FC236}">
                  <a16:creationId xmlns:a16="http://schemas.microsoft.com/office/drawing/2014/main" id="{DD8E640D-EF2B-445A-857F-4DB6F4794FB0}"/>
                </a:ext>
              </a:extLst>
            </p:cNvPr>
            <p:cNvSpPr txBox="1"/>
            <p:nvPr/>
          </p:nvSpPr>
          <p:spPr>
            <a:xfrm>
              <a:off x="10235938" y="6354432"/>
              <a:ext cx="169582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meta</a:t>
              </a:r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tension</a:t>
              </a:r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area</a:t>
              </a:r>
              <a:endParaRPr lang="en-GB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37" name="Gerade Verbindung mit Pfeil 36">
            <a:extLst>
              <a:ext uri="{FF2B5EF4-FFF2-40B4-BE49-F238E27FC236}">
                <a16:creationId xmlns:a16="http://schemas.microsoft.com/office/drawing/2014/main" id="{73826E2C-B203-4511-BC17-F575C6746078}"/>
              </a:ext>
            </a:extLst>
          </p:cNvPr>
          <p:cNvCxnSpPr>
            <a:cxnSpLocks/>
          </p:cNvCxnSpPr>
          <p:nvPr/>
        </p:nvCxnSpPr>
        <p:spPr>
          <a:xfrm>
            <a:off x="1839014" y="2481942"/>
            <a:ext cx="0" cy="1944000"/>
          </a:xfrm>
          <a:prstGeom prst="straightConnector1">
            <a:avLst/>
          </a:prstGeom>
          <a:ln w="508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23968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245FEB-EB96-44D9-A34D-957E2D227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29637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Figure </a:t>
            </a:r>
            <a:r>
              <a:rPr lang="en-GB" dirty="0"/>
              <a:t>6</a:t>
            </a:r>
            <a:r>
              <a:rPr lang="en-US" dirty="0"/>
              <a:t>: Digital identity data ecosystem monetization flows and operating models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09579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2A79D93E-ABFA-40CB-9899-E36EC903D58B}"/>
              </a:ext>
            </a:extLst>
          </p:cNvPr>
          <p:cNvSpPr/>
          <p:nvPr/>
        </p:nvSpPr>
        <p:spPr>
          <a:xfrm>
            <a:off x="9819459" y="937893"/>
            <a:ext cx="1965158" cy="4604226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8B67AE0-9327-48D9-9645-65130700D2A4}"/>
              </a:ext>
            </a:extLst>
          </p:cNvPr>
          <p:cNvSpPr txBox="1"/>
          <p:nvPr/>
        </p:nvSpPr>
        <p:spPr>
          <a:xfrm>
            <a:off x="911994" y="994460"/>
            <a:ext cx="1095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ISSUER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45575FA3-901A-4756-B887-F7FD5FA3912B}"/>
              </a:ext>
            </a:extLst>
          </p:cNvPr>
          <p:cNvSpPr/>
          <p:nvPr/>
        </p:nvSpPr>
        <p:spPr>
          <a:xfrm>
            <a:off x="3288625" y="937894"/>
            <a:ext cx="5648459" cy="4604234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75E9C924-A326-4BD4-8C0A-476809C40BD1}"/>
              </a:ext>
            </a:extLst>
          </p:cNvPr>
          <p:cNvSpPr txBox="1"/>
          <p:nvPr/>
        </p:nvSpPr>
        <p:spPr>
          <a:xfrm>
            <a:off x="4918691" y="992185"/>
            <a:ext cx="2739229" cy="33783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ID WALLET PROVIDER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499304F8-BCC4-4C79-8182-A4BC24A96BA1}"/>
              </a:ext>
            </a:extLst>
          </p:cNvPr>
          <p:cNvSpPr/>
          <p:nvPr/>
        </p:nvSpPr>
        <p:spPr>
          <a:xfrm>
            <a:off x="437147" y="937893"/>
            <a:ext cx="1965158" cy="4604220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CDA197C2-1753-4D47-94B1-252E8544BCD5}"/>
              </a:ext>
            </a:extLst>
          </p:cNvPr>
          <p:cNvSpPr txBox="1"/>
          <p:nvPr/>
        </p:nvSpPr>
        <p:spPr>
          <a:xfrm>
            <a:off x="9787791" y="994460"/>
            <a:ext cx="2028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RELYING PARTY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Pfeil: nach oben 30">
            <a:extLst>
              <a:ext uri="{FF2B5EF4-FFF2-40B4-BE49-F238E27FC236}">
                <a16:creationId xmlns:a16="http://schemas.microsoft.com/office/drawing/2014/main" id="{E53F7740-6561-4DC8-B764-A59CBEC3473A}"/>
              </a:ext>
            </a:extLst>
          </p:cNvPr>
          <p:cNvSpPr/>
          <p:nvPr/>
        </p:nvSpPr>
        <p:spPr>
          <a:xfrm rot="16200000">
            <a:off x="4021626" y="4444447"/>
            <a:ext cx="344848" cy="1718889"/>
          </a:xfrm>
          <a:prstGeom prst="up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Pfeil: nach oben 31">
            <a:extLst>
              <a:ext uri="{FF2B5EF4-FFF2-40B4-BE49-F238E27FC236}">
                <a16:creationId xmlns:a16="http://schemas.microsoft.com/office/drawing/2014/main" id="{EF89EDEF-CDEF-4AB8-80FB-35A13545638A}"/>
              </a:ext>
            </a:extLst>
          </p:cNvPr>
          <p:cNvSpPr/>
          <p:nvPr/>
        </p:nvSpPr>
        <p:spPr>
          <a:xfrm rot="5400000">
            <a:off x="6891255" y="3475096"/>
            <a:ext cx="344848" cy="3637165"/>
          </a:xfrm>
          <a:prstGeom prst="up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89F51BD9-E5F9-4C9C-A05E-A94E82163687}"/>
              </a:ext>
            </a:extLst>
          </p:cNvPr>
          <p:cNvSpPr txBox="1"/>
          <p:nvPr/>
        </p:nvSpPr>
        <p:spPr>
          <a:xfrm>
            <a:off x="3400508" y="5163542"/>
            <a:ext cx="17487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infrastructure-driven</a:t>
            </a:r>
            <a:endParaRPr lang="en-GB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0DB30229-1BF7-4516-B554-17486196DF04}"/>
              </a:ext>
            </a:extLst>
          </p:cNvPr>
          <p:cNvSpPr txBox="1"/>
          <p:nvPr/>
        </p:nvSpPr>
        <p:spPr>
          <a:xfrm>
            <a:off x="6219234" y="5154580"/>
            <a:ext cx="16118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competition-driven</a:t>
            </a:r>
            <a:endParaRPr lang="en-GB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98282E9C-1561-43F9-BAD5-9A782503A57B}"/>
              </a:ext>
            </a:extLst>
          </p:cNvPr>
          <p:cNvSpPr txBox="1"/>
          <p:nvPr/>
        </p:nvSpPr>
        <p:spPr>
          <a:xfrm>
            <a:off x="5082014" y="130656"/>
            <a:ext cx="2220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ORCHESTRATOR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Rechteck 42">
            <a:extLst>
              <a:ext uri="{FF2B5EF4-FFF2-40B4-BE49-F238E27FC236}">
                <a16:creationId xmlns:a16="http://schemas.microsoft.com/office/drawing/2014/main" id="{3D544813-AF45-4E8C-9088-90FD07CBD79B}"/>
              </a:ext>
            </a:extLst>
          </p:cNvPr>
          <p:cNvSpPr/>
          <p:nvPr/>
        </p:nvSpPr>
        <p:spPr>
          <a:xfrm>
            <a:off x="2426369" y="5951387"/>
            <a:ext cx="7317722" cy="40860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D4EAE84F-5F3A-43E0-9A6C-A0113B141044}"/>
              </a:ext>
            </a:extLst>
          </p:cNvPr>
          <p:cNvCxnSpPr/>
          <p:nvPr/>
        </p:nvCxnSpPr>
        <p:spPr>
          <a:xfrm>
            <a:off x="2402304" y="2351307"/>
            <a:ext cx="886320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rade Verbindung mit Pfeil 47">
            <a:extLst>
              <a:ext uri="{FF2B5EF4-FFF2-40B4-BE49-F238E27FC236}">
                <a16:creationId xmlns:a16="http://schemas.microsoft.com/office/drawing/2014/main" id="{102FB735-B212-44AB-A1DC-FDD7FC42029A}"/>
              </a:ext>
            </a:extLst>
          </p:cNvPr>
          <p:cNvCxnSpPr/>
          <p:nvPr/>
        </p:nvCxnSpPr>
        <p:spPr>
          <a:xfrm>
            <a:off x="8937084" y="2372679"/>
            <a:ext cx="864000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Gerade Verbindung mit Pfeil 48">
            <a:extLst>
              <a:ext uri="{FF2B5EF4-FFF2-40B4-BE49-F238E27FC236}">
                <a16:creationId xmlns:a16="http://schemas.microsoft.com/office/drawing/2014/main" id="{2C42B77F-E3B5-42BA-B0A4-66AA4F830CBE}"/>
              </a:ext>
            </a:extLst>
          </p:cNvPr>
          <p:cNvCxnSpPr>
            <a:cxnSpLocks/>
          </p:cNvCxnSpPr>
          <p:nvPr/>
        </p:nvCxnSpPr>
        <p:spPr>
          <a:xfrm flipH="1">
            <a:off x="8961107" y="4182796"/>
            <a:ext cx="864000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Gerade Verbindung mit Pfeil 49">
            <a:extLst>
              <a:ext uri="{FF2B5EF4-FFF2-40B4-BE49-F238E27FC236}">
                <a16:creationId xmlns:a16="http://schemas.microsoft.com/office/drawing/2014/main" id="{C0464D08-CEB8-4D00-855B-D5C6D0BF82FC}"/>
              </a:ext>
            </a:extLst>
          </p:cNvPr>
          <p:cNvCxnSpPr>
            <a:cxnSpLocks/>
          </p:cNvCxnSpPr>
          <p:nvPr/>
        </p:nvCxnSpPr>
        <p:spPr>
          <a:xfrm flipH="1">
            <a:off x="2389241" y="4188027"/>
            <a:ext cx="900000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Verbinder: gewinkelt 51">
            <a:extLst>
              <a:ext uri="{FF2B5EF4-FFF2-40B4-BE49-F238E27FC236}">
                <a16:creationId xmlns:a16="http://schemas.microsoft.com/office/drawing/2014/main" id="{FAF3CC63-823B-4B04-8159-BF52204BC3DD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616410" y="94877"/>
            <a:ext cx="625307" cy="1018675"/>
          </a:xfrm>
          <a:prstGeom prst="bentConnector2">
            <a:avLst/>
          </a:prstGeom>
          <a:ln w="25400">
            <a:solidFill>
              <a:schemeClr val="tx1"/>
            </a:solidFill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Verbinder: gewinkelt 52">
            <a:extLst>
              <a:ext uri="{FF2B5EF4-FFF2-40B4-BE49-F238E27FC236}">
                <a16:creationId xmlns:a16="http://schemas.microsoft.com/office/drawing/2014/main" id="{26467125-A682-428B-8DFE-470F463C7FB9}"/>
              </a:ext>
            </a:extLst>
          </p:cNvPr>
          <p:cNvCxnSpPr>
            <a:cxnSpLocks/>
            <a:endCxn id="81" idx="3"/>
          </p:cNvCxnSpPr>
          <p:nvPr/>
        </p:nvCxnSpPr>
        <p:spPr>
          <a:xfrm rot="16200000" flipV="1">
            <a:off x="9954544" y="105206"/>
            <a:ext cx="649074" cy="1045915"/>
          </a:xfrm>
          <a:prstGeom prst="bentConnector2">
            <a:avLst/>
          </a:prstGeom>
          <a:ln w="25400">
            <a:solidFill>
              <a:schemeClr val="tx1"/>
            </a:solidFill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Verbinder: gewinkelt 55">
            <a:extLst>
              <a:ext uri="{FF2B5EF4-FFF2-40B4-BE49-F238E27FC236}">
                <a16:creationId xmlns:a16="http://schemas.microsoft.com/office/drawing/2014/main" id="{E9A1D7F9-25F3-4D15-B0D9-37237DE7A648}"/>
              </a:ext>
            </a:extLst>
          </p:cNvPr>
          <p:cNvCxnSpPr>
            <a:cxnSpLocks/>
            <a:stCxn id="43" idx="3"/>
            <a:endCxn id="4" idx="2"/>
          </p:cNvCxnSpPr>
          <p:nvPr/>
        </p:nvCxnSpPr>
        <p:spPr>
          <a:xfrm flipV="1">
            <a:off x="9744091" y="5542119"/>
            <a:ext cx="1057947" cy="613572"/>
          </a:xfrm>
          <a:prstGeom prst="bentConnector2">
            <a:avLst/>
          </a:prstGeom>
          <a:ln w="25400">
            <a:solidFill>
              <a:schemeClr val="tx1"/>
            </a:solidFill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Verbinder: gewinkelt 58">
            <a:extLst>
              <a:ext uri="{FF2B5EF4-FFF2-40B4-BE49-F238E27FC236}">
                <a16:creationId xmlns:a16="http://schemas.microsoft.com/office/drawing/2014/main" id="{DA0C540E-FB93-4D37-B328-EF9DAD261802}"/>
              </a:ext>
            </a:extLst>
          </p:cNvPr>
          <p:cNvCxnSpPr>
            <a:cxnSpLocks/>
            <a:stCxn id="43" idx="1"/>
            <a:endCxn id="22" idx="2"/>
          </p:cNvCxnSpPr>
          <p:nvPr/>
        </p:nvCxnSpPr>
        <p:spPr>
          <a:xfrm rot="10800000">
            <a:off x="1419727" y="5542113"/>
            <a:ext cx="1006643" cy="613578"/>
          </a:xfrm>
          <a:prstGeom prst="bentConnector2">
            <a:avLst/>
          </a:prstGeom>
          <a:ln w="25400">
            <a:solidFill>
              <a:schemeClr val="tx1"/>
            </a:solidFill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feld 60">
            <a:extLst>
              <a:ext uri="{FF2B5EF4-FFF2-40B4-BE49-F238E27FC236}">
                <a16:creationId xmlns:a16="http://schemas.microsoft.com/office/drawing/2014/main" id="{FDC20414-4562-422F-AC09-CE12C453C66B}"/>
              </a:ext>
            </a:extLst>
          </p:cNvPr>
          <p:cNvSpPr txBox="1"/>
          <p:nvPr/>
        </p:nvSpPr>
        <p:spPr>
          <a:xfrm>
            <a:off x="5072739" y="5997345"/>
            <a:ext cx="2061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>
                <a:latin typeface="Arial" panose="020B0604020202020204" pitchFamily="34" charset="0"/>
                <a:cs typeface="Arial" panose="020B0604020202020204" pitchFamily="34" charset="0"/>
              </a:rPr>
              <a:t>USER</a:t>
            </a:r>
            <a:endParaRPr lang="en-GB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2" name="Gerade Verbindung mit Pfeil 61">
            <a:extLst>
              <a:ext uri="{FF2B5EF4-FFF2-40B4-BE49-F238E27FC236}">
                <a16:creationId xmlns:a16="http://schemas.microsoft.com/office/drawing/2014/main" id="{CB57CB13-4E05-4056-BAC6-D3CE857B2918}"/>
              </a:ext>
            </a:extLst>
          </p:cNvPr>
          <p:cNvCxnSpPr>
            <a:cxnSpLocks/>
          </p:cNvCxnSpPr>
          <p:nvPr/>
        </p:nvCxnSpPr>
        <p:spPr>
          <a:xfrm flipH="1" flipV="1">
            <a:off x="6109293" y="541713"/>
            <a:ext cx="3562" cy="360000"/>
          </a:xfrm>
          <a:prstGeom prst="straightConnector1">
            <a:avLst/>
          </a:prstGeom>
          <a:ln w="25400">
            <a:solidFill>
              <a:schemeClr val="tx1"/>
            </a:solidFill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Gerade Verbindung mit Pfeil 65">
            <a:extLst>
              <a:ext uri="{FF2B5EF4-FFF2-40B4-BE49-F238E27FC236}">
                <a16:creationId xmlns:a16="http://schemas.microsoft.com/office/drawing/2014/main" id="{D04EC959-593D-41B1-9EBD-B2650B541D59}"/>
              </a:ext>
            </a:extLst>
          </p:cNvPr>
          <p:cNvCxnSpPr>
            <a:cxnSpLocks/>
            <a:endCxn id="10" idx="2"/>
          </p:cNvCxnSpPr>
          <p:nvPr/>
        </p:nvCxnSpPr>
        <p:spPr>
          <a:xfrm flipH="1" flipV="1">
            <a:off x="6112855" y="5542128"/>
            <a:ext cx="7834" cy="412782"/>
          </a:xfrm>
          <a:prstGeom prst="straightConnector1">
            <a:avLst/>
          </a:prstGeom>
          <a:ln w="25400">
            <a:solidFill>
              <a:schemeClr val="tx1"/>
            </a:solidFill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hteck 80">
            <a:extLst>
              <a:ext uri="{FF2B5EF4-FFF2-40B4-BE49-F238E27FC236}">
                <a16:creationId xmlns:a16="http://schemas.microsoft.com/office/drawing/2014/main" id="{280F063B-EA08-4A68-A2F2-8343FD98463F}"/>
              </a:ext>
            </a:extLst>
          </p:cNvPr>
          <p:cNvSpPr/>
          <p:nvPr/>
        </p:nvSpPr>
        <p:spPr>
          <a:xfrm>
            <a:off x="2438401" y="99323"/>
            <a:ext cx="7317722" cy="40860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feld 82">
            <a:extLst>
              <a:ext uri="{FF2B5EF4-FFF2-40B4-BE49-F238E27FC236}">
                <a16:creationId xmlns:a16="http://schemas.microsoft.com/office/drawing/2014/main" id="{62239EE0-CBCB-4926-8366-2ADAA138781B}"/>
              </a:ext>
            </a:extLst>
          </p:cNvPr>
          <p:cNvSpPr txBox="1"/>
          <p:nvPr/>
        </p:nvSpPr>
        <p:spPr>
          <a:xfrm>
            <a:off x="2463972" y="1902525"/>
            <a:ext cx="7068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verified</a:t>
            </a:r>
            <a:r>
              <a:rPr lang="de-DE" sz="1200" i="1" dirty="0">
                <a:latin typeface="Arial" panose="020B0604020202020204" pitchFamily="34" charset="0"/>
                <a:cs typeface="Arial" panose="020B0604020202020204" pitchFamily="34" charset="0"/>
              </a:rPr>
              <a:t> data</a:t>
            </a:r>
            <a:endParaRPr lang="en-GB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Textfeld 83">
            <a:extLst>
              <a:ext uri="{FF2B5EF4-FFF2-40B4-BE49-F238E27FC236}">
                <a16:creationId xmlns:a16="http://schemas.microsoft.com/office/drawing/2014/main" id="{73EADB4D-B90E-4C54-AEA0-2EC989AE873E}"/>
              </a:ext>
            </a:extLst>
          </p:cNvPr>
          <p:cNvSpPr txBox="1"/>
          <p:nvPr/>
        </p:nvSpPr>
        <p:spPr>
          <a:xfrm>
            <a:off x="2444762" y="2905042"/>
            <a:ext cx="840687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de-DE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integration</a:t>
            </a:r>
            <a:r>
              <a:rPr lang="de-DE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fee</a:t>
            </a:r>
            <a:endParaRPr lang="en-GB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Textfeld 84">
            <a:extLst>
              <a:ext uri="{FF2B5EF4-FFF2-40B4-BE49-F238E27FC236}">
                <a16:creationId xmlns:a16="http://schemas.microsoft.com/office/drawing/2014/main" id="{D9B1C3F3-E712-4FF4-8CC8-17D0F19FE2E3}"/>
              </a:ext>
            </a:extLst>
          </p:cNvPr>
          <p:cNvSpPr txBox="1"/>
          <p:nvPr/>
        </p:nvSpPr>
        <p:spPr>
          <a:xfrm>
            <a:off x="2533116" y="4267655"/>
            <a:ext cx="637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fee</a:t>
            </a:r>
            <a:endParaRPr lang="en-GB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Textfeld 85">
            <a:extLst>
              <a:ext uri="{FF2B5EF4-FFF2-40B4-BE49-F238E27FC236}">
                <a16:creationId xmlns:a16="http://schemas.microsoft.com/office/drawing/2014/main" id="{12A40311-73BC-4302-B07D-A012E92D53E1}"/>
              </a:ext>
            </a:extLst>
          </p:cNvPr>
          <p:cNvSpPr txBox="1"/>
          <p:nvPr/>
        </p:nvSpPr>
        <p:spPr>
          <a:xfrm>
            <a:off x="258011" y="5625750"/>
            <a:ext cx="11659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issuer</a:t>
            </a:r>
            <a:r>
              <a:rPr lang="de-DE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fee</a:t>
            </a:r>
            <a:r>
              <a:rPr lang="de-DE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Textfeld 86">
            <a:extLst>
              <a:ext uri="{FF2B5EF4-FFF2-40B4-BE49-F238E27FC236}">
                <a16:creationId xmlns:a16="http://schemas.microsoft.com/office/drawing/2014/main" id="{25D62019-8076-4A08-A91B-5600A6731084}"/>
              </a:ext>
            </a:extLst>
          </p:cNvPr>
          <p:cNvSpPr txBox="1"/>
          <p:nvPr/>
        </p:nvSpPr>
        <p:spPr>
          <a:xfrm>
            <a:off x="283411" y="111586"/>
            <a:ext cx="11574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orchestration</a:t>
            </a:r>
            <a:r>
              <a:rPr lang="de-DE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fee</a:t>
            </a:r>
            <a:r>
              <a:rPr lang="de-DE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Textfeld 87">
            <a:extLst>
              <a:ext uri="{FF2B5EF4-FFF2-40B4-BE49-F238E27FC236}">
                <a16:creationId xmlns:a16="http://schemas.microsoft.com/office/drawing/2014/main" id="{904604CE-B273-4774-AD96-4D7A538FAC39}"/>
              </a:ext>
            </a:extLst>
          </p:cNvPr>
          <p:cNvSpPr txBox="1"/>
          <p:nvPr/>
        </p:nvSpPr>
        <p:spPr>
          <a:xfrm>
            <a:off x="10789092" y="5576686"/>
            <a:ext cx="1342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relying</a:t>
            </a:r>
            <a:r>
              <a:rPr lang="de-DE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party</a:t>
            </a:r>
            <a:r>
              <a:rPr lang="de-DE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de-DE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r>
              <a:rPr lang="de-DE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payment</a:t>
            </a:r>
            <a:endParaRPr lang="en-GB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Textfeld 88">
            <a:extLst>
              <a:ext uri="{FF2B5EF4-FFF2-40B4-BE49-F238E27FC236}">
                <a16:creationId xmlns:a16="http://schemas.microsoft.com/office/drawing/2014/main" id="{3DADE383-D72E-45BD-A75C-6A41C4B9B5F3}"/>
              </a:ext>
            </a:extLst>
          </p:cNvPr>
          <p:cNvSpPr txBox="1"/>
          <p:nvPr/>
        </p:nvSpPr>
        <p:spPr>
          <a:xfrm>
            <a:off x="10744791" y="145754"/>
            <a:ext cx="11574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orchestration</a:t>
            </a:r>
            <a:r>
              <a:rPr lang="de-DE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fee</a:t>
            </a:r>
            <a:r>
              <a:rPr lang="de-DE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Textfeld 89">
            <a:extLst>
              <a:ext uri="{FF2B5EF4-FFF2-40B4-BE49-F238E27FC236}">
                <a16:creationId xmlns:a16="http://schemas.microsoft.com/office/drawing/2014/main" id="{7586BB33-B847-4407-B1A7-8CCD89938966}"/>
              </a:ext>
            </a:extLst>
          </p:cNvPr>
          <p:cNvSpPr txBox="1"/>
          <p:nvPr/>
        </p:nvSpPr>
        <p:spPr>
          <a:xfrm>
            <a:off x="5596953" y="581941"/>
            <a:ext cx="23891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orchestration</a:t>
            </a:r>
            <a:r>
              <a:rPr lang="de-DE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fee</a:t>
            </a:r>
            <a:r>
              <a:rPr lang="de-DE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Textfeld 90">
            <a:extLst>
              <a:ext uri="{FF2B5EF4-FFF2-40B4-BE49-F238E27FC236}">
                <a16:creationId xmlns:a16="http://schemas.microsoft.com/office/drawing/2014/main" id="{3FD14F91-7A42-4922-87E6-ABEC0F60A4E6}"/>
              </a:ext>
            </a:extLst>
          </p:cNvPr>
          <p:cNvSpPr txBox="1"/>
          <p:nvPr/>
        </p:nvSpPr>
        <p:spPr>
          <a:xfrm>
            <a:off x="9061855" y="4252373"/>
            <a:ext cx="637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fee</a:t>
            </a:r>
            <a:endParaRPr lang="en-GB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feld 56">
            <a:extLst>
              <a:ext uri="{FF2B5EF4-FFF2-40B4-BE49-F238E27FC236}">
                <a16:creationId xmlns:a16="http://schemas.microsoft.com/office/drawing/2014/main" id="{40D561ED-CE16-4CE4-BA31-203D077C4D60}"/>
              </a:ext>
            </a:extLst>
          </p:cNvPr>
          <p:cNvSpPr txBox="1"/>
          <p:nvPr/>
        </p:nvSpPr>
        <p:spPr>
          <a:xfrm>
            <a:off x="6175549" y="5629339"/>
            <a:ext cx="1576874" cy="285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i="1" dirty="0">
                <a:latin typeface="Arial" panose="020B0604020202020204" pitchFamily="34" charset="0"/>
                <a:cs typeface="Arial" panose="020B0604020202020204" pitchFamily="34" charset="0"/>
              </a:rPr>
              <a:t>optional </a:t>
            </a:r>
            <a:r>
              <a:rPr lang="de-DE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usage</a:t>
            </a:r>
            <a:r>
              <a:rPr lang="de-DE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fee</a:t>
            </a:r>
            <a:r>
              <a:rPr lang="de-DE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8" name="Gerade Verbindung mit Pfeil 57">
            <a:extLst>
              <a:ext uri="{FF2B5EF4-FFF2-40B4-BE49-F238E27FC236}">
                <a16:creationId xmlns:a16="http://schemas.microsoft.com/office/drawing/2014/main" id="{70B27E36-0D81-42AB-8AF9-74B7984610F8}"/>
              </a:ext>
            </a:extLst>
          </p:cNvPr>
          <p:cNvCxnSpPr/>
          <p:nvPr/>
        </p:nvCxnSpPr>
        <p:spPr>
          <a:xfrm>
            <a:off x="2426368" y="2761168"/>
            <a:ext cx="886320" cy="0"/>
          </a:xfrm>
          <a:prstGeom prst="straightConnector1">
            <a:avLst/>
          </a:prstGeom>
          <a:ln w="25400">
            <a:solidFill>
              <a:schemeClr val="tx1"/>
            </a:solidFill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6" name="Gruppieren 75">
            <a:extLst>
              <a:ext uri="{FF2B5EF4-FFF2-40B4-BE49-F238E27FC236}">
                <a16:creationId xmlns:a16="http://schemas.microsoft.com/office/drawing/2014/main" id="{18D9FD24-5BDF-4A16-9342-97405C884FB9}"/>
              </a:ext>
            </a:extLst>
          </p:cNvPr>
          <p:cNvGrpSpPr/>
          <p:nvPr/>
        </p:nvGrpSpPr>
        <p:grpSpPr>
          <a:xfrm>
            <a:off x="598610" y="2007210"/>
            <a:ext cx="1620000" cy="720000"/>
            <a:chOff x="598610" y="2596760"/>
            <a:chExt cx="1620000" cy="720000"/>
          </a:xfrm>
        </p:grpSpPr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AD4CCB05-1F5E-4CD3-8279-060C5307135F}"/>
                </a:ext>
              </a:extLst>
            </p:cNvPr>
            <p:cNvSpPr txBox="1"/>
            <p:nvPr/>
          </p:nvSpPr>
          <p:spPr>
            <a:xfrm>
              <a:off x="598610" y="2596760"/>
              <a:ext cx="1620000" cy="720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 anchor="ctr">
              <a:noAutofit/>
            </a:bodyPr>
            <a:lstStyle/>
            <a:p>
              <a:pPr algn="ctr"/>
              <a:endParaRPr lang="en-GB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GB" sz="1200" dirty="0">
                  <a:latin typeface="Arial" panose="020B0604020202020204" pitchFamily="34" charset="0"/>
                  <a:cs typeface="Arial" panose="020B0604020202020204" pitchFamily="34" charset="0"/>
                </a:rPr>
                <a:t>subsidization </a:t>
              </a:r>
            </a:p>
            <a:p>
              <a:pPr algn="ctr"/>
              <a:r>
                <a:rPr lang="en-GB" sz="1200" dirty="0">
                  <a:latin typeface="Arial" panose="020B0604020202020204" pitchFamily="34" charset="0"/>
                  <a:cs typeface="Arial" panose="020B0604020202020204" pitchFamily="34" charset="0"/>
                </a:rPr>
                <a:t>by the state</a:t>
              </a:r>
            </a:p>
          </p:txBody>
        </p:sp>
        <p:sp>
          <p:nvSpPr>
            <p:cNvPr id="2" name="Additionszeichen 1">
              <a:extLst>
                <a:ext uri="{FF2B5EF4-FFF2-40B4-BE49-F238E27FC236}">
                  <a16:creationId xmlns:a16="http://schemas.microsoft.com/office/drawing/2014/main" id="{84650AC9-B8E3-464A-A715-6C6A23A2B844}"/>
                </a:ext>
              </a:extLst>
            </p:cNvPr>
            <p:cNvSpPr/>
            <p:nvPr/>
          </p:nvSpPr>
          <p:spPr>
            <a:xfrm>
              <a:off x="1313869" y="2653898"/>
              <a:ext cx="210510" cy="214570"/>
            </a:xfrm>
            <a:prstGeom prst="mathPl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4" name="Gruppieren 73">
            <a:extLst>
              <a:ext uri="{FF2B5EF4-FFF2-40B4-BE49-F238E27FC236}">
                <a16:creationId xmlns:a16="http://schemas.microsoft.com/office/drawing/2014/main" id="{7D07FBBD-7503-4050-A41B-5CA8D97CAF3F}"/>
              </a:ext>
            </a:extLst>
          </p:cNvPr>
          <p:cNvGrpSpPr/>
          <p:nvPr/>
        </p:nvGrpSpPr>
        <p:grpSpPr>
          <a:xfrm>
            <a:off x="598610" y="3099619"/>
            <a:ext cx="1620000" cy="720000"/>
            <a:chOff x="598610" y="3731849"/>
            <a:chExt cx="1620000" cy="720000"/>
          </a:xfrm>
        </p:grpSpPr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1A2A25F0-C49F-498B-8A6A-FF482F9AED34}"/>
                </a:ext>
              </a:extLst>
            </p:cNvPr>
            <p:cNvSpPr txBox="1"/>
            <p:nvPr/>
          </p:nvSpPr>
          <p:spPr>
            <a:xfrm>
              <a:off x="598610" y="3731849"/>
              <a:ext cx="1620000" cy="720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transaction</a:t>
              </a:r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revenue</a:t>
              </a:r>
              <a:endParaRPr lang="en-GB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Additionszeichen 59">
              <a:extLst>
                <a:ext uri="{FF2B5EF4-FFF2-40B4-BE49-F238E27FC236}">
                  <a16:creationId xmlns:a16="http://schemas.microsoft.com/office/drawing/2014/main" id="{E98DCC7A-BB8C-43DB-AA0C-0EB5B77DF32F}"/>
                </a:ext>
              </a:extLst>
            </p:cNvPr>
            <p:cNvSpPr/>
            <p:nvPr/>
          </p:nvSpPr>
          <p:spPr>
            <a:xfrm>
              <a:off x="1305402" y="3796902"/>
              <a:ext cx="210510" cy="214570"/>
            </a:xfrm>
            <a:prstGeom prst="mathPl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3" name="Gruppieren 72">
            <a:extLst>
              <a:ext uri="{FF2B5EF4-FFF2-40B4-BE49-F238E27FC236}">
                <a16:creationId xmlns:a16="http://schemas.microsoft.com/office/drawing/2014/main" id="{87ED47EA-B7F9-40D3-A007-E9359C3A5057}"/>
              </a:ext>
            </a:extLst>
          </p:cNvPr>
          <p:cNvGrpSpPr/>
          <p:nvPr/>
        </p:nvGrpSpPr>
        <p:grpSpPr>
          <a:xfrm>
            <a:off x="593090" y="4192028"/>
            <a:ext cx="1620000" cy="720000"/>
            <a:chOff x="593090" y="4781578"/>
            <a:chExt cx="1620000" cy="720000"/>
          </a:xfrm>
        </p:grpSpPr>
        <p:sp>
          <p:nvSpPr>
            <p:cNvPr id="29" name="Textfeld 28">
              <a:extLst>
                <a:ext uri="{FF2B5EF4-FFF2-40B4-BE49-F238E27FC236}">
                  <a16:creationId xmlns:a16="http://schemas.microsoft.com/office/drawing/2014/main" id="{C936C398-BDBC-419B-B585-384F047BB69E}"/>
                </a:ext>
              </a:extLst>
            </p:cNvPr>
            <p:cNvSpPr txBox="1"/>
            <p:nvPr/>
          </p:nvSpPr>
          <p:spPr>
            <a:xfrm>
              <a:off x="593090" y="4781578"/>
              <a:ext cx="1620000" cy="720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integration</a:t>
              </a:r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services</a:t>
              </a:r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fee</a:t>
              </a:r>
              <a:endParaRPr lang="en-GB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" name="Minuszeichen 2">
              <a:extLst>
                <a:ext uri="{FF2B5EF4-FFF2-40B4-BE49-F238E27FC236}">
                  <a16:creationId xmlns:a16="http://schemas.microsoft.com/office/drawing/2014/main" id="{9854477F-F8B1-471D-B766-4D9D2C8D7004}"/>
                </a:ext>
              </a:extLst>
            </p:cNvPr>
            <p:cNvSpPr/>
            <p:nvPr/>
          </p:nvSpPr>
          <p:spPr>
            <a:xfrm>
              <a:off x="1251439" y="4805075"/>
              <a:ext cx="272940" cy="241712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5" name="Gruppieren 54">
            <a:extLst>
              <a:ext uri="{FF2B5EF4-FFF2-40B4-BE49-F238E27FC236}">
                <a16:creationId xmlns:a16="http://schemas.microsoft.com/office/drawing/2014/main" id="{D8F21D1F-F009-409C-B5AF-5E7B7938E0BB}"/>
              </a:ext>
            </a:extLst>
          </p:cNvPr>
          <p:cNvGrpSpPr/>
          <p:nvPr/>
        </p:nvGrpSpPr>
        <p:grpSpPr>
          <a:xfrm>
            <a:off x="9984360" y="2000395"/>
            <a:ext cx="1620000" cy="720000"/>
            <a:chOff x="9914022" y="2565882"/>
            <a:chExt cx="1620000" cy="720000"/>
          </a:xfrm>
        </p:grpSpPr>
        <p:sp>
          <p:nvSpPr>
            <p:cNvPr id="26" name="Textfeld 25">
              <a:extLst>
                <a:ext uri="{FF2B5EF4-FFF2-40B4-BE49-F238E27FC236}">
                  <a16:creationId xmlns:a16="http://schemas.microsoft.com/office/drawing/2014/main" id="{C5E592CA-CB2F-4ADD-B7A6-53254E4F219E}"/>
                </a:ext>
              </a:extLst>
            </p:cNvPr>
            <p:cNvSpPr txBox="1"/>
            <p:nvPr/>
          </p:nvSpPr>
          <p:spPr>
            <a:xfrm>
              <a:off x="9914022" y="2565882"/>
              <a:ext cx="1620000" cy="720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transaction</a:t>
              </a:r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fee</a:t>
              </a:r>
              <a:endParaRPr lang="en-GB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Minuszeichen 64">
              <a:extLst>
                <a:ext uri="{FF2B5EF4-FFF2-40B4-BE49-F238E27FC236}">
                  <a16:creationId xmlns:a16="http://schemas.microsoft.com/office/drawing/2014/main" id="{46F083BF-A697-4833-83E6-F7BF3F81113A}"/>
                </a:ext>
              </a:extLst>
            </p:cNvPr>
            <p:cNvSpPr/>
            <p:nvPr/>
          </p:nvSpPr>
          <p:spPr>
            <a:xfrm>
              <a:off x="10649439" y="2620675"/>
              <a:ext cx="272940" cy="241712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1" name="Gruppieren 50">
            <a:extLst>
              <a:ext uri="{FF2B5EF4-FFF2-40B4-BE49-F238E27FC236}">
                <a16:creationId xmlns:a16="http://schemas.microsoft.com/office/drawing/2014/main" id="{D8AB60B2-97ED-444E-A699-4CCFD8050ECB}"/>
              </a:ext>
            </a:extLst>
          </p:cNvPr>
          <p:cNvGrpSpPr/>
          <p:nvPr/>
        </p:nvGrpSpPr>
        <p:grpSpPr>
          <a:xfrm>
            <a:off x="9984360" y="3085822"/>
            <a:ext cx="1620000" cy="720000"/>
            <a:chOff x="9914022" y="3777491"/>
            <a:chExt cx="1620000" cy="720000"/>
          </a:xfrm>
        </p:grpSpPr>
        <p:sp>
          <p:nvSpPr>
            <p:cNvPr id="27" name="Textfeld 26">
              <a:extLst>
                <a:ext uri="{FF2B5EF4-FFF2-40B4-BE49-F238E27FC236}">
                  <a16:creationId xmlns:a16="http://schemas.microsoft.com/office/drawing/2014/main" id="{90225073-3F65-4818-8AEA-AACFFC9346DB}"/>
                </a:ext>
              </a:extLst>
            </p:cNvPr>
            <p:cNvSpPr txBox="1"/>
            <p:nvPr/>
          </p:nvSpPr>
          <p:spPr>
            <a:xfrm>
              <a:off x="9914022" y="3777491"/>
              <a:ext cx="1620000" cy="720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subscription</a:t>
              </a:r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model</a:t>
              </a:r>
              <a:endParaRPr lang="en-GB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Minuszeichen 66">
              <a:extLst>
                <a:ext uri="{FF2B5EF4-FFF2-40B4-BE49-F238E27FC236}">
                  <a16:creationId xmlns:a16="http://schemas.microsoft.com/office/drawing/2014/main" id="{F25A4010-44F1-47EE-BC78-ECF3989F7AED}"/>
                </a:ext>
              </a:extLst>
            </p:cNvPr>
            <p:cNvSpPr/>
            <p:nvPr/>
          </p:nvSpPr>
          <p:spPr>
            <a:xfrm>
              <a:off x="10674839" y="3827175"/>
              <a:ext cx="272940" cy="241712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4" name="Gruppieren 53">
            <a:extLst>
              <a:ext uri="{FF2B5EF4-FFF2-40B4-BE49-F238E27FC236}">
                <a16:creationId xmlns:a16="http://schemas.microsoft.com/office/drawing/2014/main" id="{ACCCF923-9743-42E8-A283-716F65A5D8C8}"/>
              </a:ext>
            </a:extLst>
          </p:cNvPr>
          <p:cNvGrpSpPr/>
          <p:nvPr/>
        </p:nvGrpSpPr>
        <p:grpSpPr>
          <a:xfrm>
            <a:off x="9984360" y="4171249"/>
            <a:ext cx="1620000" cy="720000"/>
            <a:chOff x="9914022" y="4736736"/>
            <a:chExt cx="1620000" cy="720000"/>
          </a:xfrm>
        </p:grpSpPr>
        <p:sp>
          <p:nvSpPr>
            <p:cNvPr id="30" name="Textfeld 29">
              <a:extLst>
                <a:ext uri="{FF2B5EF4-FFF2-40B4-BE49-F238E27FC236}">
                  <a16:creationId xmlns:a16="http://schemas.microsoft.com/office/drawing/2014/main" id="{897C7ED6-E83B-4B26-A9DF-725E0D78589D}"/>
                </a:ext>
              </a:extLst>
            </p:cNvPr>
            <p:cNvSpPr txBox="1"/>
            <p:nvPr/>
          </p:nvSpPr>
          <p:spPr>
            <a:xfrm>
              <a:off x="9914022" y="4736736"/>
              <a:ext cx="1620000" cy="720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integration</a:t>
              </a:r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services</a:t>
              </a:r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fee</a:t>
              </a:r>
              <a:endParaRPr lang="en-GB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Minuszeichen 67">
              <a:extLst>
                <a:ext uri="{FF2B5EF4-FFF2-40B4-BE49-F238E27FC236}">
                  <a16:creationId xmlns:a16="http://schemas.microsoft.com/office/drawing/2014/main" id="{352B0C53-C7B6-4ED7-A95D-12E7F2F01642}"/>
                </a:ext>
              </a:extLst>
            </p:cNvPr>
            <p:cNvSpPr/>
            <p:nvPr/>
          </p:nvSpPr>
          <p:spPr>
            <a:xfrm>
              <a:off x="10687539" y="4779675"/>
              <a:ext cx="272940" cy="241712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7" name="Gruppieren 46">
            <a:extLst>
              <a:ext uri="{FF2B5EF4-FFF2-40B4-BE49-F238E27FC236}">
                <a16:creationId xmlns:a16="http://schemas.microsoft.com/office/drawing/2014/main" id="{7A3044A1-5FD9-44BA-B54C-89B1FDAF0C0C}"/>
              </a:ext>
            </a:extLst>
          </p:cNvPr>
          <p:cNvGrpSpPr/>
          <p:nvPr/>
        </p:nvGrpSpPr>
        <p:grpSpPr>
          <a:xfrm>
            <a:off x="4550515" y="204627"/>
            <a:ext cx="491256" cy="241712"/>
            <a:chOff x="4928467" y="460659"/>
            <a:chExt cx="491256" cy="241712"/>
          </a:xfrm>
        </p:grpSpPr>
        <p:sp>
          <p:nvSpPr>
            <p:cNvPr id="75" name="Additionszeichen 74">
              <a:extLst>
                <a:ext uri="{FF2B5EF4-FFF2-40B4-BE49-F238E27FC236}">
                  <a16:creationId xmlns:a16="http://schemas.microsoft.com/office/drawing/2014/main" id="{92E944F1-E536-4B71-87FD-BB80D80138AD}"/>
                </a:ext>
              </a:extLst>
            </p:cNvPr>
            <p:cNvSpPr/>
            <p:nvPr/>
          </p:nvSpPr>
          <p:spPr>
            <a:xfrm>
              <a:off x="4928467" y="475012"/>
              <a:ext cx="210510" cy="214570"/>
            </a:xfrm>
            <a:prstGeom prst="mathPl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7" name="Gerader Verbinder 36">
              <a:extLst>
                <a:ext uri="{FF2B5EF4-FFF2-40B4-BE49-F238E27FC236}">
                  <a16:creationId xmlns:a16="http://schemas.microsoft.com/office/drawing/2014/main" id="{571C12E0-40A6-456D-8687-4431CADFAA9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43317" y="484570"/>
              <a:ext cx="0" cy="17349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Minuszeichen 79">
              <a:extLst>
                <a:ext uri="{FF2B5EF4-FFF2-40B4-BE49-F238E27FC236}">
                  <a16:creationId xmlns:a16="http://schemas.microsoft.com/office/drawing/2014/main" id="{13FB8759-6026-4684-886E-02EF0149019F}"/>
                </a:ext>
              </a:extLst>
            </p:cNvPr>
            <p:cNvSpPr/>
            <p:nvPr/>
          </p:nvSpPr>
          <p:spPr>
            <a:xfrm>
              <a:off x="5146783" y="460659"/>
              <a:ext cx="272940" cy="241712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3" name="Gruppieren 92">
            <a:extLst>
              <a:ext uri="{FF2B5EF4-FFF2-40B4-BE49-F238E27FC236}">
                <a16:creationId xmlns:a16="http://schemas.microsoft.com/office/drawing/2014/main" id="{65F17C8C-9A58-4DF5-837C-0567418D557A}"/>
              </a:ext>
            </a:extLst>
          </p:cNvPr>
          <p:cNvGrpSpPr/>
          <p:nvPr/>
        </p:nvGrpSpPr>
        <p:grpSpPr>
          <a:xfrm>
            <a:off x="5287589" y="6052261"/>
            <a:ext cx="491256" cy="241712"/>
            <a:chOff x="4928467" y="460659"/>
            <a:chExt cx="491256" cy="241712"/>
          </a:xfrm>
        </p:grpSpPr>
        <p:sp>
          <p:nvSpPr>
            <p:cNvPr id="94" name="Additionszeichen 93">
              <a:extLst>
                <a:ext uri="{FF2B5EF4-FFF2-40B4-BE49-F238E27FC236}">
                  <a16:creationId xmlns:a16="http://schemas.microsoft.com/office/drawing/2014/main" id="{1797E97F-9A84-4B52-9819-E1FEE2538DCB}"/>
                </a:ext>
              </a:extLst>
            </p:cNvPr>
            <p:cNvSpPr/>
            <p:nvPr/>
          </p:nvSpPr>
          <p:spPr>
            <a:xfrm>
              <a:off x="4928467" y="475012"/>
              <a:ext cx="210510" cy="214570"/>
            </a:xfrm>
            <a:prstGeom prst="mathPl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5" name="Gerader Verbinder 94">
              <a:extLst>
                <a:ext uri="{FF2B5EF4-FFF2-40B4-BE49-F238E27FC236}">
                  <a16:creationId xmlns:a16="http://schemas.microsoft.com/office/drawing/2014/main" id="{9DC4250C-6ACC-47DA-840B-2E1162DAF75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43317" y="484570"/>
              <a:ext cx="0" cy="17349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Minuszeichen 95">
              <a:extLst>
                <a:ext uri="{FF2B5EF4-FFF2-40B4-BE49-F238E27FC236}">
                  <a16:creationId xmlns:a16="http://schemas.microsoft.com/office/drawing/2014/main" id="{4244ED83-30C5-4AC2-9055-208746D3523A}"/>
                </a:ext>
              </a:extLst>
            </p:cNvPr>
            <p:cNvSpPr/>
            <p:nvPr/>
          </p:nvSpPr>
          <p:spPr>
            <a:xfrm>
              <a:off x="5146783" y="460659"/>
              <a:ext cx="272940" cy="241712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8" name="Textfeld 97">
            <a:extLst>
              <a:ext uri="{FF2B5EF4-FFF2-40B4-BE49-F238E27FC236}">
                <a16:creationId xmlns:a16="http://schemas.microsoft.com/office/drawing/2014/main" id="{2567D454-A552-42D8-8CFE-85E4307F57AC}"/>
              </a:ext>
            </a:extLst>
          </p:cNvPr>
          <p:cNvSpPr txBox="1"/>
          <p:nvPr/>
        </p:nvSpPr>
        <p:spPr>
          <a:xfrm>
            <a:off x="8975461" y="1891349"/>
            <a:ext cx="7068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verified</a:t>
            </a:r>
            <a:r>
              <a:rPr lang="de-DE" sz="1200" i="1" dirty="0">
                <a:latin typeface="Arial" panose="020B0604020202020204" pitchFamily="34" charset="0"/>
                <a:cs typeface="Arial" panose="020B0604020202020204" pitchFamily="34" charset="0"/>
              </a:rPr>
              <a:t> data</a:t>
            </a:r>
            <a:endParaRPr lang="en-GB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4A0AA979-2055-4EFF-96D0-9242528688EB}"/>
              </a:ext>
            </a:extLst>
          </p:cNvPr>
          <p:cNvGrpSpPr/>
          <p:nvPr/>
        </p:nvGrpSpPr>
        <p:grpSpPr>
          <a:xfrm>
            <a:off x="3375550" y="1391480"/>
            <a:ext cx="5448052" cy="3535896"/>
            <a:chOff x="3375550" y="1530626"/>
            <a:chExt cx="5448052" cy="3535896"/>
          </a:xfrm>
        </p:grpSpPr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6A25C288-385F-4837-A73F-AA0149B8B30E}"/>
                </a:ext>
              </a:extLst>
            </p:cNvPr>
            <p:cNvSpPr txBox="1"/>
            <p:nvPr/>
          </p:nvSpPr>
          <p:spPr>
            <a:xfrm>
              <a:off x="3412646" y="2650023"/>
              <a:ext cx="1620000" cy="684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Infrastructure </a:t>
              </a:r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provision</a:t>
              </a:r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by</a:t>
              </a:r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the</a:t>
              </a:r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state</a:t>
              </a:r>
              <a:endParaRPr lang="en-GB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824C6BE0-F9CE-4375-8D1A-CEDD994100EE}"/>
                </a:ext>
              </a:extLst>
            </p:cNvPr>
            <p:cNvSpPr txBox="1"/>
            <p:nvPr/>
          </p:nvSpPr>
          <p:spPr>
            <a:xfrm>
              <a:off x="3388089" y="1818548"/>
              <a:ext cx="16793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200" i="1" dirty="0">
                  <a:latin typeface="Arial" panose="020B0604020202020204" pitchFamily="34" charset="0"/>
                  <a:cs typeface="Arial" panose="020B0604020202020204" pitchFamily="34" charset="0"/>
                </a:rPr>
                <a:t>Infrastructure </a:t>
              </a:r>
            </a:p>
            <a:p>
              <a:pPr algn="ctr"/>
              <a:r>
                <a:rPr lang="de-DE" sz="12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provision</a:t>
              </a:r>
              <a:endParaRPr lang="en-GB" sz="12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Textfeld 27">
              <a:extLst>
                <a:ext uri="{FF2B5EF4-FFF2-40B4-BE49-F238E27FC236}">
                  <a16:creationId xmlns:a16="http://schemas.microsoft.com/office/drawing/2014/main" id="{0C8BD602-FC3B-405B-BFAE-CF81DF2BE5C2}"/>
                </a:ext>
              </a:extLst>
            </p:cNvPr>
            <p:cNvSpPr txBox="1"/>
            <p:nvPr/>
          </p:nvSpPr>
          <p:spPr>
            <a:xfrm>
              <a:off x="3412646" y="3415650"/>
              <a:ext cx="1620000" cy="684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Infrastructure </a:t>
              </a:r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provision</a:t>
              </a:r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by</a:t>
              </a:r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 a </a:t>
              </a:r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community</a:t>
              </a:r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/</a:t>
              </a:r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civil</a:t>
              </a:r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actor</a:t>
              </a:r>
              <a:endParaRPr lang="en-GB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Additionszeichen 63">
              <a:extLst>
                <a:ext uri="{FF2B5EF4-FFF2-40B4-BE49-F238E27FC236}">
                  <a16:creationId xmlns:a16="http://schemas.microsoft.com/office/drawing/2014/main" id="{8EB2A63C-C41E-4753-97BB-AA7D233C5230}"/>
                </a:ext>
              </a:extLst>
            </p:cNvPr>
            <p:cNvSpPr/>
            <p:nvPr/>
          </p:nvSpPr>
          <p:spPr>
            <a:xfrm>
              <a:off x="4126691" y="1587206"/>
              <a:ext cx="210510" cy="214570"/>
            </a:xfrm>
            <a:prstGeom prst="mathPl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C313918E-069B-4B11-BD82-9C3479D1E36E}"/>
                </a:ext>
              </a:extLst>
            </p:cNvPr>
            <p:cNvSpPr/>
            <p:nvPr/>
          </p:nvSpPr>
          <p:spPr>
            <a:xfrm>
              <a:off x="3375550" y="1531804"/>
              <a:ext cx="1718889" cy="3534717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C6911E7D-29FD-47A5-8FFA-3713A504DCD5}"/>
                </a:ext>
              </a:extLst>
            </p:cNvPr>
            <p:cNvSpPr txBox="1"/>
            <p:nvPr/>
          </p:nvSpPr>
          <p:spPr>
            <a:xfrm>
              <a:off x="5300002" y="2660926"/>
              <a:ext cx="1601570" cy="684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en-GB" sz="1200" dirty="0">
                  <a:latin typeface="Arial" panose="020B0604020202020204" pitchFamily="34" charset="0"/>
                  <a:cs typeface="Arial" panose="020B0604020202020204" pitchFamily="34" charset="0"/>
                </a:rPr>
                <a:t>financing through expansion of issuer activities</a:t>
              </a:r>
            </a:p>
          </p:txBody>
        </p:sp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B1C0ED39-CE9E-4D6C-AF0A-884A3FADCB46}"/>
                </a:ext>
              </a:extLst>
            </p:cNvPr>
            <p:cNvSpPr txBox="1"/>
            <p:nvPr/>
          </p:nvSpPr>
          <p:spPr>
            <a:xfrm>
              <a:off x="5275618" y="3432568"/>
              <a:ext cx="1620000" cy="684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en-GB" sz="1200" dirty="0">
                  <a:latin typeface="Arial" panose="020B0604020202020204" pitchFamily="34" charset="0"/>
                  <a:cs typeface="Arial" panose="020B0604020202020204" pitchFamily="34" charset="0"/>
                </a:rPr>
                <a:t>financing through ID Wallet Use-Case activities expansion</a:t>
              </a:r>
            </a:p>
          </p:txBody>
        </p:sp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E0C1C37E-DD91-4108-BF9B-330EA3E35A67}"/>
                </a:ext>
              </a:extLst>
            </p:cNvPr>
            <p:cNvSpPr txBox="1"/>
            <p:nvPr/>
          </p:nvSpPr>
          <p:spPr>
            <a:xfrm>
              <a:off x="5287371" y="1831541"/>
              <a:ext cx="16793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2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expansion</a:t>
              </a:r>
              <a:r>
                <a:rPr lang="de-DE" sz="1200" i="1" dirty="0">
                  <a:latin typeface="Arial" panose="020B0604020202020204" pitchFamily="34" charset="0"/>
                  <a:cs typeface="Arial" panose="020B0604020202020204" pitchFamily="34" charset="0"/>
                </a:rPr>
                <a:t> of </a:t>
              </a:r>
              <a:r>
                <a:rPr lang="de-DE" sz="12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existing</a:t>
              </a:r>
              <a:r>
                <a:rPr lang="de-DE" sz="12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business</a:t>
              </a:r>
              <a:r>
                <a:rPr lang="de-DE" sz="12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model</a:t>
              </a:r>
              <a:endParaRPr lang="en-GB" sz="12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Additionszeichen 68">
              <a:extLst>
                <a:ext uri="{FF2B5EF4-FFF2-40B4-BE49-F238E27FC236}">
                  <a16:creationId xmlns:a16="http://schemas.microsoft.com/office/drawing/2014/main" id="{1B7A8AEC-D87E-4E0A-AD37-0836D12ABB26}"/>
                </a:ext>
              </a:extLst>
            </p:cNvPr>
            <p:cNvSpPr/>
            <p:nvPr/>
          </p:nvSpPr>
          <p:spPr>
            <a:xfrm>
              <a:off x="6005253" y="1587206"/>
              <a:ext cx="210510" cy="214570"/>
            </a:xfrm>
            <a:prstGeom prst="mathPl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Rechteck 70">
              <a:extLst>
                <a:ext uri="{FF2B5EF4-FFF2-40B4-BE49-F238E27FC236}">
                  <a16:creationId xmlns:a16="http://schemas.microsoft.com/office/drawing/2014/main" id="{3D901696-6619-4193-BAF2-1EFE868BE1AD}"/>
                </a:ext>
              </a:extLst>
            </p:cNvPr>
            <p:cNvSpPr/>
            <p:nvPr/>
          </p:nvSpPr>
          <p:spPr>
            <a:xfrm>
              <a:off x="5245097" y="1530626"/>
              <a:ext cx="1718889" cy="3535896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id="{8071A149-A8DE-44DF-9A1F-4FF5E0900DD1}"/>
                </a:ext>
              </a:extLst>
            </p:cNvPr>
            <p:cNvSpPr txBox="1"/>
            <p:nvPr/>
          </p:nvSpPr>
          <p:spPr>
            <a:xfrm>
              <a:off x="7152167" y="2680339"/>
              <a:ext cx="1620000" cy="684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transaction</a:t>
              </a:r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revenues</a:t>
              </a:r>
              <a:endParaRPr lang="en-GB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D84EF9BF-897E-40C9-B56B-28F812BFC3FB}"/>
                </a:ext>
              </a:extLst>
            </p:cNvPr>
            <p:cNvSpPr txBox="1"/>
            <p:nvPr/>
          </p:nvSpPr>
          <p:spPr>
            <a:xfrm>
              <a:off x="7152167" y="4228028"/>
              <a:ext cx="1620000" cy="684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en-GB" sz="1200" dirty="0">
                  <a:latin typeface="Arial" panose="020B0604020202020204" pitchFamily="34" charset="0"/>
                  <a:cs typeface="Arial" panose="020B0604020202020204" pitchFamily="34" charset="0"/>
                </a:rPr>
                <a:t>integration and added services revenues</a:t>
              </a:r>
            </a:p>
          </p:txBody>
        </p:sp>
        <p:sp>
          <p:nvSpPr>
            <p:cNvPr id="17" name="Textfeld 16">
              <a:extLst>
                <a:ext uri="{FF2B5EF4-FFF2-40B4-BE49-F238E27FC236}">
                  <a16:creationId xmlns:a16="http://schemas.microsoft.com/office/drawing/2014/main" id="{BD554DF8-4CCE-4ACD-8ABB-3D0552E0373B}"/>
                </a:ext>
              </a:extLst>
            </p:cNvPr>
            <p:cNvSpPr txBox="1"/>
            <p:nvPr/>
          </p:nvSpPr>
          <p:spPr>
            <a:xfrm>
              <a:off x="7135853" y="1773092"/>
              <a:ext cx="167935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i="1" dirty="0">
                  <a:latin typeface="Arial" panose="020B0604020202020204" pitchFamily="34" charset="0"/>
                  <a:cs typeface="Arial" panose="020B0604020202020204" pitchFamily="34" charset="0"/>
                </a:rPr>
                <a:t>new independent business model “ID Wallet Provider”</a:t>
              </a:r>
            </a:p>
          </p:txBody>
        </p: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0187B956-C846-4313-904B-4439660CFE59}"/>
                </a:ext>
              </a:extLst>
            </p:cNvPr>
            <p:cNvSpPr txBox="1"/>
            <p:nvPr/>
          </p:nvSpPr>
          <p:spPr>
            <a:xfrm>
              <a:off x="7161382" y="3446396"/>
              <a:ext cx="1620000" cy="684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subscription</a:t>
              </a:r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model</a:t>
              </a:r>
              <a:endParaRPr lang="en-GB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Additionszeichen 69">
              <a:extLst>
                <a:ext uri="{FF2B5EF4-FFF2-40B4-BE49-F238E27FC236}">
                  <a16:creationId xmlns:a16="http://schemas.microsoft.com/office/drawing/2014/main" id="{68F91E1C-C4A9-4226-86B6-394E9BAB20E3}"/>
                </a:ext>
              </a:extLst>
            </p:cNvPr>
            <p:cNvSpPr/>
            <p:nvPr/>
          </p:nvSpPr>
          <p:spPr>
            <a:xfrm>
              <a:off x="7873015" y="1581242"/>
              <a:ext cx="210510" cy="214570"/>
            </a:xfrm>
            <a:prstGeom prst="mathPl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Rechteck 71">
              <a:extLst>
                <a:ext uri="{FF2B5EF4-FFF2-40B4-BE49-F238E27FC236}">
                  <a16:creationId xmlns:a16="http://schemas.microsoft.com/office/drawing/2014/main" id="{E42A6A39-8FBE-4516-BCA6-0A65434660B5}"/>
                </a:ext>
              </a:extLst>
            </p:cNvPr>
            <p:cNvSpPr/>
            <p:nvPr/>
          </p:nvSpPr>
          <p:spPr>
            <a:xfrm>
              <a:off x="7104713" y="1530626"/>
              <a:ext cx="1718889" cy="3535896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Textfeld 91">
              <a:extLst>
                <a:ext uri="{FF2B5EF4-FFF2-40B4-BE49-F238E27FC236}">
                  <a16:creationId xmlns:a16="http://schemas.microsoft.com/office/drawing/2014/main" id="{895F87AE-FCB5-42E9-9D2D-EE7C436A9678}"/>
                </a:ext>
              </a:extLst>
            </p:cNvPr>
            <p:cNvSpPr txBox="1"/>
            <p:nvPr/>
          </p:nvSpPr>
          <p:spPr>
            <a:xfrm>
              <a:off x="5282889" y="4223202"/>
              <a:ext cx="1620000" cy="684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financing</a:t>
              </a:r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through</a:t>
              </a:r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existing</a:t>
              </a:r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ecosystem</a:t>
              </a:r>
              <a:endParaRPr lang="en-GB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Rechteck 77">
              <a:extLst>
                <a:ext uri="{FF2B5EF4-FFF2-40B4-BE49-F238E27FC236}">
                  <a16:creationId xmlns:a16="http://schemas.microsoft.com/office/drawing/2014/main" id="{CA5AC859-AFB6-4570-AF4E-5741894EE8DD}"/>
                </a:ext>
              </a:extLst>
            </p:cNvPr>
            <p:cNvSpPr/>
            <p:nvPr/>
          </p:nvSpPr>
          <p:spPr>
            <a:xfrm>
              <a:off x="5300133" y="2364315"/>
              <a:ext cx="1601570" cy="247709"/>
            </a:xfrm>
            <a:prstGeom prst="rect">
              <a:avLst/>
            </a:prstGeom>
            <a:solidFill>
              <a:srgbClr val="D9D9D9"/>
            </a:solidFill>
          </p:spPr>
          <p:txBody>
            <a:bodyPr wrap="none">
              <a:noAutofit/>
            </a:bodyPr>
            <a:lstStyle/>
            <a:p>
              <a:pPr algn="ctr"/>
              <a:r>
                <a:rPr lang="en-GB" sz="1100" dirty="0">
                  <a:latin typeface="Arial" panose="020B0604020202020204" pitchFamily="34" charset="0"/>
                  <a:cs typeface="Arial" panose="020B0604020202020204" pitchFamily="34" charset="0"/>
                </a:rPr>
                <a:t>intrinsic motivation</a:t>
              </a:r>
            </a:p>
          </p:txBody>
        </p:sp>
        <p:sp>
          <p:nvSpPr>
            <p:cNvPr id="97" name="Rechteck 96">
              <a:extLst>
                <a:ext uri="{FF2B5EF4-FFF2-40B4-BE49-F238E27FC236}">
                  <a16:creationId xmlns:a16="http://schemas.microsoft.com/office/drawing/2014/main" id="{CC11E62A-180C-4EEA-8B85-08F98229B914}"/>
                </a:ext>
              </a:extLst>
            </p:cNvPr>
            <p:cNvSpPr/>
            <p:nvPr/>
          </p:nvSpPr>
          <p:spPr>
            <a:xfrm>
              <a:off x="7161382" y="2372938"/>
              <a:ext cx="1601570" cy="247709"/>
            </a:xfrm>
            <a:prstGeom prst="rect">
              <a:avLst/>
            </a:prstGeom>
            <a:solidFill>
              <a:srgbClr val="D9D9D9"/>
            </a:solidFill>
          </p:spPr>
          <p:txBody>
            <a:bodyPr wrap="none">
              <a:noAutofit/>
            </a:bodyPr>
            <a:lstStyle/>
            <a:p>
              <a:pPr algn="ctr"/>
              <a:r>
                <a:rPr lang="en-GB" sz="1100" dirty="0">
                  <a:latin typeface="Arial" panose="020B0604020202020204" pitchFamily="34" charset="0"/>
                  <a:cs typeface="Arial" panose="020B0604020202020204" pitchFamily="34" charset="0"/>
                </a:rPr>
                <a:t>extrinsic motivation</a:t>
              </a:r>
            </a:p>
          </p:txBody>
        </p:sp>
      </p:grp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BBDA42C9-690F-45A9-BBCD-51626E38DAB6}"/>
              </a:ext>
            </a:extLst>
          </p:cNvPr>
          <p:cNvGrpSpPr/>
          <p:nvPr/>
        </p:nvGrpSpPr>
        <p:grpSpPr>
          <a:xfrm>
            <a:off x="7522288" y="6418820"/>
            <a:ext cx="4526275" cy="298132"/>
            <a:chOff x="348877" y="6491563"/>
            <a:chExt cx="4526275" cy="298132"/>
          </a:xfrm>
        </p:grpSpPr>
        <p:sp>
          <p:nvSpPr>
            <p:cNvPr id="100" name="Textfeld 99">
              <a:extLst>
                <a:ext uri="{FF2B5EF4-FFF2-40B4-BE49-F238E27FC236}">
                  <a16:creationId xmlns:a16="http://schemas.microsoft.com/office/drawing/2014/main" id="{98931AF5-A474-4E40-8F2F-939BBB084A75}"/>
                </a:ext>
              </a:extLst>
            </p:cNvPr>
            <p:cNvSpPr txBox="1"/>
            <p:nvPr/>
          </p:nvSpPr>
          <p:spPr>
            <a:xfrm>
              <a:off x="348877" y="6506563"/>
              <a:ext cx="9276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Legend:</a:t>
              </a:r>
              <a:endParaRPr lang="en-GB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Textfeld 100">
              <a:extLst>
                <a:ext uri="{FF2B5EF4-FFF2-40B4-BE49-F238E27FC236}">
                  <a16:creationId xmlns:a16="http://schemas.microsoft.com/office/drawing/2014/main" id="{275D8EE3-4758-4687-AAFD-1980880A6424}"/>
                </a:ext>
              </a:extLst>
            </p:cNvPr>
            <p:cNvSpPr txBox="1"/>
            <p:nvPr/>
          </p:nvSpPr>
          <p:spPr>
            <a:xfrm>
              <a:off x="1406206" y="6491563"/>
              <a:ext cx="10376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revenues</a:t>
              </a:r>
              <a:endParaRPr lang="en-GB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" name="Additionszeichen 102">
              <a:extLst>
                <a:ext uri="{FF2B5EF4-FFF2-40B4-BE49-F238E27FC236}">
                  <a16:creationId xmlns:a16="http://schemas.microsoft.com/office/drawing/2014/main" id="{582C82DD-C204-498C-8C07-8CD6580A1280}"/>
                </a:ext>
              </a:extLst>
            </p:cNvPr>
            <p:cNvSpPr/>
            <p:nvPr/>
          </p:nvSpPr>
          <p:spPr>
            <a:xfrm>
              <a:off x="1169869" y="6546972"/>
              <a:ext cx="288000" cy="204540"/>
            </a:xfrm>
            <a:prstGeom prst="mathPl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" name="Minuszeichen 103">
              <a:extLst>
                <a:ext uri="{FF2B5EF4-FFF2-40B4-BE49-F238E27FC236}">
                  <a16:creationId xmlns:a16="http://schemas.microsoft.com/office/drawing/2014/main" id="{A216EB6A-8693-4FD3-8F1E-60C737B30528}"/>
                </a:ext>
              </a:extLst>
            </p:cNvPr>
            <p:cNvSpPr/>
            <p:nvPr/>
          </p:nvSpPr>
          <p:spPr>
            <a:xfrm>
              <a:off x="2213090" y="6528103"/>
              <a:ext cx="288000" cy="245533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Textfeld 104">
              <a:extLst>
                <a:ext uri="{FF2B5EF4-FFF2-40B4-BE49-F238E27FC236}">
                  <a16:creationId xmlns:a16="http://schemas.microsoft.com/office/drawing/2014/main" id="{3C0573D6-208E-4CBC-A2FD-4DC91D114702}"/>
                </a:ext>
              </a:extLst>
            </p:cNvPr>
            <p:cNvSpPr txBox="1"/>
            <p:nvPr/>
          </p:nvSpPr>
          <p:spPr>
            <a:xfrm>
              <a:off x="2453020" y="6495191"/>
              <a:ext cx="6529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costs</a:t>
              </a:r>
              <a:endParaRPr lang="en-GB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7" name="Textfeld 106">
              <a:extLst>
                <a:ext uri="{FF2B5EF4-FFF2-40B4-BE49-F238E27FC236}">
                  <a16:creationId xmlns:a16="http://schemas.microsoft.com/office/drawing/2014/main" id="{0E6E95AB-9586-42CB-85CD-1A329B081F19}"/>
                </a:ext>
              </a:extLst>
            </p:cNvPr>
            <p:cNvSpPr txBox="1"/>
            <p:nvPr/>
          </p:nvSpPr>
          <p:spPr>
            <a:xfrm>
              <a:off x="3285449" y="6506564"/>
              <a:ext cx="392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fix</a:t>
              </a:r>
            </a:p>
          </p:txBody>
        </p:sp>
        <p:cxnSp>
          <p:nvCxnSpPr>
            <p:cNvPr id="108" name="Gerade Verbindung mit Pfeil 107">
              <a:extLst>
                <a:ext uri="{FF2B5EF4-FFF2-40B4-BE49-F238E27FC236}">
                  <a16:creationId xmlns:a16="http://schemas.microsoft.com/office/drawing/2014/main" id="{8F1D54D9-3EBB-43B0-AFC9-C8C477CAE6CF}"/>
                </a:ext>
              </a:extLst>
            </p:cNvPr>
            <p:cNvCxnSpPr>
              <a:cxnSpLocks/>
            </p:cNvCxnSpPr>
            <p:nvPr/>
          </p:nvCxnSpPr>
          <p:spPr>
            <a:xfrm>
              <a:off x="3026787" y="6652321"/>
              <a:ext cx="288000" cy="0"/>
            </a:xfrm>
            <a:prstGeom prst="straightConnector1">
              <a:avLst/>
            </a:prstGeom>
            <a:ln w="15875">
              <a:solidFill>
                <a:schemeClr val="tx1"/>
              </a:solidFill>
              <a:prstDash val="soli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Gerade Verbindung mit Pfeil 110">
              <a:extLst>
                <a:ext uri="{FF2B5EF4-FFF2-40B4-BE49-F238E27FC236}">
                  <a16:creationId xmlns:a16="http://schemas.microsoft.com/office/drawing/2014/main" id="{502BBED2-A4B2-49F2-8191-0FAFE509200A}"/>
                </a:ext>
              </a:extLst>
            </p:cNvPr>
            <p:cNvCxnSpPr>
              <a:cxnSpLocks/>
            </p:cNvCxnSpPr>
            <p:nvPr/>
          </p:nvCxnSpPr>
          <p:spPr>
            <a:xfrm>
              <a:off x="3715711" y="6652321"/>
              <a:ext cx="288000" cy="0"/>
            </a:xfrm>
            <a:prstGeom prst="straightConnector1">
              <a:avLst/>
            </a:prstGeom>
            <a:ln w="15875">
              <a:solidFill>
                <a:schemeClr val="tx1"/>
              </a:solidFill>
              <a:prstDash val="dash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" name="Textfeld 111">
              <a:extLst>
                <a:ext uri="{FF2B5EF4-FFF2-40B4-BE49-F238E27FC236}">
                  <a16:creationId xmlns:a16="http://schemas.microsoft.com/office/drawing/2014/main" id="{49B526DA-4BDE-4FA9-AEEB-EDA6B12AB818}"/>
                </a:ext>
              </a:extLst>
            </p:cNvPr>
            <p:cNvSpPr txBox="1"/>
            <p:nvPr/>
          </p:nvSpPr>
          <p:spPr>
            <a:xfrm>
              <a:off x="3947520" y="6512696"/>
              <a:ext cx="9276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optional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467447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245FEB-EB96-44D9-A34D-957E2D227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2963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Figure </a:t>
            </a:r>
            <a:r>
              <a:rPr lang="en-GB" dirty="0"/>
              <a:t>7</a:t>
            </a:r>
            <a:r>
              <a:rPr lang="en-US" dirty="0"/>
              <a:t>: Government orchestration standard types for digital identity data ecosystems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51716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39705157-A4E2-4B6C-99CA-26D5D1971142}"/>
              </a:ext>
            </a:extLst>
          </p:cNvPr>
          <p:cNvSpPr/>
          <p:nvPr/>
        </p:nvSpPr>
        <p:spPr>
          <a:xfrm>
            <a:off x="6860408" y="138330"/>
            <a:ext cx="5040000" cy="66216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3B89711D-A3AD-4B48-AB16-8DDCCD9178A7}"/>
              </a:ext>
            </a:extLst>
          </p:cNvPr>
          <p:cNvSpPr/>
          <p:nvPr/>
        </p:nvSpPr>
        <p:spPr>
          <a:xfrm>
            <a:off x="1498004" y="138330"/>
            <a:ext cx="5040000" cy="66216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43694FF6-683A-472F-BDB9-A171F7565A3E}"/>
              </a:ext>
            </a:extLst>
          </p:cNvPr>
          <p:cNvSpPr txBox="1"/>
          <p:nvPr/>
        </p:nvSpPr>
        <p:spPr>
          <a:xfrm>
            <a:off x="2800752" y="175991"/>
            <a:ext cx="3704033" cy="721259"/>
          </a:xfrm>
          <a:prstGeom prst="rect">
            <a:avLst/>
          </a:prstGeom>
          <a:noFill/>
          <a:ln w="12700">
            <a:noFill/>
            <a:prstDash val="dash"/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Orchestration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standard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type 1:</a:t>
            </a:r>
          </a:p>
          <a:p>
            <a:pPr algn="ctr"/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Government ID-Infrastructure Wallet</a:t>
            </a:r>
            <a:endParaRPr lang="en-GB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08DBEA76-DDA4-4907-A006-DAED3903ACD2}"/>
              </a:ext>
            </a:extLst>
          </p:cNvPr>
          <p:cNvSpPr txBox="1"/>
          <p:nvPr/>
        </p:nvSpPr>
        <p:spPr>
          <a:xfrm>
            <a:off x="8017374" y="175991"/>
            <a:ext cx="3831972" cy="725336"/>
          </a:xfrm>
          <a:prstGeom prst="rect">
            <a:avLst/>
          </a:prstGeom>
          <a:noFill/>
          <a:ln w="12700">
            <a:noFill/>
            <a:prstDash val="dash"/>
          </a:ln>
        </p:spPr>
        <p:txBody>
          <a:bodyPr wrap="square" lIns="91440" tIns="45720" rIns="91440" bIns="45720" rtlCol="0" anchor="ctr">
            <a:noAutofit/>
          </a:bodyPr>
          <a:lstStyle/>
          <a:p>
            <a:pPr algn="ctr"/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Orchestration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standard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type 2</a:t>
            </a:r>
          </a:p>
          <a:p>
            <a:pPr algn="ctr"/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Trust ID-Wallet </a:t>
            </a:r>
            <a:r>
              <a:rPr lang="de-DE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Federation</a:t>
            </a:r>
            <a:endParaRPr lang="en-GB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2F36EF2B-A53F-4620-8322-1BBD0BB805E5}"/>
              </a:ext>
            </a:extLst>
          </p:cNvPr>
          <p:cNvSpPr/>
          <p:nvPr/>
        </p:nvSpPr>
        <p:spPr>
          <a:xfrm>
            <a:off x="1507661" y="6166338"/>
            <a:ext cx="5030343" cy="541140"/>
          </a:xfrm>
          <a:prstGeom prst="rect">
            <a:avLst/>
          </a:prstGeom>
          <a:solidFill>
            <a:schemeClr val="tx1"/>
          </a:solidFill>
        </p:spPr>
        <p:txBody>
          <a:bodyPr wrap="none">
            <a:noAutofit/>
          </a:bodyPr>
          <a:lstStyle/>
          <a:p>
            <a:pPr algn="ctr"/>
            <a:r>
              <a:rPr lang="de-DE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infrastructure-driven</a:t>
            </a:r>
            <a:r>
              <a:rPr lang="de-DE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de-DE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</a:t>
            </a:r>
            <a:r>
              <a:rPr lang="de-DE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-private data </a:t>
            </a:r>
            <a:r>
              <a:rPr lang="de-DE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ecosystem</a:t>
            </a:r>
            <a:endParaRPr lang="en-GB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hteck 29">
            <a:extLst>
              <a:ext uri="{FF2B5EF4-FFF2-40B4-BE49-F238E27FC236}">
                <a16:creationId xmlns:a16="http://schemas.microsoft.com/office/drawing/2014/main" id="{7ECB5BBB-0A48-4542-86EB-B72BFCC2AE85}"/>
              </a:ext>
            </a:extLst>
          </p:cNvPr>
          <p:cNvSpPr/>
          <p:nvPr/>
        </p:nvSpPr>
        <p:spPr>
          <a:xfrm>
            <a:off x="6873012" y="6166338"/>
            <a:ext cx="5027395" cy="549157"/>
          </a:xfrm>
          <a:prstGeom prst="rect">
            <a:avLst/>
          </a:prstGeom>
          <a:solidFill>
            <a:schemeClr val="tx1"/>
          </a:solidFill>
        </p:spPr>
        <p:txBody>
          <a:bodyPr wrap="none">
            <a:noAutofit/>
          </a:bodyPr>
          <a:lstStyle/>
          <a:p>
            <a:pPr algn="ctr"/>
            <a:r>
              <a:rPr lang="de-DE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competition-driven</a:t>
            </a:r>
            <a:r>
              <a:rPr lang="de-DE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de-DE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</a:t>
            </a:r>
            <a:r>
              <a:rPr lang="de-DE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-private data </a:t>
            </a:r>
            <a:r>
              <a:rPr lang="de-DE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ecosystem</a:t>
            </a:r>
            <a:endParaRPr lang="en-GB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2C76C253-E434-4760-A055-B00B226AD592}"/>
              </a:ext>
            </a:extLst>
          </p:cNvPr>
          <p:cNvGrpSpPr/>
          <p:nvPr/>
        </p:nvGrpSpPr>
        <p:grpSpPr>
          <a:xfrm>
            <a:off x="242120" y="1150412"/>
            <a:ext cx="11658287" cy="571455"/>
            <a:chOff x="242120" y="761871"/>
            <a:chExt cx="11658287" cy="571455"/>
          </a:xfrm>
        </p:grpSpPr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EF00C3BB-34AC-469C-931C-20933CE8A088}"/>
                </a:ext>
              </a:extLst>
            </p:cNvPr>
            <p:cNvSpPr/>
            <p:nvPr/>
          </p:nvSpPr>
          <p:spPr>
            <a:xfrm>
              <a:off x="242120" y="761871"/>
              <a:ext cx="11658287" cy="571455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B1A22954-D3C4-4478-8FA1-3400F6414DE9}"/>
                </a:ext>
              </a:extLst>
            </p:cNvPr>
            <p:cNvSpPr txBox="1"/>
            <p:nvPr/>
          </p:nvSpPr>
          <p:spPr>
            <a:xfrm>
              <a:off x="243840" y="775273"/>
              <a:ext cx="1257602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sz="1300" i="1" dirty="0">
                  <a:latin typeface="Arial" panose="020B0604020202020204" pitchFamily="34" charset="0"/>
                  <a:cs typeface="Arial" panose="020B0604020202020204" pitchFamily="34" charset="0"/>
                </a:rPr>
                <a:t>core </a:t>
              </a:r>
            </a:p>
            <a:p>
              <a:pPr algn="r"/>
              <a:r>
                <a:rPr lang="en-GB" sz="1300" i="1" dirty="0">
                  <a:latin typeface="Arial" panose="020B0604020202020204" pitchFamily="34" charset="0"/>
                  <a:cs typeface="Arial" panose="020B0604020202020204" pitchFamily="34" charset="0"/>
                </a:rPr>
                <a:t>characteristic</a:t>
              </a:r>
            </a:p>
          </p:txBody>
        </p:sp>
        <p:sp>
          <p:nvSpPr>
            <p:cNvPr id="24" name="Textfeld 23">
              <a:extLst>
                <a:ext uri="{FF2B5EF4-FFF2-40B4-BE49-F238E27FC236}">
                  <a16:creationId xmlns:a16="http://schemas.microsoft.com/office/drawing/2014/main" id="{DCE4FE4F-65B3-496B-834E-12D5BE1EE03B}"/>
                </a:ext>
              </a:extLst>
            </p:cNvPr>
            <p:cNvSpPr txBox="1"/>
            <p:nvPr/>
          </p:nvSpPr>
          <p:spPr>
            <a:xfrm>
              <a:off x="1520974" y="779113"/>
              <a:ext cx="4992022" cy="54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t">
              <a:no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1300" dirty="0">
                  <a:latin typeface="Arial" panose="020B0604020202020204" pitchFamily="34" charset="0"/>
                  <a:cs typeface="Arial" panose="020B0604020202020204" pitchFamily="34" charset="0"/>
                </a:rPr>
                <a:t>one core ID infrastructure wallet that third parties can use to integrate and build competing added-value services on top</a:t>
              </a:r>
            </a:p>
          </p:txBody>
        </p:sp>
        <p:sp>
          <p:nvSpPr>
            <p:cNvPr id="31" name="Textfeld 30">
              <a:extLst>
                <a:ext uri="{FF2B5EF4-FFF2-40B4-BE49-F238E27FC236}">
                  <a16:creationId xmlns:a16="http://schemas.microsoft.com/office/drawing/2014/main" id="{30BA05FF-E84E-4021-9273-438FD632843E}"/>
                </a:ext>
              </a:extLst>
            </p:cNvPr>
            <p:cNvSpPr txBox="1"/>
            <p:nvPr/>
          </p:nvSpPr>
          <p:spPr>
            <a:xfrm>
              <a:off x="6876456" y="775174"/>
              <a:ext cx="5014534" cy="54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t">
              <a:no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1300" dirty="0">
                  <a:latin typeface="Arial" panose="020B0604020202020204" pitchFamily="34" charset="0"/>
                  <a:cs typeface="Arial" panose="020B0604020202020204" pitchFamily="34" charset="0"/>
                </a:rPr>
                <a:t>multiple public and private ID wallets compete in the same regulatory level-playing field with competitive guardrails</a:t>
              </a:r>
            </a:p>
          </p:txBody>
        </p:sp>
      </p:grp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7B45DE24-DFFE-46E2-BA79-30D459C22F0F}"/>
              </a:ext>
            </a:extLst>
          </p:cNvPr>
          <p:cNvGrpSpPr/>
          <p:nvPr/>
        </p:nvGrpSpPr>
        <p:grpSpPr>
          <a:xfrm>
            <a:off x="239362" y="5617220"/>
            <a:ext cx="11651701" cy="440959"/>
            <a:chOff x="239362" y="5776066"/>
            <a:chExt cx="11651701" cy="440959"/>
          </a:xfrm>
        </p:grpSpPr>
        <p:sp>
          <p:nvSpPr>
            <p:cNvPr id="84" name="Rechteck 83">
              <a:extLst>
                <a:ext uri="{FF2B5EF4-FFF2-40B4-BE49-F238E27FC236}">
                  <a16:creationId xmlns:a16="http://schemas.microsoft.com/office/drawing/2014/main" id="{BD44A4DC-DA2F-4C77-B1D7-850CCC43009E}"/>
                </a:ext>
              </a:extLst>
            </p:cNvPr>
            <p:cNvSpPr/>
            <p:nvPr/>
          </p:nvSpPr>
          <p:spPr>
            <a:xfrm>
              <a:off x="239362" y="5785025"/>
              <a:ext cx="11631717" cy="432000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feld 36">
              <a:extLst>
                <a:ext uri="{FF2B5EF4-FFF2-40B4-BE49-F238E27FC236}">
                  <a16:creationId xmlns:a16="http://schemas.microsoft.com/office/drawing/2014/main" id="{4A514498-31C9-47FC-9D88-3BE187856F6C}"/>
                </a:ext>
              </a:extLst>
            </p:cNvPr>
            <p:cNvSpPr txBox="1"/>
            <p:nvPr/>
          </p:nvSpPr>
          <p:spPr>
            <a:xfrm>
              <a:off x="252021" y="5776066"/>
              <a:ext cx="1194868" cy="43259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r"/>
              <a:r>
                <a:rPr lang="de-DE" sz="13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scope</a:t>
              </a:r>
              <a:r>
                <a:rPr lang="de-DE" sz="13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3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extension</a:t>
              </a:r>
              <a:endParaRPr lang="de-DE" sz="13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2393F6B6-D37D-44D3-A4B3-37867BE23CB4}"/>
                </a:ext>
              </a:extLst>
            </p:cNvPr>
            <p:cNvSpPr txBox="1"/>
            <p:nvPr/>
          </p:nvSpPr>
          <p:spPr>
            <a:xfrm>
              <a:off x="1513183" y="5792265"/>
              <a:ext cx="4991602" cy="4080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sz="1300" dirty="0" err="1">
                  <a:latin typeface="Arial" panose="020B0604020202020204" pitchFamily="34" charset="0"/>
                  <a:cs typeface="Arial" panose="020B0604020202020204" pitchFamily="34" charset="0"/>
                </a:rPr>
                <a:t>fixed</a:t>
              </a:r>
              <a:endParaRPr lang="en-GB" sz="13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Textfeld 38">
              <a:extLst>
                <a:ext uri="{FF2B5EF4-FFF2-40B4-BE49-F238E27FC236}">
                  <a16:creationId xmlns:a16="http://schemas.microsoft.com/office/drawing/2014/main" id="{A50F65C3-AB82-47D5-89B5-AC736F4374A6}"/>
                </a:ext>
              </a:extLst>
            </p:cNvPr>
            <p:cNvSpPr txBox="1"/>
            <p:nvPr/>
          </p:nvSpPr>
          <p:spPr>
            <a:xfrm>
              <a:off x="6873012" y="5802531"/>
              <a:ext cx="5018051" cy="39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1300" dirty="0">
                  <a:latin typeface="Arial" panose="020B0604020202020204" pitchFamily="34" charset="0"/>
                  <a:cs typeface="Arial" panose="020B0604020202020204" pitchFamily="34" charset="0"/>
                </a:rPr>
                <a:t>dynamic</a:t>
              </a:r>
            </a:p>
          </p:txBody>
        </p:sp>
      </p:grp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8F7CDB39-E2FD-4D28-B7AD-AC43D1F6DC5E}"/>
              </a:ext>
            </a:extLst>
          </p:cNvPr>
          <p:cNvGrpSpPr/>
          <p:nvPr/>
        </p:nvGrpSpPr>
        <p:grpSpPr>
          <a:xfrm>
            <a:off x="236219" y="3575511"/>
            <a:ext cx="11654771" cy="432000"/>
            <a:chOff x="236220" y="3803735"/>
            <a:chExt cx="11654844" cy="432000"/>
          </a:xfrm>
        </p:grpSpPr>
        <p:sp>
          <p:nvSpPr>
            <p:cNvPr id="76" name="Rechteck 75">
              <a:extLst>
                <a:ext uri="{FF2B5EF4-FFF2-40B4-BE49-F238E27FC236}">
                  <a16:creationId xmlns:a16="http://schemas.microsoft.com/office/drawing/2014/main" id="{1E07B989-906C-4902-A535-0C3852DA6283}"/>
                </a:ext>
              </a:extLst>
            </p:cNvPr>
            <p:cNvSpPr/>
            <p:nvPr/>
          </p:nvSpPr>
          <p:spPr>
            <a:xfrm>
              <a:off x="236220" y="3803735"/>
              <a:ext cx="11640867" cy="432000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feld 39">
              <a:extLst>
                <a:ext uri="{FF2B5EF4-FFF2-40B4-BE49-F238E27FC236}">
                  <a16:creationId xmlns:a16="http://schemas.microsoft.com/office/drawing/2014/main" id="{C7BA279E-C88C-4618-8193-ECCB682CE244}"/>
                </a:ext>
              </a:extLst>
            </p:cNvPr>
            <p:cNvSpPr txBox="1"/>
            <p:nvPr/>
          </p:nvSpPr>
          <p:spPr>
            <a:xfrm>
              <a:off x="307856" y="3815926"/>
              <a:ext cx="1196163" cy="384343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/>
            <a:p>
              <a:pPr algn="r"/>
              <a:r>
                <a:rPr lang="de-DE" sz="13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financing</a:t>
              </a:r>
              <a:r>
                <a:rPr lang="de-DE" sz="13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3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model</a:t>
              </a:r>
              <a:endParaRPr lang="en-GB" sz="13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Textfeld 41">
              <a:extLst>
                <a:ext uri="{FF2B5EF4-FFF2-40B4-BE49-F238E27FC236}">
                  <a16:creationId xmlns:a16="http://schemas.microsoft.com/office/drawing/2014/main" id="{D661C01B-A180-4E19-B6FB-8352FD548FB4}"/>
                </a:ext>
              </a:extLst>
            </p:cNvPr>
            <p:cNvSpPr txBox="1"/>
            <p:nvPr/>
          </p:nvSpPr>
          <p:spPr>
            <a:xfrm>
              <a:off x="1510036" y="3823751"/>
              <a:ext cx="5013685" cy="4041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sz="1300" dirty="0" err="1">
                  <a:latin typeface="Arial" panose="020B0604020202020204" pitchFamily="34" charset="0"/>
                  <a:cs typeface="Arial" panose="020B0604020202020204" pitchFamily="34" charset="0"/>
                </a:rPr>
                <a:t>public</a:t>
              </a:r>
              <a:r>
                <a:rPr lang="de-DE" sz="13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300" dirty="0" err="1">
                  <a:latin typeface="Arial" panose="020B0604020202020204" pitchFamily="34" charset="0"/>
                  <a:cs typeface="Arial" panose="020B0604020202020204" pitchFamily="34" charset="0"/>
                </a:rPr>
                <a:t>subsidies</a:t>
              </a:r>
              <a:r>
                <a:rPr lang="de-DE" sz="13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300" dirty="0" err="1">
                  <a:latin typeface="Arial" panose="020B0604020202020204" pitchFamily="34" charset="0"/>
                  <a:cs typeface="Arial" panose="020B0604020202020204" pitchFamily="34" charset="0"/>
                </a:rPr>
                <a:t>or</a:t>
              </a:r>
              <a:r>
                <a:rPr lang="de-DE" sz="13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300" dirty="0" err="1">
                  <a:latin typeface="Arial" panose="020B0604020202020204" pitchFamily="34" charset="0"/>
                  <a:cs typeface="Arial" panose="020B0604020202020204" pitchFamily="34" charset="0"/>
                </a:rPr>
                <a:t>shared</a:t>
              </a:r>
              <a:r>
                <a:rPr lang="de-DE" sz="13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300" dirty="0" err="1">
                  <a:latin typeface="Arial" panose="020B0604020202020204" pitchFamily="34" charset="0"/>
                  <a:cs typeface="Arial" panose="020B0604020202020204" pitchFamily="34" charset="0"/>
                </a:rPr>
                <a:t>ecosystem</a:t>
              </a:r>
              <a:r>
                <a:rPr lang="de-DE" sz="13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300" dirty="0" err="1">
                  <a:latin typeface="Arial" panose="020B0604020202020204" pitchFamily="34" charset="0"/>
                  <a:cs typeface="Arial" panose="020B0604020202020204" pitchFamily="34" charset="0"/>
                </a:rPr>
                <a:t>funding</a:t>
              </a:r>
              <a:r>
                <a:rPr lang="de-DE" sz="13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en-GB" sz="13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Textfeld 42">
              <a:extLst>
                <a:ext uri="{FF2B5EF4-FFF2-40B4-BE49-F238E27FC236}">
                  <a16:creationId xmlns:a16="http://schemas.microsoft.com/office/drawing/2014/main" id="{A280F22D-90CA-467F-9220-02BAD26AA1C4}"/>
                </a:ext>
              </a:extLst>
            </p:cNvPr>
            <p:cNvSpPr txBox="1"/>
            <p:nvPr/>
          </p:nvSpPr>
          <p:spPr>
            <a:xfrm>
              <a:off x="6882297" y="3832993"/>
              <a:ext cx="5008767" cy="3877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sz="1300" dirty="0" err="1">
                  <a:latin typeface="Arial" panose="020B0604020202020204" pitchFamily="34" charset="0"/>
                  <a:cs typeface="Arial" panose="020B0604020202020204" pitchFamily="34" charset="0"/>
                </a:rPr>
                <a:t>transaction</a:t>
              </a:r>
              <a:r>
                <a:rPr lang="de-DE" sz="13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300" dirty="0" err="1">
                  <a:latin typeface="Arial" panose="020B0604020202020204" pitchFamily="34" charset="0"/>
                  <a:cs typeface="Arial" panose="020B0604020202020204" pitchFamily="34" charset="0"/>
                </a:rPr>
                <a:t>revenues</a:t>
              </a:r>
              <a:r>
                <a:rPr lang="de-DE" sz="13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300" dirty="0" err="1">
                  <a:latin typeface="Arial" panose="020B0604020202020204" pitchFamily="34" charset="0"/>
                  <a:cs typeface="Arial" panose="020B0604020202020204" pitchFamily="34" charset="0"/>
                </a:rPr>
                <a:t>or</a:t>
              </a:r>
              <a:r>
                <a:rPr lang="de-DE" sz="1300" dirty="0">
                  <a:latin typeface="Arial" panose="020B0604020202020204" pitchFamily="34" charset="0"/>
                  <a:cs typeface="Arial" panose="020B0604020202020204" pitchFamily="34" charset="0"/>
                </a:rPr>
                <a:t> private/</a:t>
              </a:r>
              <a:r>
                <a:rPr lang="de-DE" sz="1300" dirty="0" err="1">
                  <a:latin typeface="Arial" panose="020B0604020202020204" pitchFamily="34" charset="0"/>
                  <a:cs typeface="Arial" panose="020B0604020202020204" pitchFamily="34" charset="0"/>
                </a:rPr>
                <a:t>public</a:t>
              </a:r>
              <a:r>
                <a:rPr lang="de-DE" sz="13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300" dirty="0" err="1">
                  <a:latin typeface="Arial" panose="020B0604020202020204" pitchFamily="34" charset="0"/>
                  <a:cs typeface="Arial" panose="020B0604020202020204" pitchFamily="34" charset="0"/>
                </a:rPr>
                <a:t>subsidies</a:t>
              </a:r>
              <a:endParaRPr lang="en-GB" sz="13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7AB0154C-A57F-4446-8E44-8A5B3CB85BEE}"/>
              </a:ext>
            </a:extLst>
          </p:cNvPr>
          <p:cNvGrpSpPr/>
          <p:nvPr/>
        </p:nvGrpSpPr>
        <p:grpSpPr>
          <a:xfrm>
            <a:off x="239362" y="4085893"/>
            <a:ext cx="11651702" cy="432000"/>
            <a:chOff x="239362" y="4347475"/>
            <a:chExt cx="11651702" cy="432000"/>
          </a:xfrm>
        </p:grpSpPr>
        <p:sp>
          <p:nvSpPr>
            <p:cNvPr id="77" name="Rechteck 76">
              <a:extLst>
                <a:ext uri="{FF2B5EF4-FFF2-40B4-BE49-F238E27FC236}">
                  <a16:creationId xmlns:a16="http://schemas.microsoft.com/office/drawing/2014/main" id="{7DA74A9B-EA95-4424-90B9-7F1820EABA3B}"/>
                </a:ext>
              </a:extLst>
            </p:cNvPr>
            <p:cNvSpPr/>
            <p:nvPr/>
          </p:nvSpPr>
          <p:spPr>
            <a:xfrm>
              <a:off x="239362" y="4347475"/>
              <a:ext cx="11617963" cy="432000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Textfeld 43">
              <a:extLst>
                <a:ext uri="{FF2B5EF4-FFF2-40B4-BE49-F238E27FC236}">
                  <a16:creationId xmlns:a16="http://schemas.microsoft.com/office/drawing/2014/main" id="{B57977A0-15F7-46FE-ABDF-01BD31A409BC}"/>
                </a:ext>
              </a:extLst>
            </p:cNvPr>
            <p:cNvSpPr txBox="1"/>
            <p:nvPr/>
          </p:nvSpPr>
          <p:spPr>
            <a:xfrm>
              <a:off x="251367" y="4411449"/>
              <a:ext cx="1230372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DE" sz="13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competition</a:t>
              </a:r>
              <a:endParaRPr lang="en-GB" sz="13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Textfeld 44">
              <a:extLst>
                <a:ext uri="{FF2B5EF4-FFF2-40B4-BE49-F238E27FC236}">
                  <a16:creationId xmlns:a16="http://schemas.microsoft.com/office/drawing/2014/main" id="{B257757A-827D-43E7-8498-2A42F9E33BFA}"/>
                </a:ext>
              </a:extLst>
            </p:cNvPr>
            <p:cNvSpPr txBox="1"/>
            <p:nvPr/>
          </p:nvSpPr>
          <p:spPr>
            <a:xfrm>
              <a:off x="1513183" y="4371284"/>
              <a:ext cx="4999812" cy="39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sz="1300" dirty="0" err="1">
                  <a:latin typeface="Arial" panose="020B0604020202020204" pitchFamily="34" charset="0"/>
                  <a:cs typeface="Arial" panose="020B0604020202020204" pitchFamily="34" charset="0"/>
                </a:rPr>
                <a:t>between</a:t>
              </a:r>
              <a:r>
                <a:rPr lang="de-DE" sz="13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300" dirty="0" err="1">
                  <a:latin typeface="Arial" panose="020B0604020202020204" pitchFamily="34" charset="0"/>
                  <a:cs typeface="Arial" panose="020B0604020202020204" pitchFamily="34" charset="0"/>
                </a:rPr>
                <a:t>added-value</a:t>
              </a:r>
              <a:r>
                <a:rPr lang="de-DE" sz="13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300" dirty="0" err="1">
                  <a:latin typeface="Arial" panose="020B0604020202020204" pitchFamily="34" charset="0"/>
                  <a:cs typeface="Arial" panose="020B0604020202020204" pitchFamily="34" charset="0"/>
                </a:rPr>
                <a:t>services</a:t>
              </a:r>
              <a:r>
                <a:rPr lang="de-DE" sz="1300" dirty="0">
                  <a:latin typeface="Arial" panose="020B0604020202020204" pitchFamily="34" charset="0"/>
                  <a:cs typeface="Arial" panose="020B0604020202020204" pitchFamily="34" charset="0"/>
                </a:rPr>
                <a:t> and non-core personal </a:t>
              </a:r>
              <a:r>
                <a:rPr lang="de-DE" sz="1300" dirty="0" err="1">
                  <a:latin typeface="Arial" panose="020B0604020202020204" pitchFamily="34" charset="0"/>
                  <a:cs typeface="Arial" panose="020B0604020202020204" pitchFamily="34" charset="0"/>
                </a:rPr>
                <a:t>identity</a:t>
              </a:r>
              <a:r>
                <a:rPr lang="de-DE" sz="13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300" dirty="0" err="1">
                  <a:latin typeface="Arial" panose="020B0604020202020204" pitchFamily="34" charset="0"/>
                  <a:cs typeface="Arial" panose="020B0604020202020204" pitchFamily="34" charset="0"/>
                </a:rPr>
                <a:t>attributes</a:t>
              </a:r>
              <a:r>
                <a:rPr lang="de-DE" sz="13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GB" sz="13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Textfeld 45">
              <a:extLst>
                <a:ext uri="{FF2B5EF4-FFF2-40B4-BE49-F238E27FC236}">
                  <a16:creationId xmlns:a16="http://schemas.microsoft.com/office/drawing/2014/main" id="{5454FDBD-7884-4A83-82EB-0C9B54FAF22F}"/>
                </a:ext>
              </a:extLst>
            </p:cNvPr>
            <p:cNvSpPr txBox="1"/>
            <p:nvPr/>
          </p:nvSpPr>
          <p:spPr>
            <a:xfrm>
              <a:off x="6873012" y="4364725"/>
              <a:ext cx="5018052" cy="39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91440" tIns="45720" rIns="91440" bIns="45720" rtlCol="0" anchor="ctr">
              <a:no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1300" dirty="0">
                  <a:latin typeface="Arial" panose="020B0604020202020204" pitchFamily="34" charset="0"/>
                  <a:cs typeface="Arial" panose="020B0604020202020204" pitchFamily="34" charset="0"/>
                </a:rPr>
                <a:t>between ID Wallet offerings with different value-added services and attributes</a:t>
              </a:r>
            </a:p>
          </p:txBody>
        </p:sp>
      </p:grp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B8ED6BDE-5D1B-49FA-9EB9-8EC11E8A9636}"/>
              </a:ext>
            </a:extLst>
          </p:cNvPr>
          <p:cNvGrpSpPr/>
          <p:nvPr/>
        </p:nvGrpSpPr>
        <p:grpSpPr>
          <a:xfrm>
            <a:off x="243350" y="2986609"/>
            <a:ext cx="11650200" cy="492443"/>
            <a:chOff x="243350" y="3128067"/>
            <a:chExt cx="11650200" cy="492443"/>
          </a:xfrm>
        </p:grpSpPr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F8520473-29FF-43C6-80CB-A521197DBB45}"/>
                </a:ext>
              </a:extLst>
            </p:cNvPr>
            <p:cNvSpPr txBox="1"/>
            <p:nvPr/>
          </p:nvSpPr>
          <p:spPr>
            <a:xfrm>
              <a:off x="307857" y="3128067"/>
              <a:ext cx="116717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DE" sz="13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ecosystem</a:t>
              </a:r>
              <a:r>
                <a:rPr lang="de-DE" sz="13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r"/>
              <a:r>
                <a:rPr lang="de-DE" sz="13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perspective</a:t>
              </a:r>
              <a:endParaRPr lang="en-GB" sz="13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7" name="Gruppieren 26">
              <a:extLst>
                <a:ext uri="{FF2B5EF4-FFF2-40B4-BE49-F238E27FC236}">
                  <a16:creationId xmlns:a16="http://schemas.microsoft.com/office/drawing/2014/main" id="{224B2AAA-A514-4B37-BDF7-FD5E6C6F2BAE}"/>
                </a:ext>
              </a:extLst>
            </p:cNvPr>
            <p:cNvGrpSpPr/>
            <p:nvPr/>
          </p:nvGrpSpPr>
          <p:grpSpPr>
            <a:xfrm>
              <a:off x="243350" y="3181548"/>
              <a:ext cx="11650200" cy="432000"/>
              <a:chOff x="243350" y="3181548"/>
              <a:chExt cx="11650200" cy="432000"/>
            </a:xfrm>
          </p:grpSpPr>
          <p:sp>
            <p:nvSpPr>
              <p:cNvPr id="75" name="Rechteck 74">
                <a:extLst>
                  <a:ext uri="{FF2B5EF4-FFF2-40B4-BE49-F238E27FC236}">
                    <a16:creationId xmlns:a16="http://schemas.microsoft.com/office/drawing/2014/main" id="{04FD562D-BDF1-4318-A4AD-353995D21F77}"/>
                  </a:ext>
                </a:extLst>
              </p:cNvPr>
              <p:cNvSpPr/>
              <p:nvPr/>
            </p:nvSpPr>
            <p:spPr>
              <a:xfrm>
                <a:off x="243350" y="3181548"/>
                <a:ext cx="11640793" cy="4320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51" name="Textfeld 50">
                <a:extLst>
                  <a:ext uri="{FF2B5EF4-FFF2-40B4-BE49-F238E27FC236}">
                    <a16:creationId xmlns:a16="http://schemas.microsoft.com/office/drawing/2014/main" id="{30D4FEDD-9420-42BB-851A-44DDA7A9E406}"/>
                  </a:ext>
                </a:extLst>
              </p:cNvPr>
              <p:cNvSpPr txBox="1"/>
              <p:nvPr/>
            </p:nvSpPr>
            <p:spPr>
              <a:xfrm>
                <a:off x="1513183" y="3198695"/>
                <a:ext cx="5010498" cy="396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lIns="91440" tIns="45720" rIns="91440" bIns="45720" rtlCol="0" anchor="ctr">
                <a:no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de-DE" sz="13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public</a:t>
                </a:r>
                <a:r>
                  <a:rPr lang="de-DE" sz="13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de-DE" sz="13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issuer</a:t>
                </a:r>
                <a:r>
                  <a:rPr lang="de-DE" sz="13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de-DE" sz="13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centric</a:t>
                </a:r>
                <a:endParaRPr lang="en-GB" sz="13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Textfeld 51">
                <a:extLst>
                  <a:ext uri="{FF2B5EF4-FFF2-40B4-BE49-F238E27FC236}">
                    <a16:creationId xmlns:a16="http://schemas.microsoft.com/office/drawing/2014/main" id="{A01B752D-1024-4197-8EAA-6FAB276CC46E}"/>
                  </a:ext>
                </a:extLst>
              </p:cNvPr>
              <p:cNvSpPr txBox="1"/>
              <p:nvPr/>
            </p:nvSpPr>
            <p:spPr>
              <a:xfrm>
                <a:off x="6876455" y="3202804"/>
                <a:ext cx="5017095" cy="396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lIns="91440" tIns="45720" rIns="91440" bIns="45720" rtlCol="0" anchor="ctr">
                <a:no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de-DE" sz="1300" dirty="0">
                    <a:latin typeface="Arial" panose="020B0604020202020204" pitchFamily="34" charset="0"/>
                    <a:cs typeface="Arial" panose="020B0604020202020204" pitchFamily="34" charset="0"/>
                  </a:rPr>
                  <a:t>ID wallet </a:t>
                </a:r>
                <a:r>
                  <a:rPr lang="de-DE" sz="13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centric</a:t>
                </a:r>
                <a:endParaRPr lang="en-GB" sz="13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E06956CD-33CA-4921-A1EC-106CB726B279}"/>
              </a:ext>
            </a:extLst>
          </p:cNvPr>
          <p:cNvGrpSpPr/>
          <p:nvPr/>
        </p:nvGrpSpPr>
        <p:grpSpPr>
          <a:xfrm>
            <a:off x="243349" y="1833122"/>
            <a:ext cx="11643647" cy="712123"/>
            <a:chOff x="243349" y="1866612"/>
            <a:chExt cx="11643647" cy="712123"/>
          </a:xfrm>
        </p:grpSpPr>
        <p:sp>
          <p:nvSpPr>
            <p:cNvPr id="73" name="Rechteck 72">
              <a:extLst>
                <a:ext uri="{FF2B5EF4-FFF2-40B4-BE49-F238E27FC236}">
                  <a16:creationId xmlns:a16="http://schemas.microsoft.com/office/drawing/2014/main" id="{A8CEF808-BA13-48EC-AD4D-2450FF16C242}"/>
                </a:ext>
              </a:extLst>
            </p:cNvPr>
            <p:cNvSpPr/>
            <p:nvPr/>
          </p:nvSpPr>
          <p:spPr>
            <a:xfrm>
              <a:off x="243349" y="1866612"/>
              <a:ext cx="11613975" cy="712123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Textfeld 55">
              <a:extLst>
                <a:ext uri="{FF2B5EF4-FFF2-40B4-BE49-F238E27FC236}">
                  <a16:creationId xmlns:a16="http://schemas.microsoft.com/office/drawing/2014/main" id="{434B124E-AB3E-4F64-9CD7-694062ED3330}"/>
                </a:ext>
              </a:extLst>
            </p:cNvPr>
            <p:cNvSpPr txBox="1"/>
            <p:nvPr/>
          </p:nvSpPr>
          <p:spPr>
            <a:xfrm>
              <a:off x="263746" y="1974410"/>
              <a:ext cx="121834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DE" sz="13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orchestration</a:t>
              </a:r>
              <a:r>
                <a:rPr lang="de-DE" sz="13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r"/>
              <a:r>
                <a:rPr lang="de-DE" sz="13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focus</a:t>
              </a:r>
              <a:endParaRPr lang="en-GB" sz="13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Textfeld 56">
              <a:extLst>
                <a:ext uri="{FF2B5EF4-FFF2-40B4-BE49-F238E27FC236}">
                  <a16:creationId xmlns:a16="http://schemas.microsoft.com/office/drawing/2014/main" id="{42623698-CEF7-4C68-A770-84AE839C64A4}"/>
                </a:ext>
              </a:extLst>
            </p:cNvPr>
            <p:cNvSpPr txBox="1"/>
            <p:nvPr/>
          </p:nvSpPr>
          <p:spPr>
            <a:xfrm>
              <a:off x="1519681" y="1894953"/>
              <a:ext cx="5004000" cy="64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sz="1300" dirty="0" err="1">
                  <a:latin typeface="Arial" panose="020B0604020202020204" pitchFamily="34" charset="0"/>
                  <a:cs typeface="Arial" panose="020B0604020202020204" pitchFamily="34" charset="0"/>
                </a:rPr>
                <a:t>ecosystem</a:t>
              </a:r>
              <a:r>
                <a:rPr lang="de-DE" sz="13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300" dirty="0" err="1">
                  <a:latin typeface="Arial" panose="020B0604020202020204" pitchFamily="34" charset="0"/>
                  <a:cs typeface="Arial" panose="020B0604020202020204" pitchFamily="34" charset="0"/>
                </a:rPr>
                <a:t>development</a:t>
              </a:r>
              <a:endParaRPr lang="de-DE" sz="13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sz="1300" dirty="0" err="1">
                  <a:latin typeface="Arial" panose="020B0604020202020204" pitchFamily="34" charset="0"/>
                  <a:cs typeface="Arial" panose="020B0604020202020204" pitchFamily="34" charset="0"/>
                </a:rPr>
                <a:t>infrastructure</a:t>
              </a:r>
              <a:r>
                <a:rPr lang="de-DE" sz="13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300" dirty="0" err="1">
                  <a:latin typeface="Arial" panose="020B0604020202020204" pitchFamily="34" charset="0"/>
                  <a:cs typeface="Arial" panose="020B0604020202020204" pitchFamily="34" charset="0"/>
                </a:rPr>
                <a:t>provision</a:t>
              </a:r>
              <a:r>
                <a:rPr lang="de-DE" sz="13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sz="1300" dirty="0" err="1">
                  <a:latin typeface="Arial" panose="020B0604020202020204" pitchFamily="34" charset="0"/>
                  <a:cs typeface="Arial" panose="020B0604020202020204" pitchFamily="34" charset="0"/>
                </a:rPr>
                <a:t>infrastructure</a:t>
              </a:r>
              <a:r>
                <a:rPr lang="de-DE" sz="13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300" dirty="0" err="1">
                  <a:latin typeface="Arial" panose="020B0604020202020204" pitchFamily="34" charset="0"/>
                  <a:cs typeface="Arial" panose="020B0604020202020204" pitchFamily="34" charset="0"/>
                </a:rPr>
                <a:t>commercialisation</a:t>
              </a:r>
              <a:endParaRPr lang="en-GB" sz="13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716CB202-8584-4729-85D3-FA0B7DE41E42}"/>
                </a:ext>
              </a:extLst>
            </p:cNvPr>
            <p:cNvSpPr txBox="1"/>
            <p:nvPr/>
          </p:nvSpPr>
          <p:spPr>
            <a:xfrm>
              <a:off x="6876455" y="1880624"/>
              <a:ext cx="5010541" cy="68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91440" tIns="45720" rIns="91440" bIns="45720" rtlCol="0" anchor="ctr">
              <a:no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sz="1300" dirty="0" err="1">
                  <a:latin typeface="Arial" panose="020B0604020202020204" pitchFamily="34" charset="0"/>
                  <a:cs typeface="Arial" panose="020B0604020202020204" pitchFamily="34" charset="0"/>
                </a:rPr>
                <a:t>ecosystem</a:t>
              </a:r>
              <a:r>
                <a:rPr lang="de-DE" sz="13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300" dirty="0" err="1">
                  <a:latin typeface="Arial" panose="020B0604020202020204" pitchFamily="34" charset="0"/>
                  <a:cs typeface="Arial" panose="020B0604020202020204" pitchFamily="34" charset="0"/>
                </a:rPr>
                <a:t>development</a:t>
              </a:r>
              <a:endParaRPr lang="de-DE" sz="13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sz="1300" dirty="0">
                  <a:latin typeface="Arial" panose="020B0604020202020204" pitchFamily="34" charset="0"/>
                  <a:cs typeface="Arial" panose="020B0604020202020204" pitchFamily="34" charset="0"/>
                </a:rPr>
                <a:t>private ID wallet </a:t>
              </a:r>
              <a:r>
                <a:rPr lang="de-DE" sz="1300" dirty="0" err="1">
                  <a:latin typeface="Arial" panose="020B0604020202020204" pitchFamily="34" charset="0"/>
                  <a:cs typeface="Arial" panose="020B0604020202020204" pitchFamily="34" charset="0"/>
                </a:rPr>
                <a:t>certification</a:t>
              </a:r>
              <a:endParaRPr lang="de-DE" sz="13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sz="1300" dirty="0" err="1">
                  <a:latin typeface="Arial" panose="020B0604020202020204" pitchFamily="34" charset="0"/>
                  <a:cs typeface="Arial" panose="020B0604020202020204" pitchFamily="34" charset="0"/>
                </a:rPr>
                <a:t>public</a:t>
              </a:r>
              <a:r>
                <a:rPr lang="de-DE" sz="1300" dirty="0">
                  <a:latin typeface="Arial" panose="020B0604020202020204" pitchFamily="34" charset="0"/>
                  <a:cs typeface="Arial" panose="020B0604020202020204" pitchFamily="34" charset="0"/>
                </a:rPr>
                <a:t> ID wallet </a:t>
              </a:r>
              <a:r>
                <a:rPr lang="de-DE" sz="1300" dirty="0" err="1">
                  <a:latin typeface="Arial" panose="020B0604020202020204" pitchFamily="34" charset="0"/>
                  <a:cs typeface="Arial" panose="020B0604020202020204" pitchFamily="34" charset="0"/>
                </a:rPr>
                <a:t>product</a:t>
              </a:r>
              <a:r>
                <a:rPr lang="de-DE" sz="13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300" dirty="0" err="1">
                  <a:latin typeface="Arial" panose="020B0604020202020204" pitchFamily="34" charset="0"/>
                  <a:cs typeface="Arial" panose="020B0604020202020204" pitchFamily="34" charset="0"/>
                </a:rPr>
                <a:t>development</a:t>
              </a:r>
              <a:endParaRPr lang="en-GB" sz="13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5" name="Gruppieren 64">
            <a:extLst>
              <a:ext uri="{FF2B5EF4-FFF2-40B4-BE49-F238E27FC236}">
                <a16:creationId xmlns:a16="http://schemas.microsoft.com/office/drawing/2014/main" id="{61D088F4-0CB0-4FC1-8CB4-3CEE217BDC1C}"/>
              </a:ext>
            </a:extLst>
          </p:cNvPr>
          <p:cNvGrpSpPr/>
          <p:nvPr/>
        </p:nvGrpSpPr>
        <p:grpSpPr>
          <a:xfrm>
            <a:off x="7184210" y="273610"/>
            <a:ext cx="928049" cy="544704"/>
            <a:chOff x="8089702" y="288758"/>
            <a:chExt cx="994140" cy="642523"/>
          </a:xfrm>
        </p:grpSpPr>
        <p:sp>
          <p:nvSpPr>
            <p:cNvPr id="62" name="Rechteck 61">
              <a:extLst>
                <a:ext uri="{FF2B5EF4-FFF2-40B4-BE49-F238E27FC236}">
                  <a16:creationId xmlns:a16="http://schemas.microsoft.com/office/drawing/2014/main" id="{D5AA0687-C14A-4031-8030-8A03A2F7C05E}"/>
                </a:ext>
              </a:extLst>
            </p:cNvPr>
            <p:cNvSpPr/>
            <p:nvPr/>
          </p:nvSpPr>
          <p:spPr>
            <a:xfrm>
              <a:off x="8180712" y="611262"/>
              <a:ext cx="348915" cy="27588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Rechteck 62">
              <a:extLst>
                <a:ext uri="{FF2B5EF4-FFF2-40B4-BE49-F238E27FC236}">
                  <a16:creationId xmlns:a16="http://schemas.microsoft.com/office/drawing/2014/main" id="{E1C71617-8D6F-4E8A-ACEC-A9DCCF7A9425}"/>
                </a:ext>
              </a:extLst>
            </p:cNvPr>
            <p:cNvSpPr/>
            <p:nvPr/>
          </p:nvSpPr>
          <p:spPr>
            <a:xfrm>
              <a:off x="8620637" y="617037"/>
              <a:ext cx="348915" cy="27588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FB129DAA-3587-4F93-9EBB-24059C574F84}"/>
                </a:ext>
              </a:extLst>
            </p:cNvPr>
            <p:cNvSpPr/>
            <p:nvPr/>
          </p:nvSpPr>
          <p:spPr>
            <a:xfrm>
              <a:off x="8089702" y="288758"/>
              <a:ext cx="994140" cy="642523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Rechteck 63">
              <a:extLst>
                <a:ext uri="{FF2B5EF4-FFF2-40B4-BE49-F238E27FC236}">
                  <a16:creationId xmlns:a16="http://schemas.microsoft.com/office/drawing/2014/main" id="{9FD2FE5E-7AFD-45B1-8ABE-61DFC1CB815A}"/>
                </a:ext>
              </a:extLst>
            </p:cNvPr>
            <p:cNvSpPr/>
            <p:nvPr/>
          </p:nvSpPr>
          <p:spPr>
            <a:xfrm>
              <a:off x="8789078" y="347230"/>
              <a:ext cx="180474" cy="18567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CCE2627B-2B3E-480C-82DF-0363468A2E0F}"/>
              </a:ext>
            </a:extLst>
          </p:cNvPr>
          <p:cNvGrpSpPr/>
          <p:nvPr/>
        </p:nvGrpSpPr>
        <p:grpSpPr>
          <a:xfrm>
            <a:off x="1905228" y="249143"/>
            <a:ext cx="942352" cy="585880"/>
            <a:chOff x="1738023" y="807276"/>
            <a:chExt cx="942352" cy="585880"/>
          </a:xfrm>
        </p:grpSpPr>
        <p:grpSp>
          <p:nvGrpSpPr>
            <p:cNvPr id="66" name="Gruppieren 65">
              <a:extLst>
                <a:ext uri="{FF2B5EF4-FFF2-40B4-BE49-F238E27FC236}">
                  <a16:creationId xmlns:a16="http://schemas.microsoft.com/office/drawing/2014/main" id="{1A31B2CD-7F96-4D5E-95E3-FED5035A1B5C}"/>
                </a:ext>
              </a:extLst>
            </p:cNvPr>
            <p:cNvGrpSpPr/>
            <p:nvPr/>
          </p:nvGrpSpPr>
          <p:grpSpPr>
            <a:xfrm>
              <a:off x="1778009" y="807276"/>
              <a:ext cx="902366" cy="585880"/>
              <a:chOff x="3777919" y="360946"/>
              <a:chExt cx="902366" cy="585880"/>
            </a:xfrm>
          </p:grpSpPr>
          <p:sp>
            <p:nvSpPr>
              <p:cNvPr id="2" name="Rechteck 1">
                <a:extLst>
                  <a:ext uri="{FF2B5EF4-FFF2-40B4-BE49-F238E27FC236}">
                    <a16:creationId xmlns:a16="http://schemas.microsoft.com/office/drawing/2014/main" id="{65536007-7FB8-42DC-893E-38AD74ADFBFF}"/>
                  </a:ext>
                </a:extLst>
              </p:cNvPr>
              <p:cNvSpPr/>
              <p:nvPr/>
            </p:nvSpPr>
            <p:spPr>
              <a:xfrm>
                <a:off x="3777919" y="553449"/>
                <a:ext cx="180474" cy="18567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6" name="Gerade Verbindung mit Pfeil 5">
                <a:extLst>
                  <a:ext uri="{FF2B5EF4-FFF2-40B4-BE49-F238E27FC236}">
                    <a16:creationId xmlns:a16="http://schemas.microsoft.com/office/drawing/2014/main" id="{C2EC8F70-3B2A-46C5-8612-C538C3BBF0E1}"/>
                  </a:ext>
                </a:extLst>
              </p:cNvPr>
              <p:cNvCxnSpPr/>
              <p:nvPr/>
            </p:nvCxnSpPr>
            <p:spPr>
              <a:xfrm>
                <a:off x="3982453" y="646061"/>
                <a:ext cx="288000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Rechteck 18">
                <a:extLst>
                  <a:ext uri="{FF2B5EF4-FFF2-40B4-BE49-F238E27FC236}">
                    <a16:creationId xmlns:a16="http://schemas.microsoft.com/office/drawing/2014/main" id="{616B437A-5E44-4579-A8C9-D3E887DEAB90}"/>
                  </a:ext>
                </a:extLst>
              </p:cNvPr>
              <p:cNvSpPr/>
              <p:nvPr/>
            </p:nvSpPr>
            <p:spPr>
              <a:xfrm>
                <a:off x="4331370" y="360946"/>
                <a:ext cx="348915" cy="275886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9" name="Rechteck 58">
                <a:extLst>
                  <a:ext uri="{FF2B5EF4-FFF2-40B4-BE49-F238E27FC236}">
                    <a16:creationId xmlns:a16="http://schemas.microsoft.com/office/drawing/2014/main" id="{A1E40769-3768-42F9-BB7B-A1BF589FE5EF}"/>
                  </a:ext>
                </a:extLst>
              </p:cNvPr>
              <p:cNvSpPr/>
              <p:nvPr/>
            </p:nvSpPr>
            <p:spPr>
              <a:xfrm>
                <a:off x="4331369" y="670948"/>
                <a:ext cx="348914" cy="27587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0" name="Rechteck 59">
                <a:extLst>
                  <a:ext uri="{FF2B5EF4-FFF2-40B4-BE49-F238E27FC236}">
                    <a16:creationId xmlns:a16="http://schemas.microsoft.com/office/drawing/2014/main" id="{1EA5F16F-44C9-4776-B77C-103905CE082F}"/>
                  </a:ext>
                </a:extLst>
              </p:cNvPr>
              <p:cNvSpPr/>
              <p:nvPr/>
            </p:nvSpPr>
            <p:spPr>
              <a:xfrm>
                <a:off x="4331369" y="370589"/>
                <a:ext cx="180474" cy="18567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1" name="Rechteck 60">
                <a:extLst>
                  <a:ext uri="{FF2B5EF4-FFF2-40B4-BE49-F238E27FC236}">
                    <a16:creationId xmlns:a16="http://schemas.microsoft.com/office/drawing/2014/main" id="{51A7D9A7-F93C-4FAF-B02F-7FB8EC800047}"/>
                  </a:ext>
                </a:extLst>
              </p:cNvPr>
              <p:cNvSpPr/>
              <p:nvPr/>
            </p:nvSpPr>
            <p:spPr>
              <a:xfrm>
                <a:off x="4336623" y="682157"/>
                <a:ext cx="180474" cy="18567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67" name="Rechteck 66">
              <a:extLst>
                <a:ext uri="{FF2B5EF4-FFF2-40B4-BE49-F238E27FC236}">
                  <a16:creationId xmlns:a16="http://schemas.microsoft.com/office/drawing/2014/main" id="{F576931A-6440-4A38-AA46-31BECCF5EFC2}"/>
                </a:ext>
              </a:extLst>
            </p:cNvPr>
            <p:cNvSpPr/>
            <p:nvPr/>
          </p:nvSpPr>
          <p:spPr>
            <a:xfrm>
              <a:off x="1738023" y="955348"/>
              <a:ext cx="252000" cy="275878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462C7262-7CBD-48E9-B9D9-84C039EC02CA}"/>
              </a:ext>
            </a:extLst>
          </p:cNvPr>
          <p:cNvGrpSpPr/>
          <p:nvPr/>
        </p:nvGrpSpPr>
        <p:grpSpPr>
          <a:xfrm>
            <a:off x="236218" y="2623627"/>
            <a:ext cx="11664081" cy="322700"/>
            <a:chOff x="236218" y="3116862"/>
            <a:chExt cx="11664081" cy="322700"/>
          </a:xfrm>
        </p:grpSpPr>
        <p:sp>
          <p:nvSpPr>
            <p:cNvPr id="74" name="Rechteck 73">
              <a:extLst>
                <a:ext uri="{FF2B5EF4-FFF2-40B4-BE49-F238E27FC236}">
                  <a16:creationId xmlns:a16="http://schemas.microsoft.com/office/drawing/2014/main" id="{C2D2945C-728D-4DE3-ABEF-461E3E613661}"/>
                </a:ext>
              </a:extLst>
            </p:cNvPr>
            <p:cNvSpPr/>
            <p:nvPr/>
          </p:nvSpPr>
          <p:spPr>
            <a:xfrm>
              <a:off x="242012" y="3127140"/>
              <a:ext cx="11658287" cy="312422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Textfeld 46">
              <a:extLst>
                <a:ext uri="{FF2B5EF4-FFF2-40B4-BE49-F238E27FC236}">
                  <a16:creationId xmlns:a16="http://schemas.microsoft.com/office/drawing/2014/main" id="{04301CA5-1F0B-44B0-9DEF-8A6AF84FF7AA}"/>
                </a:ext>
              </a:extLst>
            </p:cNvPr>
            <p:cNvSpPr txBox="1"/>
            <p:nvPr/>
          </p:nvSpPr>
          <p:spPr>
            <a:xfrm>
              <a:off x="236218" y="3116862"/>
              <a:ext cx="1342646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3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goverment</a:t>
              </a:r>
              <a:r>
                <a:rPr lang="de-DE" sz="13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3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role</a:t>
              </a:r>
              <a:r>
                <a:rPr lang="de-DE" sz="13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48" name="Textfeld 47">
              <a:extLst>
                <a:ext uri="{FF2B5EF4-FFF2-40B4-BE49-F238E27FC236}">
                  <a16:creationId xmlns:a16="http://schemas.microsoft.com/office/drawing/2014/main" id="{4B0651FD-A7C4-4FE7-A2EE-258001FFC849}"/>
                </a:ext>
              </a:extLst>
            </p:cNvPr>
            <p:cNvSpPr txBox="1"/>
            <p:nvPr/>
          </p:nvSpPr>
          <p:spPr>
            <a:xfrm>
              <a:off x="1520974" y="3135356"/>
              <a:ext cx="5002708" cy="2946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sz="1300" dirty="0">
                  <a:latin typeface="Arial" panose="020B0604020202020204" pitchFamily="34" charset="0"/>
                  <a:cs typeface="Arial" panose="020B0604020202020204" pitchFamily="34" charset="0"/>
                </a:rPr>
                <a:t>Infrastructure </a:t>
              </a:r>
              <a:r>
                <a:rPr lang="de-DE" sz="1300" dirty="0" err="1">
                  <a:latin typeface="Arial" panose="020B0604020202020204" pitchFamily="34" charset="0"/>
                  <a:cs typeface="Arial" panose="020B0604020202020204" pitchFamily="34" charset="0"/>
                </a:rPr>
                <a:t>provision</a:t>
              </a:r>
              <a:endParaRPr lang="en-GB" sz="13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Textfeld 48">
              <a:extLst>
                <a:ext uri="{FF2B5EF4-FFF2-40B4-BE49-F238E27FC236}">
                  <a16:creationId xmlns:a16="http://schemas.microsoft.com/office/drawing/2014/main" id="{9574CB8E-DFEC-428D-8539-FB520C5CB5A7}"/>
                </a:ext>
              </a:extLst>
            </p:cNvPr>
            <p:cNvSpPr txBox="1"/>
            <p:nvPr/>
          </p:nvSpPr>
          <p:spPr>
            <a:xfrm>
              <a:off x="6876455" y="3144687"/>
              <a:ext cx="5007688" cy="293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sz="1300" dirty="0">
                  <a:latin typeface="Arial" panose="020B0604020202020204" pitchFamily="34" charset="0"/>
                  <a:cs typeface="Arial" panose="020B0604020202020204" pitchFamily="34" charset="0"/>
                </a:rPr>
                <a:t>ID Wallet </a:t>
              </a:r>
              <a:r>
                <a:rPr lang="de-DE" sz="1300" dirty="0" err="1">
                  <a:latin typeface="Arial" panose="020B0604020202020204" pitchFamily="34" charset="0"/>
                  <a:cs typeface="Arial" panose="020B0604020202020204" pitchFamily="34" charset="0"/>
                </a:rPr>
                <a:t>actor</a:t>
              </a:r>
              <a:r>
                <a:rPr lang="de-DE" sz="1300" dirty="0">
                  <a:latin typeface="Arial" panose="020B0604020202020204" pitchFamily="34" charset="0"/>
                  <a:cs typeface="Arial" panose="020B0604020202020204" pitchFamily="34" charset="0"/>
                </a:rPr>
                <a:t> and </a:t>
              </a:r>
              <a:r>
                <a:rPr lang="de-DE" sz="1300" dirty="0" err="1">
                  <a:latin typeface="Arial" panose="020B0604020202020204" pitchFamily="34" charset="0"/>
                  <a:cs typeface="Arial" panose="020B0604020202020204" pitchFamily="34" charset="0"/>
                </a:rPr>
                <a:t>regulator</a:t>
              </a:r>
              <a:endParaRPr lang="en-GB" sz="13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038C182A-C47B-496B-A2DD-1C5C95D2C5E7}"/>
              </a:ext>
            </a:extLst>
          </p:cNvPr>
          <p:cNvGrpSpPr/>
          <p:nvPr/>
        </p:nvGrpSpPr>
        <p:grpSpPr>
          <a:xfrm>
            <a:off x="239362" y="4596275"/>
            <a:ext cx="11637650" cy="432000"/>
            <a:chOff x="252852" y="4903631"/>
            <a:chExt cx="11624160" cy="432000"/>
          </a:xfrm>
        </p:grpSpPr>
        <p:sp>
          <p:nvSpPr>
            <p:cNvPr id="80" name="Rechteck 79">
              <a:extLst>
                <a:ext uri="{FF2B5EF4-FFF2-40B4-BE49-F238E27FC236}">
                  <a16:creationId xmlns:a16="http://schemas.microsoft.com/office/drawing/2014/main" id="{71B0D74D-495E-4BC2-8513-23DE98698FF2}"/>
                </a:ext>
              </a:extLst>
            </p:cNvPr>
            <p:cNvSpPr/>
            <p:nvPr/>
          </p:nvSpPr>
          <p:spPr>
            <a:xfrm>
              <a:off x="252852" y="4903631"/>
              <a:ext cx="11604494" cy="432000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Textfeld 53">
              <a:extLst>
                <a:ext uri="{FF2B5EF4-FFF2-40B4-BE49-F238E27FC236}">
                  <a16:creationId xmlns:a16="http://schemas.microsoft.com/office/drawing/2014/main" id="{70C8F989-5BEA-473A-BD97-6176745A4E61}"/>
                </a:ext>
              </a:extLst>
            </p:cNvPr>
            <p:cNvSpPr txBox="1"/>
            <p:nvPr/>
          </p:nvSpPr>
          <p:spPr>
            <a:xfrm>
              <a:off x="291592" y="4903889"/>
              <a:ext cx="1238674" cy="400110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pPr algn="r"/>
              <a:r>
                <a:rPr lang="de-DE" sz="1300" i="1" dirty="0">
                  <a:latin typeface="Arial" panose="020B0604020202020204" pitchFamily="34" charset="0"/>
                  <a:cs typeface="Arial" panose="020B0604020202020204" pitchFamily="34" charset="0"/>
                </a:rPr>
                <a:t>data </a:t>
              </a:r>
            </a:p>
            <a:p>
              <a:pPr algn="r"/>
              <a:r>
                <a:rPr lang="de-DE" sz="13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monetization</a:t>
              </a:r>
              <a:endParaRPr lang="en-GB" sz="13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Textfeld 77">
              <a:extLst>
                <a:ext uri="{FF2B5EF4-FFF2-40B4-BE49-F238E27FC236}">
                  <a16:creationId xmlns:a16="http://schemas.microsoft.com/office/drawing/2014/main" id="{A8793406-ADDF-49AE-AF6E-11CF59B4372D}"/>
                </a:ext>
              </a:extLst>
            </p:cNvPr>
            <p:cNvSpPr txBox="1"/>
            <p:nvPr/>
          </p:nvSpPr>
          <p:spPr>
            <a:xfrm>
              <a:off x="1545777" y="4932195"/>
              <a:ext cx="4962241" cy="39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sz="1300" dirty="0" err="1">
                  <a:latin typeface="Arial" panose="020B0604020202020204" pitchFamily="34" charset="0"/>
                  <a:cs typeface="Arial" panose="020B0604020202020204" pitchFamily="34" charset="0"/>
                </a:rPr>
                <a:t>technical</a:t>
              </a:r>
              <a:r>
                <a:rPr lang="de-DE" sz="13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300" dirty="0" err="1">
                  <a:latin typeface="Arial" panose="020B0604020202020204" pitchFamily="34" charset="0"/>
                  <a:cs typeface="Arial" panose="020B0604020202020204" pitchFamily="34" charset="0"/>
                </a:rPr>
                <a:t>privacy</a:t>
              </a:r>
              <a:r>
                <a:rPr lang="de-DE" sz="13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300" dirty="0" err="1">
                  <a:latin typeface="Arial" panose="020B0604020202020204" pitchFamily="34" charset="0"/>
                  <a:cs typeface="Arial" panose="020B0604020202020204" pitchFamily="34" charset="0"/>
                </a:rPr>
                <a:t>centric</a:t>
              </a:r>
              <a:endParaRPr lang="en-GB" sz="13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Textfeld 78">
              <a:extLst>
                <a:ext uri="{FF2B5EF4-FFF2-40B4-BE49-F238E27FC236}">
                  <a16:creationId xmlns:a16="http://schemas.microsoft.com/office/drawing/2014/main" id="{B0D31529-9084-4844-AC11-3655CF994D19}"/>
                </a:ext>
              </a:extLst>
            </p:cNvPr>
            <p:cNvSpPr txBox="1"/>
            <p:nvPr/>
          </p:nvSpPr>
          <p:spPr>
            <a:xfrm>
              <a:off x="6882846" y="4920766"/>
              <a:ext cx="4994166" cy="39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sz="1300" dirty="0" err="1">
                  <a:latin typeface="Arial" panose="020B0604020202020204" pitchFamily="34" charset="0"/>
                  <a:cs typeface="Arial" panose="020B0604020202020204" pitchFamily="34" charset="0"/>
                </a:rPr>
                <a:t>user</a:t>
              </a:r>
              <a:r>
                <a:rPr lang="de-DE" sz="13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300" dirty="0" err="1">
                  <a:latin typeface="Arial" panose="020B0604020202020204" pitchFamily="34" charset="0"/>
                  <a:cs typeface="Arial" panose="020B0604020202020204" pitchFamily="34" charset="0"/>
                </a:rPr>
                <a:t>consent</a:t>
              </a:r>
              <a:r>
                <a:rPr lang="de-DE" sz="13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300" dirty="0" err="1">
                  <a:latin typeface="Arial" panose="020B0604020202020204" pitchFamily="34" charset="0"/>
                  <a:cs typeface="Arial" panose="020B0604020202020204" pitchFamily="34" charset="0"/>
                </a:rPr>
                <a:t>centric</a:t>
              </a:r>
              <a:endParaRPr lang="en-GB" sz="13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B6021432-8565-4DF5-97F5-4270411EF0C2}"/>
              </a:ext>
            </a:extLst>
          </p:cNvPr>
          <p:cNvGrpSpPr/>
          <p:nvPr/>
        </p:nvGrpSpPr>
        <p:grpSpPr>
          <a:xfrm>
            <a:off x="239362" y="5106835"/>
            <a:ext cx="11647635" cy="433412"/>
            <a:chOff x="239362" y="5602725"/>
            <a:chExt cx="11647635" cy="433412"/>
          </a:xfrm>
        </p:grpSpPr>
        <p:sp>
          <p:nvSpPr>
            <p:cNvPr id="81" name="Rechteck 80">
              <a:extLst>
                <a:ext uri="{FF2B5EF4-FFF2-40B4-BE49-F238E27FC236}">
                  <a16:creationId xmlns:a16="http://schemas.microsoft.com/office/drawing/2014/main" id="{DD87DBF5-107F-4E9B-8BE5-5E9808C05D40}"/>
                </a:ext>
              </a:extLst>
            </p:cNvPr>
            <p:cNvSpPr/>
            <p:nvPr/>
          </p:nvSpPr>
          <p:spPr>
            <a:xfrm>
              <a:off x="239362" y="5602725"/>
              <a:ext cx="11631717" cy="432000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Textfeld 54">
              <a:extLst>
                <a:ext uri="{FF2B5EF4-FFF2-40B4-BE49-F238E27FC236}">
                  <a16:creationId xmlns:a16="http://schemas.microsoft.com/office/drawing/2014/main" id="{897EA1C3-CDBE-4C6C-9EDB-FAF78FA837F8}"/>
                </a:ext>
              </a:extLst>
            </p:cNvPr>
            <p:cNvSpPr txBox="1"/>
            <p:nvPr/>
          </p:nvSpPr>
          <p:spPr>
            <a:xfrm>
              <a:off x="239362" y="5636027"/>
              <a:ext cx="1235673" cy="4001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de-DE" sz="13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ecosystem</a:t>
              </a:r>
              <a:r>
                <a:rPr lang="de-DE" sz="13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r"/>
              <a:r>
                <a:rPr lang="de-DE" sz="13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scope</a:t>
              </a:r>
              <a:endParaRPr lang="en-GB" sz="13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Textfeld 81">
              <a:extLst>
                <a:ext uri="{FF2B5EF4-FFF2-40B4-BE49-F238E27FC236}">
                  <a16:creationId xmlns:a16="http://schemas.microsoft.com/office/drawing/2014/main" id="{CF54D303-47F4-46F9-9701-C3348378EFE3}"/>
                </a:ext>
              </a:extLst>
            </p:cNvPr>
            <p:cNvSpPr txBox="1"/>
            <p:nvPr/>
          </p:nvSpPr>
          <p:spPr>
            <a:xfrm>
              <a:off x="1513183" y="5617787"/>
              <a:ext cx="5017157" cy="39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sz="1300" dirty="0" err="1">
                  <a:latin typeface="Arial" panose="020B0604020202020204" pitchFamily="34" charset="0"/>
                  <a:cs typeface="Arial" panose="020B0604020202020204" pitchFamily="34" charset="0"/>
                </a:rPr>
                <a:t>regulated</a:t>
              </a:r>
              <a:r>
                <a:rPr lang="de-DE" sz="13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300" dirty="0" err="1">
                  <a:latin typeface="Arial" panose="020B0604020202020204" pitchFamily="34" charset="0"/>
                  <a:cs typeface="Arial" panose="020B0604020202020204" pitchFamily="34" charset="0"/>
                </a:rPr>
                <a:t>use</a:t>
              </a:r>
              <a:r>
                <a:rPr lang="de-DE" sz="13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300" dirty="0" err="1">
                  <a:latin typeface="Arial" panose="020B0604020202020204" pitchFamily="34" charset="0"/>
                  <a:cs typeface="Arial" panose="020B0604020202020204" pitchFamily="34" charset="0"/>
                </a:rPr>
                <a:t>cases</a:t>
              </a:r>
              <a:r>
                <a:rPr lang="de-DE" sz="1300" dirty="0">
                  <a:latin typeface="Arial" panose="020B0604020202020204" pitchFamily="34" charset="0"/>
                  <a:cs typeface="Arial" panose="020B0604020202020204" pitchFamily="34" charset="0"/>
                </a:rPr>
                <a:t> and </a:t>
              </a:r>
              <a:r>
                <a:rPr lang="de-DE" sz="1300" dirty="0" err="1">
                  <a:latin typeface="Arial" panose="020B0604020202020204" pitchFamily="34" charset="0"/>
                  <a:cs typeface="Arial" panose="020B0604020202020204" pitchFamily="34" charset="0"/>
                </a:rPr>
                <a:t>business</a:t>
              </a:r>
              <a:r>
                <a:rPr lang="de-DE" sz="13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300" dirty="0" err="1">
                  <a:latin typeface="Arial" panose="020B0604020202020204" pitchFamily="34" charset="0"/>
                  <a:cs typeface="Arial" panose="020B0604020202020204" pitchFamily="34" charset="0"/>
                </a:rPr>
                <a:t>processes</a:t>
              </a:r>
              <a:endParaRPr lang="en-GB" sz="13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Textfeld 82">
              <a:extLst>
                <a:ext uri="{FF2B5EF4-FFF2-40B4-BE49-F238E27FC236}">
                  <a16:creationId xmlns:a16="http://schemas.microsoft.com/office/drawing/2014/main" id="{06E14FEC-31D7-4B85-9E02-82DD8D2F1B12}"/>
                </a:ext>
              </a:extLst>
            </p:cNvPr>
            <p:cNvSpPr txBox="1"/>
            <p:nvPr/>
          </p:nvSpPr>
          <p:spPr>
            <a:xfrm>
              <a:off x="6873012" y="5615575"/>
              <a:ext cx="5013985" cy="4039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sz="1300" dirty="0">
                  <a:latin typeface="Arial" panose="020B0604020202020204" pitchFamily="34" charset="0"/>
                  <a:cs typeface="Arial" panose="020B0604020202020204" pitchFamily="34" charset="0"/>
                </a:rPr>
                <a:t>all </a:t>
              </a:r>
              <a:r>
                <a:rPr lang="de-DE" sz="1300" dirty="0" err="1">
                  <a:latin typeface="Arial" panose="020B0604020202020204" pitchFamily="34" charset="0"/>
                  <a:cs typeface="Arial" panose="020B0604020202020204" pitchFamily="34" charset="0"/>
                </a:rPr>
                <a:t>use</a:t>
              </a:r>
              <a:r>
                <a:rPr lang="de-DE" sz="13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300" dirty="0" err="1">
                  <a:latin typeface="Arial" panose="020B0604020202020204" pitchFamily="34" charset="0"/>
                  <a:cs typeface="Arial" panose="020B0604020202020204" pitchFamily="34" charset="0"/>
                </a:rPr>
                <a:t>cases</a:t>
              </a:r>
              <a:r>
                <a:rPr lang="de-DE" sz="1300" dirty="0">
                  <a:latin typeface="Arial" panose="020B0604020202020204" pitchFamily="34" charset="0"/>
                  <a:cs typeface="Arial" panose="020B0604020202020204" pitchFamily="34" charset="0"/>
                </a:rPr>
                <a:t> and </a:t>
              </a:r>
              <a:r>
                <a:rPr lang="de-DE" sz="1300" dirty="0" err="1">
                  <a:latin typeface="Arial" panose="020B0604020202020204" pitchFamily="34" charset="0"/>
                  <a:cs typeface="Arial" panose="020B0604020202020204" pitchFamily="34" charset="0"/>
                </a:rPr>
                <a:t>business</a:t>
              </a:r>
              <a:r>
                <a:rPr lang="de-DE" sz="13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300" dirty="0" err="1">
                  <a:latin typeface="Arial" panose="020B0604020202020204" pitchFamily="34" charset="0"/>
                  <a:cs typeface="Arial" panose="020B0604020202020204" pitchFamily="34" charset="0"/>
                </a:rPr>
                <a:t>processes</a:t>
              </a:r>
              <a:endParaRPr lang="en-GB" sz="13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" name="Rechteck 14">
            <a:extLst>
              <a:ext uri="{FF2B5EF4-FFF2-40B4-BE49-F238E27FC236}">
                <a16:creationId xmlns:a16="http://schemas.microsoft.com/office/drawing/2014/main" id="{6A64F11D-E7D8-475E-B597-D39300B82CE0}"/>
              </a:ext>
            </a:extLst>
          </p:cNvPr>
          <p:cNvSpPr/>
          <p:nvPr/>
        </p:nvSpPr>
        <p:spPr>
          <a:xfrm>
            <a:off x="6559641" y="805433"/>
            <a:ext cx="293846" cy="59020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1810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245FEB-EB96-44D9-A34D-957E2D227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2963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Figure </a:t>
            </a:r>
            <a:r>
              <a:rPr lang="en-GB" dirty="0"/>
              <a:t>1</a:t>
            </a:r>
            <a:r>
              <a:rPr lang="en-US" dirty="0"/>
              <a:t>: Foundations of public-private identity data ecosystems in interdisciplinary research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4757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B199901B-3EF1-4CF0-AA59-152CCBC71B53}"/>
              </a:ext>
            </a:extLst>
          </p:cNvPr>
          <p:cNvGrpSpPr/>
          <p:nvPr/>
        </p:nvGrpSpPr>
        <p:grpSpPr>
          <a:xfrm>
            <a:off x="1875176" y="1036380"/>
            <a:ext cx="8148478" cy="5144946"/>
            <a:chOff x="1881040" y="191717"/>
            <a:chExt cx="8459580" cy="6505303"/>
          </a:xfrm>
        </p:grpSpPr>
        <p:sp>
          <p:nvSpPr>
            <p:cNvPr id="24" name="Rechteck 23">
              <a:extLst>
                <a:ext uri="{FF2B5EF4-FFF2-40B4-BE49-F238E27FC236}">
                  <a16:creationId xmlns:a16="http://schemas.microsoft.com/office/drawing/2014/main" id="{9AA79C00-57C2-4214-88FE-DB2F6F8117DD}"/>
                </a:ext>
              </a:extLst>
            </p:cNvPr>
            <p:cNvSpPr/>
            <p:nvPr/>
          </p:nvSpPr>
          <p:spPr>
            <a:xfrm>
              <a:off x="1881040" y="191717"/>
              <a:ext cx="8455089" cy="650530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Oval 4">
              <a:extLst>
                <a:ext uri="{FF2B5EF4-FFF2-40B4-BE49-F238E27FC236}">
                  <a16:creationId xmlns:a16="http://schemas.microsoft.com/office/drawing/2014/main" id="{09CDF419-ED14-48B6-BF91-C9E95713D913}"/>
                </a:ext>
              </a:extLst>
            </p:cNvPr>
            <p:cNvSpPr/>
            <p:nvPr/>
          </p:nvSpPr>
          <p:spPr>
            <a:xfrm>
              <a:off x="2136656" y="327722"/>
              <a:ext cx="5220000" cy="4248000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Oval 7">
              <a:extLst>
                <a:ext uri="{FF2B5EF4-FFF2-40B4-BE49-F238E27FC236}">
                  <a16:creationId xmlns:a16="http://schemas.microsoft.com/office/drawing/2014/main" id="{15D552C6-DEA9-4584-94A4-E6BB697BE860}"/>
                </a:ext>
              </a:extLst>
            </p:cNvPr>
            <p:cNvSpPr/>
            <p:nvPr/>
          </p:nvSpPr>
          <p:spPr>
            <a:xfrm>
              <a:off x="4891868" y="327722"/>
              <a:ext cx="5220000" cy="4248000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Oval 8">
              <a:extLst>
                <a:ext uri="{FF2B5EF4-FFF2-40B4-BE49-F238E27FC236}">
                  <a16:creationId xmlns:a16="http://schemas.microsoft.com/office/drawing/2014/main" id="{3D37972D-CB64-4BFC-B879-4B9F813FE2E2}"/>
                </a:ext>
              </a:extLst>
            </p:cNvPr>
            <p:cNvSpPr/>
            <p:nvPr/>
          </p:nvSpPr>
          <p:spPr>
            <a:xfrm>
              <a:off x="3578018" y="2281803"/>
              <a:ext cx="5220000" cy="4248000"/>
            </a:xfrm>
            <a:prstGeom prst="ellipse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Textfeld 27">
              <a:extLst>
                <a:ext uri="{FF2B5EF4-FFF2-40B4-BE49-F238E27FC236}">
                  <a16:creationId xmlns:a16="http://schemas.microsoft.com/office/drawing/2014/main" id="{8C47B412-4DDF-4410-B631-079C181E5ADC}"/>
                </a:ext>
              </a:extLst>
            </p:cNvPr>
            <p:cNvSpPr txBox="1"/>
            <p:nvPr/>
          </p:nvSpPr>
          <p:spPr>
            <a:xfrm>
              <a:off x="3354068" y="540015"/>
              <a:ext cx="1667865" cy="7393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DATA </a:t>
              </a:r>
            </a:p>
            <a:p>
              <a:pPr algn="ctr"/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ECOSYSTEMS</a:t>
              </a:r>
            </a:p>
          </p:txBody>
        </p:sp>
        <p:sp>
          <p:nvSpPr>
            <p:cNvPr id="29" name="Textfeld 28">
              <a:extLst>
                <a:ext uri="{FF2B5EF4-FFF2-40B4-BE49-F238E27FC236}">
                  <a16:creationId xmlns:a16="http://schemas.microsoft.com/office/drawing/2014/main" id="{2DAC8342-7849-4BC8-AF69-269A7E902D51}"/>
                </a:ext>
              </a:extLst>
            </p:cNvPr>
            <p:cNvSpPr txBox="1"/>
            <p:nvPr/>
          </p:nvSpPr>
          <p:spPr>
            <a:xfrm>
              <a:off x="6857409" y="589225"/>
              <a:ext cx="2184035" cy="7393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PUBLIC IT/DIGITAL </a:t>
              </a:r>
            </a:p>
            <a:p>
              <a:pPr algn="ctr"/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INFRASTRUCTURE</a:t>
              </a:r>
            </a:p>
          </p:txBody>
        </p:sp>
        <p:sp>
          <p:nvSpPr>
            <p:cNvPr id="30" name="Textfeld 29">
              <a:extLst>
                <a:ext uri="{FF2B5EF4-FFF2-40B4-BE49-F238E27FC236}">
                  <a16:creationId xmlns:a16="http://schemas.microsoft.com/office/drawing/2014/main" id="{BC15E8AB-0F90-48D4-8ABA-5F5D41A0E1D4}"/>
                </a:ext>
              </a:extLst>
            </p:cNvPr>
            <p:cNvSpPr txBox="1"/>
            <p:nvPr/>
          </p:nvSpPr>
          <p:spPr>
            <a:xfrm>
              <a:off x="4947850" y="5756939"/>
              <a:ext cx="2391194" cy="4280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DIGITAL PLATFORMS</a:t>
              </a:r>
            </a:p>
          </p:txBody>
        </p:sp>
        <p:sp>
          <p:nvSpPr>
            <p:cNvPr id="31" name="Textfeld 30">
              <a:extLst>
                <a:ext uri="{FF2B5EF4-FFF2-40B4-BE49-F238E27FC236}">
                  <a16:creationId xmlns:a16="http://schemas.microsoft.com/office/drawing/2014/main" id="{9C34812E-4B9B-4312-A24E-A4A3414F175A}"/>
                </a:ext>
              </a:extLst>
            </p:cNvPr>
            <p:cNvSpPr txBox="1"/>
            <p:nvPr/>
          </p:nvSpPr>
          <p:spPr>
            <a:xfrm>
              <a:off x="2064596" y="2073873"/>
              <a:ext cx="2289418" cy="12842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Data ecosystem taxonomy, characteristics &amp; </a:t>
              </a:r>
              <a:br>
                <a:rPr lang="en-US" sz="15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5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governance</a:t>
              </a:r>
            </a:p>
          </p:txBody>
        </p:sp>
        <p:sp>
          <p:nvSpPr>
            <p:cNvPr id="32" name="Textfeld 31">
              <a:extLst>
                <a:ext uri="{FF2B5EF4-FFF2-40B4-BE49-F238E27FC236}">
                  <a16:creationId xmlns:a16="http://schemas.microsoft.com/office/drawing/2014/main" id="{FC0E392C-9C95-4B05-B6A3-D4A5482BC637}"/>
                </a:ext>
              </a:extLst>
            </p:cNvPr>
            <p:cNvSpPr txBox="1"/>
            <p:nvPr/>
          </p:nvSpPr>
          <p:spPr>
            <a:xfrm>
              <a:off x="4150373" y="4907562"/>
              <a:ext cx="1568768" cy="700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Platform governance</a:t>
              </a:r>
            </a:p>
          </p:txBody>
        </p:sp>
        <p:sp>
          <p:nvSpPr>
            <p:cNvPr id="33" name="Textfeld 32">
              <a:extLst>
                <a:ext uri="{FF2B5EF4-FFF2-40B4-BE49-F238E27FC236}">
                  <a16:creationId xmlns:a16="http://schemas.microsoft.com/office/drawing/2014/main" id="{9E7BD7BD-B509-4043-9778-11566C380D3A}"/>
                </a:ext>
              </a:extLst>
            </p:cNvPr>
            <p:cNvSpPr txBox="1"/>
            <p:nvPr/>
          </p:nvSpPr>
          <p:spPr>
            <a:xfrm>
              <a:off x="6188018" y="4895460"/>
              <a:ext cx="1820492" cy="700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Digital platform regulation</a:t>
              </a:r>
            </a:p>
          </p:txBody>
        </p:sp>
        <p:sp>
          <p:nvSpPr>
            <p:cNvPr id="34" name="Textfeld 33">
              <a:extLst>
                <a:ext uri="{FF2B5EF4-FFF2-40B4-BE49-F238E27FC236}">
                  <a16:creationId xmlns:a16="http://schemas.microsoft.com/office/drawing/2014/main" id="{2EE5B041-5279-41E5-854C-CB7E7766165D}"/>
                </a:ext>
              </a:extLst>
            </p:cNvPr>
            <p:cNvSpPr txBox="1"/>
            <p:nvPr/>
          </p:nvSpPr>
          <p:spPr>
            <a:xfrm>
              <a:off x="6910375" y="3514023"/>
              <a:ext cx="1696379" cy="9923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Government as a Platform (</a:t>
              </a:r>
              <a:r>
                <a:rPr lang="en-US" sz="1500" i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GaaP</a:t>
              </a:r>
              <a:r>
                <a:rPr lang="en-US" sz="15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</a:p>
          </p:txBody>
        </p:sp>
        <p:sp>
          <p:nvSpPr>
            <p:cNvPr id="35" name="Textfeld 34">
              <a:extLst>
                <a:ext uri="{FF2B5EF4-FFF2-40B4-BE49-F238E27FC236}">
                  <a16:creationId xmlns:a16="http://schemas.microsoft.com/office/drawing/2014/main" id="{67DECA64-7CE2-4A71-8EA3-ABBB306EF725}"/>
                </a:ext>
              </a:extLst>
            </p:cNvPr>
            <p:cNvSpPr txBox="1"/>
            <p:nvPr/>
          </p:nvSpPr>
          <p:spPr>
            <a:xfrm>
              <a:off x="3904585" y="3489359"/>
              <a:ext cx="1456874" cy="700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Platform </a:t>
              </a:r>
            </a:p>
            <a:p>
              <a:pPr algn="ctr"/>
              <a:r>
                <a:rPr lang="en-US" sz="15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ecosystems</a:t>
              </a:r>
            </a:p>
          </p:txBody>
        </p:sp>
        <p:sp>
          <p:nvSpPr>
            <p:cNvPr id="36" name="Textfeld 35">
              <a:extLst>
                <a:ext uri="{FF2B5EF4-FFF2-40B4-BE49-F238E27FC236}">
                  <a16:creationId xmlns:a16="http://schemas.microsoft.com/office/drawing/2014/main" id="{0FDD9A85-B610-4B76-9017-D071B2E70ABE}"/>
                </a:ext>
              </a:extLst>
            </p:cNvPr>
            <p:cNvSpPr txBox="1"/>
            <p:nvPr/>
          </p:nvSpPr>
          <p:spPr>
            <a:xfrm>
              <a:off x="5178339" y="1334480"/>
              <a:ext cx="1864887" cy="700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Open data ecosystems</a:t>
              </a:r>
            </a:p>
          </p:txBody>
        </p:sp>
        <p:sp>
          <p:nvSpPr>
            <p:cNvPr id="37" name="Textfeld 36">
              <a:extLst>
                <a:ext uri="{FF2B5EF4-FFF2-40B4-BE49-F238E27FC236}">
                  <a16:creationId xmlns:a16="http://schemas.microsoft.com/office/drawing/2014/main" id="{B6BE3C13-00C5-4C89-A19C-27066B1E76E4}"/>
                </a:ext>
              </a:extLst>
            </p:cNvPr>
            <p:cNvSpPr txBox="1"/>
            <p:nvPr/>
          </p:nvSpPr>
          <p:spPr>
            <a:xfrm>
              <a:off x="5194372" y="2378509"/>
              <a:ext cx="1856485" cy="12842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Government Orchestration of Public-Private Data Ecosystems</a:t>
              </a:r>
            </a:p>
          </p:txBody>
        </p:sp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1B59C099-5E80-4E6F-AFF7-686EFBF6E33A}"/>
                </a:ext>
              </a:extLst>
            </p:cNvPr>
            <p:cNvSpPr txBox="1"/>
            <p:nvPr/>
          </p:nvSpPr>
          <p:spPr>
            <a:xfrm>
              <a:off x="7214540" y="1347094"/>
              <a:ext cx="2289418" cy="700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Public-Private IT-infrastructures</a:t>
              </a:r>
            </a:p>
          </p:txBody>
        </p:sp>
        <p:sp>
          <p:nvSpPr>
            <p:cNvPr id="39" name="Textfeld 38">
              <a:extLst>
                <a:ext uri="{FF2B5EF4-FFF2-40B4-BE49-F238E27FC236}">
                  <a16:creationId xmlns:a16="http://schemas.microsoft.com/office/drawing/2014/main" id="{4F349B3A-CFAC-4D62-BED1-BC27DC54D934}"/>
                </a:ext>
              </a:extLst>
            </p:cNvPr>
            <p:cNvSpPr txBox="1"/>
            <p:nvPr/>
          </p:nvSpPr>
          <p:spPr>
            <a:xfrm>
              <a:off x="8269994" y="2673786"/>
              <a:ext cx="1724099" cy="700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Digital governance</a:t>
              </a:r>
            </a:p>
          </p:txBody>
        </p:sp>
        <p:sp>
          <p:nvSpPr>
            <p:cNvPr id="40" name="Textfeld 39">
              <a:extLst>
                <a:ext uri="{FF2B5EF4-FFF2-40B4-BE49-F238E27FC236}">
                  <a16:creationId xmlns:a16="http://schemas.microsoft.com/office/drawing/2014/main" id="{9BE98ABD-15D5-495D-87AC-FD5429464322}"/>
                </a:ext>
              </a:extLst>
            </p:cNvPr>
            <p:cNvSpPr txBox="1"/>
            <p:nvPr/>
          </p:nvSpPr>
          <p:spPr>
            <a:xfrm>
              <a:off x="2970356" y="1374913"/>
              <a:ext cx="1930329" cy="700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Data governance &amp; data sharing</a:t>
              </a:r>
            </a:p>
          </p:txBody>
        </p:sp>
        <p:sp>
          <p:nvSpPr>
            <p:cNvPr id="41" name="Textfeld 40">
              <a:extLst>
                <a:ext uri="{FF2B5EF4-FFF2-40B4-BE49-F238E27FC236}">
                  <a16:creationId xmlns:a16="http://schemas.microsoft.com/office/drawing/2014/main" id="{885CAA31-580C-4D24-B19F-C8119A169E57}"/>
                </a:ext>
              </a:extLst>
            </p:cNvPr>
            <p:cNvSpPr txBox="1"/>
            <p:nvPr/>
          </p:nvSpPr>
          <p:spPr>
            <a:xfrm>
              <a:off x="7949426" y="5852336"/>
              <a:ext cx="2391194" cy="8172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b="1" dirty="0">
                  <a:latin typeface="Arial" panose="020B0604020202020204" pitchFamily="34" charset="0"/>
                  <a:cs typeface="Arial" panose="020B0604020202020204" pitchFamily="34" charset="0"/>
                </a:rPr>
                <a:t>DIGITAL IDENTITY</a:t>
              </a:r>
            </a:p>
            <a:p>
              <a:pPr algn="ctr"/>
              <a:r>
                <a:rPr lang="de-DE" b="1" dirty="0">
                  <a:latin typeface="Arial" panose="020B0604020202020204" pitchFamily="34" charset="0"/>
                  <a:cs typeface="Arial" panose="020B0604020202020204" pitchFamily="34" charset="0"/>
                </a:rPr>
                <a:t>DATA ECOSYSTEM</a:t>
              </a:r>
              <a:endParaRPr lang="en-GB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1" name="Textfeld 20">
            <a:extLst>
              <a:ext uri="{FF2B5EF4-FFF2-40B4-BE49-F238E27FC236}">
                <a16:creationId xmlns:a16="http://schemas.microsoft.com/office/drawing/2014/main" id="{A5DAFF01-F3C9-4F73-821E-821B300761F3}"/>
              </a:ext>
            </a:extLst>
          </p:cNvPr>
          <p:cNvSpPr txBox="1"/>
          <p:nvPr/>
        </p:nvSpPr>
        <p:spPr>
          <a:xfrm>
            <a:off x="7800325" y="2565318"/>
            <a:ext cx="166069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eID infrastructure</a:t>
            </a:r>
          </a:p>
        </p:txBody>
      </p:sp>
    </p:spTree>
    <p:extLst>
      <p:ext uri="{BB962C8B-B14F-4D97-AF65-F5344CB8AC3E}">
        <p14:creationId xmlns:p14="http://schemas.microsoft.com/office/powerpoint/2010/main" val="1954735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245FEB-EB96-44D9-A34D-957E2D227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2963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Figure 2: Digital identity data ecosystem architecture overview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8431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Rechteck: abgerundete Ecken 119">
            <a:extLst>
              <a:ext uri="{FF2B5EF4-FFF2-40B4-BE49-F238E27FC236}">
                <a16:creationId xmlns:a16="http://schemas.microsoft.com/office/drawing/2014/main" id="{98588A5F-7681-4132-8982-936D22FA33E2}"/>
              </a:ext>
            </a:extLst>
          </p:cNvPr>
          <p:cNvSpPr/>
          <p:nvPr/>
        </p:nvSpPr>
        <p:spPr>
          <a:xfrm>
            <a:off x="1272449" y="5337513"/>
            <a:ext cx="8820232" cy="1200884"/>
          </a:xfrm>
          <a:prstGeom prst="roundRect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Rechteck: abgerundete Ecken 120">
            <a:extLst>
              <a:ext uri="{FF2B5EF4-FFF2-40B4-BE49-F238E27FC236}">
                <a16:creationId xmlns:a16="http://schemas.microsoft.com/office/drawing/2014/main" id="{32B41A28-3EE3-4D28-87E2-E02B2A0DD7DB}"/>
              </a:ext>
            </a:extLst>
          </p:cNvPr>
          <p:cNvSpPr/>
          <p:nvPr/>
        </p:nvSpPr>
        <p:spPr>
          <a:xfrm rot="5400000">
            <a:off x="4923813" y="-3302181"/>
            <a:ext cx="1502895" cy="8746470"/>
          </a:xfrm>
          <a:prstGeom prst="roundRect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Rechteck: abgerundete Ecken 58">
            <a:extLst>
              <a:ext uri="{FF2B5EF4-FFF2-40B4-BE49-F238E27FC236}">
                <a16:creationId xmlns:a16="http://schemas.microsoft.com/office/drawing/2014/main" id="{05AE5918-39E7-43C0-BE00-320F7CFB1548}"/>
              </a:ext>
            </a:extLst>
          </p:cNvPr>
          <p:cNvSpPr/>
          <p:nvPr/>
        </p:nvSpPr>
        <p:spPr>
          <a:xfrm>
            <a:off x="1084228" y="1667046"/>
            <a:ext cx="9311050" cy="2020774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Rechteck: abgerundete Ecken 59">
            <a:extLst>
              <a:ext uri="{FF2B5EF4-FFF2-40B4-BE49-F238E27FC236}">
                <a16:creationId xmlns:a16="http://schemas.microsoft.com/office/drawing/2014/main" id="{B4D0B238-1746-41E7-AE5B-084A879BD123}"/>
              </a:ext>
            </a:extLst>
          </p:cNvPr>
          <p:cNvSpPr/>
          <p:nvPr/>
        </p:nvSpPr>
        <p:spPr>
          <a:xfrm>
            <a:off x="1046861" y="3698855"/>
            <a:ext cx="9336506" cy="1997810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6C08FB8B-076C-47D4-AEE7-5ECE084A27FA}"/>
              </a:ext>
            </a:extLst>
          </p:cNvPr>
          <p:cNvSpPr/>
          <p:nvPr/>
        </p:nvSpPr>
        <p:spPr>
          <a:xfrm>
            <a:off x="3222914" y="1667046"/>
            <a:ext cx="5017169" cy="402961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4F02DFBF-B14E-4357-A7B5-4D7A0D0CAA53}"/>
              </a:ext>
            </a:extLst>
          </p:cNvPr>
          <p:cNvSpPr/>
          <p:nvPr/>
        </p:nvSpPr>
        <p:spPr>
          <a:xfrm>
            <a:off x="4975220" y="2732160"/>
            <a:ext cx="1437545" cy="190289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041C956F-70D2-4EB5-82F4-AE9FD852914C}"/>
              </a:ext>
            </a:extLst>
          </p:cNvPr>
          <p:cNvGrpSpPr/>
          <p:nvPr/>
        </p:nvGrpSpPr>
        <p:grpSpPr>
          <a:xfrm>
            <a:off x="4975220" y="2420842"/>
            <a:ext cx="1437545" cy="311318"/>
            <a:chOff x="5276017" y="2522619"/>
            <a:chExt cx="1437545" cy="323970"/>
          </a:xfrm>
          <a:solidFill>
            <a:schemeClr val="bg1"/>
          </a:solidFill>
        </p:grpSpPr>
        <p:cxnSp>
          <p:nvCxnSpPr>
            <p:cNvPr id="8" name="Verbinder: gewinkelt 7">
              <a:extLst>
                <a:ext uri="{FF2B5EF4-FFF2-40B4-BE49-F238E27FC236}">
                  <a16:creationId xmlns:a16="http://schemas.microsoft.com/office/drawing/2014/main" id="{7FC027D1-5BAA-41CB-8DAC-2E995452B2CA}"/>
                </a:ext>
              </a:extLst>
            </p:cNvPr>
            <p:cNvCxnSpPr>
              <a:cxnSpLocks/>
              <a:stCxn id="6" idx="0"/>
            </p:cNvCxnSpPr>
            <p:nvPr/>
          </p:nvCxnSpPr>
          <p:spPr>
            <a:xfrm rot="16200000" flipV="1">
              <a:off x="5547616" y="2399415"/>
              <a:ext cx="175578" cy="718770"/>
            </a:xfrm>
            <a:prstGeom prst="bentConnector2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Verbinder: gewinkelt 10">
              <a:extLst>
                <a:ext uri="{FF2B5EF4-FFF2-40B4-BE49-F238E27FC236}">
                  <a16:creationId xmlns:a16="http://schemas.microsoft.com/office/drawing/2014/main" id="{F492FFC9-4B36-43E0-8249-504EACB30151}"/>
                </a:ext>
              </a:extLst>
            </p:cNvPr>
            <p:cNvCxnSpPr>
              <a:cxnSpLocks/>
              <a:endCxn id="6" idx="0"/>
            </p:cNvCxnSpPr>
            <p:nvPr/>
          </p:nvCxnSpPr>
          <p:spPr>
            <a:xfrm rot="10800000" flipV="1">
              <a:off x="5994790" y="2671011"/>
              <a:ext cx="718772" cy="175578"/>
            </a:xfrm>
            <a:prstGeom prst="bentConnector2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r Verbinder 16">
              <a:extLst>
                <a:ext uri="{FF2B5EF4-FFF2-40B4-BE49-F238E27FC236}">
                  <a16:creationId xmlns:a16="http://schemas.microsoft.com/office/drawing/2014/main" id="{F863AAE5-7785-4D19-8D9F-E9A6472EE037}"/>
                </a:ext>
              </a:extLst>
            </p:cNvPr>
            <p:cNvCxnSpPr/>
            <p:nvPr/>
          </p:nvCxnSpPr>
          <p:spPr>
            <a:xfrm>
              <a:off x="5276017" y="2671009"/>
              <a:ext cx="0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rader Verbinder 18">
              <a:extLst>
                <a:ext uri="{FF2B5EF4-FFF2-40B4-BE49-F238E27FC236}">
                  <a16:creationId xmlns:a16="http://schemas.microsoft.com/office/drawing/2014/main" id="{B1142A3F-17DD-4C86-9CB9-94F4DC6D2BE7}"/>
                </a:ext>
              </a:extLst>
            </p:cNvPr>
            <p:cNvCxnSpPr/>
            <p:nvPr/>
          </p:nvCxnSpPr>
          <p:spPr>
            <a:xfrm flipV="1">
              <a:off x="5276017" y="2538663"/>
              <a:ext cx="0" cy="132346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Gerader Verbinder 19">
              <a:extLst>
                <a:ext uri="{FF2B5EF4-FFF2-40B4-BE49-F238E27FC236}">
                  <a16:creationId xmlns:a16="http://schemas.microsoft.com/office/drawing/2014/main" id="{7542C7BC-E175-4482-A7FB-DDDDA38DF7BD}"/>
                </a:ext>
              </a:extLst>
            </p:cNvPr>
            <p:cNvCxnSpPr/>
            <p:nvPr/>
          </p:nvCxnSpPr>
          <p:spPr>
            <a:xfrm flipV="1">
              <a:off x="6703762" y="2522619"/>
              <a:ext cx="0" cy="132346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feld 20">
            <a:extLst>
              <a:ext uri="{FF2B5EF4-FFF2-40B4-BE49-F238E27FC236}">
                <a16:creationId xmlns:a16="http://schemas.microsoft.com/office/drawing/2014/main" id="{E425B02C-1315-42C3-A529-56000E901991}"/>
              </a:ext>
            </a:extLst>
          </p:cNvPr>
          <p:cNvSpPr txBox="1"/>
          <p:nvPr/>
        </p:nvSpPr>
        <p:spPr>
          <a:xfrm>
            <a:off x="5190739" y="2250224"/>
            <a:ext cx="1012749" cy="29575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channel</a:t>
            </a:r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62DE212B-0F0E-4B2A-930F-064D731F56FF}"/>
              </a:ext>
            </a:extLst>
          </p:cNvPr>
          <p:cNvSpPr txBox="1"/>
          <p:nvPr/>
        </p:nvSpPr>
        <p:spPr>
          <a:xfrm>
            <a:off x="4674873" y="2210018"/>
            <a:ext cx="632777" cy="20703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400" i="1">
                <a:latin typeface="Arial" panose="020B0604020202020204" pitchFamily="34" charset="0"/>
                <a:cs typeface="Arial" panose="020B0604020202020204" pitchFamily="34" charset="0"/>
              </a:rPr>
              <a:t>online</a:t>
            </a:r>
            <a:endParaRPr lang="en-GB" sz="14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81CB7364-42D6-4661-AFFE-3D4BC042EC79}"/>
              </a:ext>
            </a:extLst>
          </p:cNvPr>
          <p:cNvSpPr txBox="1"/>
          <p:nvPr/>
        </p:nvSpPr>
        <p:spPr>
          <a:xfrm>
            <a:off x="6080279" y="2200719"/>
            <a:ext cx="632777" cy="20703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400" i="1">
                <a:latin typeface="Arial" panose="020B0604020202020204" pitchFamily="34" charset="0"/>
                <a:cs typeface="Arial" panose="020B0604020202020204" pitchFamily="34" charset="0"/>
              </a:rPr>
              <a:t>offline</a:t>
            </a:r>
            <a:endParaRPr lang="en-GB" sz="14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A2287EF3-5CF4-4E6D-B646-5359CAD5959E}"/>
              </a:ext>
            </a:extLst>
          </p:cNvPr>
          <p:cNvGrpSpPr/>
          <p:nvPr/>
        </p:nvGrpSpPr>
        <p:grpSpPr>
          <a:xfrm rot="10800000">
            <a:off x="4971206" y="4650657"/>
            <a:ext cx="1437545" cy="374589"/>
            <a:chOff x="5276017" y="2671009"/>
            <a:chExt cx="1437545" cy="389812"/>
          </a:xfrm>
          <a:solidFill>
            <a:schemeClr val="bg1"/>
          </a:solidFill>
        </p:grpSpPr>
        <p:cxnSp>
          <p:nvCxnSpPr>
            <p:cNvPr id="26" name="Verbinder: gewinkelt 25">
              <a:extLst>
                <a:ext uri="{FF2B5EF4-FFF2-40B4-BE49-F238E27FC236}">
                  <a16:creationId xmlns:a16="http://schemas.microsoft.com/office/drawing/2014/main" id="{655E844C-E31B-4670-AFB9-0479E3610324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5547621" y="2613645"/>
              <a:ext cx="175579" cy="718773"/>
            </a:xfrm>
            <a:prstGeom prst="bentConnector2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Verbinder: gewinkelt 26">
              <a:extLst>
                <a:ext uri="{FF2B5EF4-FFF2-40B4-BE49-F238E27FC236}">
                  <a16:creationId xmlns:a16="http://schemas.microsoft.com/office/drawing/2014/main" id="{7B1A1CB1-019F-40FE-BAE8-78FE41F2EE89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5994790" y="2885238"/>
              <a:ext cx="718772" cy="175579"/>
            </a:xfrm>
            <a:prstGeom prst="bentConnector2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r Verbinder 27">
              <a:extLst>
                <a:ext uri="{FF2B5EF4-FFF2-40B4-BE49-F238E27FC236}">
                  <a16:creationId xmlns:a16="http://schemas.microsoft.com/office/drawing/2014/main" id="{BC1F70F6-D1B3-4915-9485-2C4B096D1834}"/>
                </a:ext>
              </a:extLst>
            </p:cNvPr>
            <p:cNvCxnSpPr/>
            <p:nvPr/>
          </p:nvCxnSpPr>
          <p:spPr>
            <a:xfrm>
              <a:off x="5276017" y="2671009"/>
              <a:ext cx="0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r Verbinder 28">
              <a:extLst>
                <a:ext uri="{FF2B5EF4-FFF2-40B4-BE49-F238E27FC236}">
                  <a16:creationId xmlns:a16="http://schemas.microsoft.com/office/drawing/2014/main" id="{D7111104-3B06-4997-8911-6E434B5894BB}"/>
                </a:ext>
              </a:extLst>
            </p:cNvPr>
            <p:cNvCxnSpPr/>
            <p:nvPr/>
          </p:nvCxnSpPr>
          <p:spPr>
            <a:xfrm flipV="1">
              <a:off x="5276017" y="2752899"/>
              <a:ext cx="0" cy="132345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Textfeld 30">
            <a:extLst>
              <a:ext uri="{FF2B5EF4-FFF2-40B4-BE49-F238E27FC236}">
                <a16:creationId xmlns:a16="http://schemas.microsoft.com/office/drawing/2014/main" id="{C4E5FFB0-68BD-4ABF-809F-2042C89FD710}"/>
              </a:ext>
            </a:extLst>
          </p:cNvPr>
          <p:cNvSpPr txBox="1"/>
          <p:nvPr/>
        </p:nvSpPr>
        <p:spPr>
          <a:xfrm>
            <a:off x="5124568" y="4857291"/>
            <a:ext cx="1159351" cy="2075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computing</a:t>
            </a:r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D0D75E1C-4D21-4C6D-BCB4-1C2A4263BE72}"/>
              </a:ext>
            </a:extLst>
          </p:cNvPr>
          <p:cNvSpPr txBox="1"/>
          <p:nvPr/>
        </p:nvSpPr>
        <p:spPr>
          <a:xfrm>
            <a:off x="4677275" y="5073112"/>
            <a:ext cx="624603" cy="20703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400" i="1" dirty="0">
                <a:latin typeface="Arial" panose="020B0604020202020204" pitchFamily="34" charset="0"/>
                <a:cs typeface="Arial" panose="020B0604020202020204" pitchFamily="34" charset="0"/>
              </a:rPr>
              <a:t>mobile</a:t>
            </a:r>
            <a:endParaRPr lang="en-GB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42C97FD7-4587-4C7B-B510-A622B96ABCFA}"/>
              </a:ext>
            </a:extLst>
          </p:cNvPr>
          <p:cNvSpPr txBox="1"/>
          <p:nvPr/>
        </p:nvSpPr>
        <p:spPr>
          <a:xfrm>
            <a:off x="6100599" y="5054328"/>
            <a:ext cx="624603" cy="20703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400" i="1" err="1">
                <a:latin typeface="Arial" panose="020B0604020202020204" pitchFamily="34" charset="0"/>
                <a:cs typeface="Arial" panose="020B0604020202020204" pitchFamily="34" charset="0"/>
              </a:rPr>
              <a:t>cloud</a:t>
            </a:r>
            <a:endParaRPr lang="en-GB" sz="14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9A117777-9662-4FF7-B892-A26BDEEBFE88}"/>
              </a:ext>
            </a:extLst>
          </p:cNvPr>
          <p:cNvSpPr txBox="1"/>
          <p:nvPr/>
        </p:nvSpPr>
        <p:spPr>
          <a:xfrm>
            <a:off x="5187620" y="2759302"/>
            <a:ext cx="1012749" cy="2075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de-DE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r>
              <a:rPr 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cases</a:t>
            </a:r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2028A223-EE20-4F06-BCAC-6E91D7E9282C}"/>
              </a:ext>
            </a:extLst>
          </p:cNvPr>
          <p:cNvSpPr txBox="1"/>
          <p:nvPr/>
        </p:nvSpPr>
        <p:spPr>
          <a:xfrm>
            <a:off x="5099715" y="3082998"/>
            <a:ext cx="1157074" cy="20703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Identification</a:t>
            </a:r>
            <a:endParaRPr lang="en-GB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D3D68A41-B6DF-432D-A5C9-43D9B12EBCE0}"/>
              </a:ext>
            </a:extLst>
          </p:cNvPr>
          <p:cNvSpPr txBox="1"/>
          <p:nvPr/>
        </p:nvSpPr>
        <p:spPr>
          <a:xfrm>
            <a:off x="5090029" y="3377756"/>
            <a:ext cx="1282010" cy="21558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authentification</a:t>
            </a:r>
            <a:endParaRPr lang="en-GB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6159E43B-C002-4059-9493-1CCD2046C050}"/>
              </a:ext>
            </a:extLst>
          </p:cNvPr>
          <p:cNvSpPr txBox="1"/>
          <p:nvPr/>
        </p:nvSpPr>
        <p:spPr>
          <a:xfrm>
            <a:off x="5090029" y="3614640"/>
            <a:ext cx="1176446" cy="20703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signing</a:t>
            </a:r>
            <a:endParaRPr lang="en-GB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7E65EB2B-DA2B-47E0-9546-A45A6640DE77}"/>
              </a:ext>
            </a:extLst>
          </p:cNvPr>
          <p:cNvSpPr txBox="1"/>
          <p:nvPr/>
        </p:nvSpPr>
        <p:spPr>
          <a:xfrm>
            <a:off x="5094342" y="3913251"/>
            <a:ext cx="1176446" cy="20703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paying</a:t>
            </a:r>
            <a:endParaRPr lang="en-GB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97653126-C6D3-45B6-B1DE-A3693C1D09B9}"/>
              </a:ext>
            </a:extLst>
          </p:cNvPr>
          <p:cNvSpPr txBox="1"/>
          <p:nvPr/>
        </p:nvSpPr>
        <p:spPr>
          <a:xfrm>
            <a:off x="5107473" y="4192326"/>
            <a:ext cx="1176446" cy="20703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400" i="1" dirty="0"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de-DE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cockpit</a:t>
            </a:r>
            <a:endParaRPr lang="en-GB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Pfeil: nach rechts 40">
            <a:extLst>
              <a:ext uri="{FF2B5EF4-FFF2-40B4-BE49-F238E27FC236}">
                <a16:creationId xmlns:a16="http://schemas.microsoft.com/office/drawing/2014/main" id="{355AB53F-28CD-4383-93A8-C7B1B8CAE538}"/>
              </a:ext>
            </a:extLst>
          </p:cNvPr>
          <p:cNvSpPr/>
          <p:nvPr/>
        </p:nvSpPr>
        <p:spPr>
          <a:xfrm rot="10800000">
            <a:off x="3231281" y="2647698"/>
            <a:ext cx="1739588" cy="2094186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Pfeil: nach rechts 41">
            <a:extLst>
              <a:ext uri="{FF2B5EF4-FFF2-40B4-BE49-F238E27FC236}">
                <a16:creationId xmlns:a16="http://schemas.microsoft.com/office/drawing/2014/main" id="{C280D41B-8CF9-49D2-BFDD-B961C5C0E44F}"/>
              </a:ext>
            </a:extLst>
          </p:cNvPr>
          <p:cNvSpPr/>
          <p:nvPr/>
        </p:nvSpPr>
        <p:spPr>
          <a:xfrm>
            <a:off x="6414471" y="2651835"/>
            <a:ext cx="1819114" cy="2087566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0AD7BD8F-C228-4577-9851-B4BDBEB87FAD}"/>
              </a:ext>
            </a:extLst>
          </p:cNvPr>
          <p:cNvSpPr txBox="1"/>
          <p:nvPr/>
        </p:nvSpPr>
        <p:spPr>
          <a:xfrm>
            <a:off x="3663157" y="3389209"/>
            <a:ext cx="1266985" cy="3079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de-DE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access</a:t>
            </a:r>
            <a:endParaRPr lang="de-D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BE6A715A-EFC9-4D50-9A39-7AA15A1483AD}"/>
              </a:ext>
            </a:extLst>
          </p:cNvPr>
          <p:cNvSpPr txBox="1"/>
          <p:nvPr/>
        </p:nvSpPr>
        <p:spPr>
          <a:xfrm>
            <a:off x="6431975" y="3389210"/>
            <a:ext cx="1440000" cy="315600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spAutoFit/>
          </a:bodyPr>
          <a:lstStyle/>
          <a:p>
            <a:pPr algn="ctr"/>
            <a:r>
              <a:rPr 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de-DE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provision</a:t>
            </a:r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2EEDE930-3F13-419D-B570-57EE75EAE2C1}"/>
              </a:ext>
            </a:extLst>
          </p:cNvPr>
          <p:cNvSpPr txBox="1"/>
          <p:nvPr/>
        </p:nvSpPr>
        <p:spPr>
          <a:xfrm>
            <a:off x="3555799" y="3720438"/>
            <a:ext cx="437653" cy="325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100" i="1" dirty="0">
                <a:latin typeface="Arial" panose="020B0604020202020204" pitchFamily="34" charset="0"/>
                <a:cs typeface="Arial" panose="020B0604020202020204" pitchFamily="34" charset="0"/>
              </a:rPr>
              <a:t>Smart-card</a:t>
            </a:r>
            <a:endParaRPr lang="en-GB" sz="11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feld 45">
            <a:extLst>
              <a:ext uri="{FF2B5EF4-FFF2-40B4-BE49-F238E27FC236}">
                <a16:creationId xmlns:a16="http://schemas.microsoft.com/office/drawing/2014/main" id="{C87F0C34-4C5E-4AB4-BF4D-AD31F5FA9C4A}"/>
              </a:ext>
            </a:extLst>
          </p:cNvPr>
          <p:cNvSpPr txBox="1"/>
          <p:nvPr/>
        </p:nvSpPr>
        <p:spPr>
          <a:xfrm>
            <a:off x="4004585" y="3809164"/>
            <a:ext cx="437653" cy="1626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100" i="1" dirty="0">
                <a:latin typeface="Arial" panose="020B0604020202020204" pitchFamily="34" charset="0"/>
                <a:cs typeface="Arial" panose="020B0604020202020204" pitchFamily="34" charset="0"/>
              </a:rPr>
              <a:t>API</a:t>
            </a:r>
            <a:endParaRPr lang="en-GB" sz="11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E0830DA1-3699-4CBE-B5BB-4746B3BD2BF9}"/>
              </a:ext>
            </a:extLst>
          </p:cNvPr>
          <p:cNvSpPr txBox="1"/>
          <p:nvPr/>
        </p:nvSpPr>
        <p:spPr>
          <a:xfrm>
            <a:off x="4432915" y="3718281"/>
            <a:ext cx="517538" cy="325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100" i="1" dirty="0">
                <a:latin typeface="Arial" panose="020B0604020202020204" pitchFamily="34" charset="0"/>
                <a:cs typeface="Arial" panose="020B0604020202020204" pitchFamily="34" charset="0"/>
              </a:rPr>
              <a:t>Wallet</a:t>
            </a:r>
          </a:p>
          <a:p>
            <a:pPr algn="ctr"/>
            <a:r>
              <a:rPr lang="de-DE" sz="1100" i="1" dirty="0">
                <a:latin typeface="Arial" panose="020B0604020202020204" pitchFamily="34" charset="0"/>
                <a:cs typeface="Arial" panose="020B0604020202020204" pitchFamily="34" charset="0"/>
              </a:rPr>
              <a:t>Storage</a:t>
            </a:r>
            <a:endParaRPr lang="en-GB" sz="11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feld 47">
            <a:extLst>
              <a:ext uri="{FF2B5EF4-FFF2-40B4-BE49-F238E27FC236}">
                <a16:creationId xmlns:a16="http://schemas.microsoft.com/office/drawing/2014/main" id="{35F3978B-E0DA-41DA-BD1A-1FFE7361A9B2}"/>
              </a:ext>
            </a:extLst>
          </p:cNvPr>
          <p:cNvSpPr txBox="1"/>
          <p:nvPr/>
        </p:nvSpPr>
        <p:spPr>
          <a:xfrm>
            <a:off x="6986159" y="3773393"/>
            <a:ext cx="437653" cy="162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100" i="1" dirty="0">
                <a:latin typeface="Arial" panose="020B0604020202020204" pitchFamily="34" charset="0"/>
                <a:cs typeface="Arial" panose="020B0604020202020204" pitchFamily="34" charset="0"/>
              </a:rPr>
              <a:t>App</a:t>
            </a:r>
            <a:endParaRPr lang="en-GB" sz="11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31BB870E-9307-4D77-90BB-036A2A575648}"/>
              </a:ext>
            </a:extLst>
          </p:cNvPr>
          <p:cNvSpPr txBox="1"/>
          <p:nvPr/>
        </p:nvSpPr>
        <p:spPr>
          <a:xfrm>
            <a:off x="7559553" y="3773402"/>
            <a:ext cx="437653" cy="162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100" i="1" dirty="0">
                <a:latin typeface="Arial" panose="020B0604020202020204" pitchFamily="34" charset="0"/>
                <a:cs typeface="Arial" panose="020B0604020202020204" pitchFamily="34" charset="0"/>
              </a:rPr>
              <a:t>Web</a:t>
            </a:r>
            <a:endParaRPr lang="en-GB" sz="11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feld 49">
            <a:extLst>
              <a:ext uri="{FF2B5EF4-FFF2-40B4-BE49-F238E27FC236}">
                <a16:creationId xmlns:a16="http://schemas.microsoft.com/office/drawing/2014/main" id="{C9A6AE14-77E3-493D-B1F3-13F849117A82}"/>
              </a:ext>
            </a:extLst>
          </p:cNvPr>
          <p:cNvSpPr txBox="1"/>
          <p:nvPr/>
        </p:nvSpPr>
        <p:spPr>
          <a:xfrm>
            <a:off x="6480651" y="3773392"/>
            <a:ext cx="369767" cy="162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100" i="1" dirty="0">
                <a:latin typeface="Arial" panose="020B0604020202020204" pitchFamily="34" charset="0"/>
                <a:cs typeface="Arial" panose="020B0604020202020204" pitchFamily="34" charset="0"/>
              </a:rPr>
              <a:t>SDK</a:t>
            </a:r>
            <a:endParaRPr lang="en-GB" sz="11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Rechteck: abgerundete Ecken 51">
            <a:extLst>
              <a:ext uri="{FF2B5EF4-FFF2-40B4-BE49-F238E27FC236}">
                <a16:creationId xmlns:a16="http://schemas.microsoft.com/office/drawing/2014/main" id="{030CB982-CFD2-46E4-A2C9-F6A804BABC83}"/>
              </a:ext>
            </a:extLst>
          </p:cNvPr>
          <p:cNvSpPr/>
          <p:nvPr/>
        </p:nvSpPr>
        <p:spPr>
          <a:xfrm>
            <a:off x="3235352" y="805569"/>
            <a:ext cx="5008802" cy="613623"/>
          </a:xfrm>
          <a:prstGeom prst="roundRect">
            <a:avLst/>
          </a:prstGeom>
          <a:noFill/>
          <a:ln w="635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4097D77C-DF4C-4DD4-AA99-AB63DBF96DAD}"/>
              </a:ext>
            </a:extLst>
          </p:cNvPr>
          <p:cNvSpPr txBox="1"/>
          <p:nvPr/>
        </p:nvSpPr>
        <p:spPr>
          <a:xfrm>
            <a:off x="5171812" y="805569"/>
            <a:ext cx="12153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USER</a:t>
            </a:r>
            <a:endParaRPr lang="en-GB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feld 55">
            <a:extLst>
              <a:ext uri="{FF2B5EF4-FFF2-40B4-BE49-F238E27FC236}">
                <a16:creationId xmlns:a16="http://schemas.microsoft.com/office/drawing/2014/main" id="{DE28B58A-82E7-4D4D-AFF1-45AE3A12264D}"/>
              </a:ext>
            </a:extLst>
          </p:cNvPr>
          <p:cNvSpPr txBox="1"/>
          <p:nvPr/>
        </p:nvSpPr>
        <p:spPr>
          <a:xfrm>
            <a:off x="3337073" y="1069987"/>
            <a:ext cx="16650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natural</a:t>
            </a:r>
            <a:r>
              <a:rPr 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persons</a:t>
            </a:r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feld 56">
            <a:extLst>
              <a:ext uri="{FF2B5EF4-FFF2-40B4-BE49-F238E27FC236}">
                <a16:creationId xmlns:a16="http://schemas.microsoft.com/office/drawing/2014/main" id="{A0B2E670-0077-49C4-8209-B3CDB4DD03AD}"/>
              </a:ext>
            </a:extLst>
          </p:cNvPr>
          <p:cNvSpPr txBox="1"/>
          <p:nvPr/>
        </p:nvSpPr>
        <p:spPr>
          <a:xfrm>
            <a:off x="5019182" y="1069987"/>
            <a:ext cx="16650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legal </a:t>
            </a:r>
            <a:r>
              <a:rPr lang="de-DE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persons</a:t>
            </a:r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feld 57">
            <a:extLst>
              <a:ext uri="{FF2B5EF4-FFF2-40B4-BE49-F238E27FC236}">
                <a16:creationId xmlns:a16="http://schemas.microsoft.com/office/drawing/2014/main" id="{E4473FCD-483C-4D29-AE68-7503159A8732}"/>
              </a:ext>
            </a:extLst>
          </p:cNvPr>
          <p:cNvSpPr txBox="1"/>
          <p:nvPr/>
        </p:nvSpPr>
        <p:spPr>
          <a:xfrm>
            <a:off x="6701292" y="1069987"/>
            <a:ext cx="13559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things</a:t>
            </a:r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feld 60">
            <a:extLst>
              <a:ext uri="{FF2B5EF4-FFF2-40B4-BE49-F238E27FC236}">
                <a16:creationId xmlns:a16="http://schemas.microsoft.com/office/drawing/2014/main" id="{922E32FE-0E99-479B-9F5B-08EE081D5224}"/>
              </a:ext>
            </a:extLst>
          </p:cNvPr>
          <p:cNvSpPr txBox="1"/>
          <p:nvPr/>
        </p:nvSpPr>
        <p:spPr>
          <a:xfrm>
            <a:off x="211698" y="2318162"/>
            <a:ext cx="861274" cy="523220"/>
          </a:xfrm>
          <a:prstGeom prst="rect">
            <a:avLst/>
          </a:prstGeom>
          <a:solidFill>
            <a:srgbClr val="D9D9D9"/>
          </a:solidFill>
        </p:spPr>
        <p:txBody>
          <a:bodyPr wrap="square" rtlCol="0">
            <a:spAutoFit/>
          </a:bodyPr>
          <a:lstStyle/>
          <a:p>
            <a:r>
              <a:rPr lang="de-DE" sz="1400" b="1">
                <a:latin typeface="Arial" panose="020B0604020202020204" pitchFamily="34" charset="0"/>
                <a:cs typeface="Arial" panose="020B0604020202020204" pitchFamily="34" charset="0"/>
              </a:rPr>
              <a:t>Public </a:t>
            </a:r>
            <a:r>
              <a:rPr lang="de-DE" sz="1400" b="1" err="1">
                <a:latin typeface="Arial" panose="020B0604020202020204" pitchFamily="34" charset="0"/>
                <a:cs typeface="Arial" panose="020B0604020202020204" pitchFamily="34" charset="0"/>
              </a:rPr>
              <a:t>sector</a:t>
            </a:r>
            <a:endParaRPr lang="en-GB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feld 61">
            <a:extLst>
              <a:ext uri="{FF2B5EF4-FFF2-40B4-BE49-F238E27FC236}">
                <a16:creationId xmlns:a16="http://schemas.microsoft.com/office/drawing/2014/main" id="{D4A7CF44-E7A7-419B-9004-28AE39F79578}"/>
              </a:ext>
            </a:extLst>
          </p:cNvPr>
          <p:cNvSpPr txBox="1"/>
          <p:nvPr/>
        </p:nvSpPr>
        <p:spPr>
          <a:xfrm>
            <a:off x="211698" y="4363953"/>
            <a:ext cx="872530" cy="52322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400" b="1">
                <a:latin typeface="Arial" panose="020B0604020202020204" pitchFamily="34" charset="0"/>
                <a:cs typeface="Arial" panose="020B0604020202020204" pitchFamily="34" charset="0"/>
              </a:rPr>
              <a:t>Private </a:t>
            </a:r>
            <a:r>
              <a:rPr lang="de-DE" sz="1400" b="1" err="1">
                <a:latin typeface="Arial" panose="020B0604020202020204" pitchFamily="34" charset="0"/>
                <a:cs typeface="Arial" panose="020B0604020202020204" pitchFamily="34" charset="0"/>
              </a:rPr>
              <a:t>sector</a:t>
            </a:r>
            <a:endParaRPr lang="en-GB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feld 64">
            <a:extLst>
              <a:ext uri="{FF2B5EF4-FFF2-40B4-BE49-F238E27FC236}">
                <a16:creationId xmlns:a16="http://schemas.microsoft.com/office/drawing/2014/main" id="{743880C8-234A-445F-99E6-4DAEC92942FB}"/>
              </a:ext>
            </a:extLst>
          </p:cNvPr>
          <p:cNvSpPr txBox="1"/>
          <p:nvPr/>
        </p:nvSpPr>
        <p:spPr>
          <a:xfrm>
            <a:off x="1637132" y="1710065"/>
            <a:ext cx="9833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ISSUER</a:t>
            </a:r>
            <a:endParaRPr lang="en-GB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Textfeld 65">
            <a:extLst>
              <a:ext uri="{FF2B5EF4-FFF2-40B4-BE49-F238E27FC236}">
                <a16:creationId xmlns:a16="http://schemas.microsoft.com/office/drawing/2014/main" id="{BA5B1F1E-88D6-42FC-9D66-0BDD1DC5144E}"/>
              </a:ext>
            </a:extLst>
          </p:cNvPr>
          <p:cNvSpPr txBox="1"/>
          <p:nvPr/>
        </p:nvSpPr>
        <p:spPr>
          <a:xfrm>
            <a:off x="8326525" y="1708373"/>
            <a:ext cx="19617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RELYING PARTY</a:t>
            </a:r>
            <a:endParaRPr lang="en-GB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Rechteck 66">
            <a:extLst>
              <a:ext uri="{FF2B5EF4-FFF2-40B4-BE49-F238E27FC236}">
                <a16:creationId xmlns:a16="http://schemas.microsoft.com/office/drawing/2014/main" id="{B5A33FF9-10A7-4D12-B42C-3B8380F2F91B}"/>
              </a:ext>
            </a:extLst>
          </p:cNvPr>
          <p:cNvSpPr/>
          <p:nvPr/>
        </p:nvSpPr>
        <p:spPr>
          <a:xfrm>
            <a:off x="1272449" y="2077171"/>
            <a:ext cx="1579207" cy="540000"/>
          </a:xfrm>
          <a:prstGeom prst="rect">
            <a:avLst/>
          </a:prstGeom>
          <a:solidFill>
            <a:srgbClr val="D9D9D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Rechteck 67">
            <a:extLst>
              <a:ext uri="{FF2B5EF4-FFF2-40B4-BE49-F238E27FC236}">
                <a16:creationId xmlns:a16="http://schemas.microsoft.com/office/drawing/2014/main" id="{66CB0C26-063E-43E1-B74A-D87CD0BB09C6}"/>
              </a:ext>
            </a:extLst>
          </p:cNvPr>
          <p:cNvSpPr/>
          <p:nvPr/>
        </p:nvSpPr>
        <p:spPr>
          <a:xfrm>
            <a:off x="1272449" y="2916104"/>
            <a:ext cx="1614614" cy="540000"/>
          </a:xfrm>
          <a:prstGeom prst="rect">
            <a:avLst/>
          </a:prstGeom>
          <a:solidFill>
            <a:srgbClr val="D9D9D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Rechteck 68">
            <a:extLst>
              <a:ext uri="{FF2B5EF4-FFF2-40B4-BE49-F238E27FC236}">
                <a16:creationId xmlns:a16="http://schemas.microsoft.com/office/drawing/2014/main" id="{052828AC-4AC2-4731-9619-3741BE638286}"/>
              </a:ext>
            </a:extLst>
          </p:cNvPr>
          <p:cNvSpPr/>
          <p:nvPr/>
        </p:nvSpPr>
        <p:spPr>
          <a:xfrm>
            <a:off x="1284030" y="3811378"/>
            <a:ext cx="1597645" cy="540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D9CC8172-625C-4062-AA39-7804978A7AA6}"/>
              </a:ext>
            </a:extLst>
          </p:cNvPr>
          <p:cNvGrpSpPr/>
          <p:nvPr/>
        </p:nvGrpSpPr>
        <p:grpSpPr>
          <a:xfrm>
            <a:off x="1284031" y="4449618"/>
            <a:ext cx="1616096" cy="540000"/>
            <a:chOff x="1270968" y="4150314"/>
            <a:chExt cx="1616096" cy="540000"/>
          </a:xfrm>
        </p:grpSpPr>
        <p:sp>
          <p:nvSpPr>
            <p:cNvPr id="71" name="Rechteck 70">
              <a:extLst>
                <a:ext uri="{FF2B5EF4-FFF2-40B4-BE49-F238E27FC236}">
                  <a16:creationId xmlns:a16="http://schemas.microsoft.com/office/drawing/2014/main" id="{49332DC6-34AD-40C0-A53E-4057B7E0AC49}"/>
                </a:ext>
              </a:extLst>
            </p:cNvPr>
            <p:cNvSpPr/>
            <p:nvPr/>
          </p:nvSpPr>
          <p:spPr>
            <a:xfrm>
              <a:off x="1270968" y="4150314"/>
              <a:ext cx="1616096" cy="54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Textfeld 69">
              <a:extLst>
                <a:ext uri="{FF2B5EF4-FFF2-40B4-BE49-F238E27FC236}">
                  <a16:creationId xmlns:a16="http://schemas.microsoft.com/office/drawing/2014/main" id="{0213253B-F518-4318-81B3-73B3B94A1BDE}"/>
                </a:ext>
              </a:extLst>
            </p:cNvPr>
            <p:cNvSpPr txBox="1"/>
            <p:nvPr/>
          </p:nvSpPr>
          <p:spPr>
            <a:xfrm>
              <a:off x="1308335" y="4205244"/>
              <a:ext cx="1566836" cy="4001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de-DE" sz="1300" i="1" dirty="0">
                  <a:latin typeface="Arial" panose="020B0604020202020204" pitchFamily="34" charset="0"/>
                  <a:cs typeface="Arial" panose="020B0604020202020204" pitchFamily="34" charset="0"/>
                </a:rPr>
                <a:t>non-</a:t>
              </a:r>
              <a:r>
                <a:rPr lang="de-DE" sz="13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qualified</a:t>
              </a:r>
              <a:r>
                <a:rPr lang="de-DE" sz="1300" i="1" dirty="0">
                  <a:latin typeface="Arial" panose="020B0604020202020204" pitchFamily="34" charset="0"/>
                  <a:cs typeface="Arial" panose="020B0604020202020204" pitchFamily="34" charset="0"/>
                </a:rPr>
                <a:t> electronic </a:t>
              </a:r>
              <a:r>
                <a:rPr lang="de-DE" sz="13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attributes</a:t>
              </a:r>
              <a:r>
                <a:rPr lang="de-DE" sz="13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</p:grpSp>
      <p:sp>
        <p:nvSpPr>
          <p:cNvPr id="72" name="Textfeld 71">
            <a:extLst>
              <a:ext uri="{FF2B5EF4-FFF2-40B4-BE49-F238E27FC236}">
                <a16:creationId xmlns:a16="http://schemas.microsoft.com/office/drawing/2014/main" id="{6304A1EA-CF42-43E3-A935-F5CD6032FA18}"/>
              </a:ext>
            </a:extLst>
          </p:cNvPr>
          <p:cNvSpPr txBox="1"/>
          <p:nvPr/>
        </p:nvSpPr>
        <p:spPr>
          <a:xfrm>
            <a:off x="1344640" y="3882109"/>
            <a:ext cx="1488428" cy="400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300" i="1" dirty="0" err="1">
                <a:latin typeface="Arial" panose="020B0604020202020204" pitchFamily="34" charset="0"/>
                <a:cs typeface="Arial" panose="020B0604020202020204" pitchFamily="34" charset="0"/>
              </a:rPr>
              <a:t>qualified</a:t>
            </a:r>
            <a:r>
              <a:rPr lang="de-DE" sz="1300" i="1" dirty="0">
                <a:latin typeface="Arial" panose="020B0604020202020204" pitchFamily="34" charset="0"/>
                <a:cs typeface="Arial" panose="020B0604020202020204" pitchFamily="34" charset="0"/>
              </a:rPr>
              <a:t> electronic </a:t>
            </a:r>
            <a:r>
              <a:rPr lang="de-DE" sz="1300" i="1" dirty="0" err="1">
                <a:latin typeface="Arial" panose="020B0604020202020204" pitchFamily="34" charset="0"/>
                <a:cs typeface="Arial" panose="020B0604020202020204" pitchFamily="34" charset="0"/>
              </a:rPr>
              <a:t>attributes</a:t>
            </a:r>
            <a:endParaRPr lang="de-DE" sz="13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Textfeld 72">
            <a:extLst>
              <a:ext uri="{FF2B5EF4-FFF2-40B4-BE49-F238E27FC236}">
                <a16:creationId xmlns:a16="http://schemas.microsoft.com/office/drawing/2014/main" id="{0A6B7EC2-0A72-4C1B-9C8B-8BD06322DE06}"/>
              </a:ext>
            </a:extLst>
          </p:cNvPr>
          <p:cNvSpPr txBox="1"/>
          <p:nvPr/>
        </p:nvSpPr>
        <p:spPr>
          <a:xfrm>
            <a:off x="1284030" y="2976493"/>
            <a:ext cx="1579207" cy="400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300" i="1" dirty="0" err="1">
                <a:latin typeface="Arial" panose="020B0604020202020204" pitchFamily="34" charset="0"/>
                <a:cs typeface="Arial" panose="020B0604020202020204" pitchFamily="34" charset="0"/>
              </a:rPr>
              <a:t>qualified</a:t>
            </a:r>
            <a:r>
              <a:rPr lang="de-DE" sz="1300" i="1" dirty="0">
                <a:latin typeface="Arial" panose="020B0604020202020204" pitchFamily="34" charset="0"/>
                <a:cs typeface="Arial" panose="020B0604020202020204" pitchFamily="34" charset="0"/>
              </a:rPr>
              <a:t> electronic </a:t>
            </a:r>
            <a:r>
              <a:rPr lang="de-DE" sz="1300" i="1" dirty="0" err="1">
                <a:latin typeface="Arial" panose="020B0604020202020204" pitchFamily="34" charset="0"/>
                <a:cs typeface="Arial" panose="020B0604020202020204" pitchFamily="34" charset="0"/>
              </a:rPr>
              <a:t>attributes</a:t>
            </a:r>
            <a:endParaRPr lang="de-DE" sz="13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Textfeld 73">
            <a:extLst>
              <a:ext uri="{FF2B5EF4-FFF2-40B4-BE49-F238E27FC236}">
                <a16:creationId xmlns:a16="http://schemas.microsoft.com/office/drawing/2014/main" id="{3185F2AB-931B-418A-BAD2-1828160C6BE7}"/>
              </a:ext>
            </a:extLst>
          </p:cNvPr>
          <p:cNvSpPr txBox="1"/>
          <p:nvPr/>
        </p:nvSpPr>
        <p:spPr>
          <a:xfrm>
            <a:off x="1370064" y="2116486"/>
            <a:ext cx="1404000" cy="400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300" i="1" dirty="0">
                <a:latin typeface="Arial" panose="020B0604020202020204" pitchFamily="34" charset="0"/>
                <a:cs typeface="Arial" panose="020B0604020202020204" pitchFamily="34" charset="0"/>
              </a:rPr>
              <a:t>personal </a:t>
            </a:r>
            <a:r>
              <a:rPr lang="de-DE" sz="1300" i="1" dirty="0" err="1">
                <a:latin typeface="Arial" panose="020B0604020202020204" pitchFamily="34" charset="0"/>
                <a:cs typeface="Arial" panose="020B0604020202020204" pitchFamily="34" charset="0"/>
              </a:rPr>
              <a:t>identification</a:t>
            </a:r>
            <a:r>
              <a:rPr lang="de-DE" sz="1300" i="1" dirty="0">
                <a:latin typeface="Arial" panose="020B0604020202020204" pitchFamily="34" charset="0"/>
                <a:cs typeface="Arial" panose="020B0604020202020204" pitchFamily="34" charset="0"/>
              </a:rPr>
              <a:t> data</a:t>
            </a:r>
            <a:endParaRPr lang="en-GB" sz="13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7" name="Gerader Verbinder 76">
            <a:extLst>
              <a:ext uri="{FF2B5EF4-FFF2-40B4-BE49-F238E27FC236}">
                <a16:creationId xmlns:a16="http://schemas.microsoft.com/office/drawing/2014/main" id="{33B1EDFC-33CE-46FD-9003-AD8B32BC244A}"/>
              </a:ext>
            </a:extLst>
          </p:cNvPr>
          <p:cNvCxnSpPr>
            <a:cxnSpLocks/>
            <a:stCxn id="71" idx="3"/>
            <a:endCxn id="41" idx="3"/>
          </p:cNvCxnSpPr>
          <p:nvPr/>
        </p:nvCxnSpPr>
        <p:spPr>
          <a:xfrm flipV="1">
            <a:off x="2900127" y="3694792"/>
            <a:ext cx="331154" cy="10248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Gerader Verbinder 79">
            <a:extLst>
              <a:ext uri="{FF2B5EF4-FFF2-40B4-BE49-F238E27FC236}">
                <a16:creationId xmlns:a16="http://schemas.microsoft.com/office/drawing/2014/main" id="{1E4D7BF5-BD19-4CD8-8220-DC236F3A92A3}"/>
              </a:ext>
            </a:extLst>
          </p:cNvPr>
          <p:cNvCxnSpPr>
            <a:cxnSpLocks/>
            <a:stCxn id="69" idx="3"/>
            <a:endCxn id="41" idx="3"/>
          </p:cNvCxnSpPr>
          <p:nvPr/>
        </p:nvCxnSpPr>
        <p:spPr>
          <a:xfrm flipV="1">
            <a:off x="2881675" y="3694792"/>
            <a:ext cx="349606" cy="38658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Gerader Verbinder 85">
            <a:extLst>
              <a:ext uri="{FF2B5EF4-FFF2-40B4-BE49-F238E27FC236}">
                <a16:creationId xmlns:a16="http://schemas.microsoft.com/office/drawing/2014/main" id="{E4BDE290-C665-4C23-8027-103DC0E4A9F5}"/>
              </a:ext>
            </a:extLst>
          </p:cNvPr>
          <p:cNvCxnSpPr>
            <a:cxnSpLocks/>
            <a:stCxn id="41" idx="3"/>
            <a:endCxn id="68" idx="3"/>
          </p:cNvCxnSpPr>
          <p:nvPr/>
        </p:nvCxnSpPr>
        <p:spPr>
          <a:xfrm flipH="1" flipV="1">
            <a:off x="2887063" y="3186104"/>
            <a:ext cx="344218" cy="5086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Gerader Verbinder 88">
            <a:extLst>
              <a:ext uri="{FF2B5EF4-FFF2-40B4-BE49-F238E27FC236}">
                <a16:creationId xmlns:a16="http://schemas.microsoft.com/office/drawing/2014/main" id="{DA0A2401-6F29-4DC1-93F0-1A11E9D76D45}"/>
              </a:ext>
            </a:extLst>
          </p:cNvPr>
          <p:cNvCxnSpPr>
            <a:cxnSpLocks/>
            <a:endCxn id="41" idx="3"/>
          </p:cNvCxnSpPr>
          <p:nvPr/>
        </p:nvCxnSpPr>
        <p:spPr>
          <a:xfrm>
            <a:off x="2867588" y="2320161"/>
            <a:ext cx="363693" cy="137463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Rechteck 94">
            <a:extLst>
              <a:ext uri="{FF2B5EF4-FFF2-40B4-BE49-F238E27FC236}">
                <a16:creationId xmlns:a16="http://schemas.microsoft.com/office/drawing/2014/main" id="{8CBF6924-E984-4ECA-80FB-DAC4E60B7F19}"/>
              </a:ext>
            </a:extLst>
          </p:cNvPr>
          <p:cNvSpPr/>
          <p:nvPr/>
        </p:nvSpPr>
        <p:spPr>
          <a:xfrm>
            <a:off x="8578481" y="2085191"/>
            <a:ext cx="1457888" cy="649910"/>
          </a:xfrm>
          <a:prstGeom prst="rect">
            <a:avLst/>
          </a:prstGeom>
          <a:solidFill>
            <a:srgbClr val="D9D9D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Rechteck 95">
            <a:extLst>
              <a:ext uri="{FF2B5EF4-FFF2-40B4-BE49-F238E27FC236}">
                <a16:creationId xmlns:a16="http://schemas.microsoft.com/office/drawing/2014/main" id="{4DE7E401-3E2B-4152-BE67-8735C8CD07ED}"/>
              </a:ext>
            </a:extLst>
          </p:cNvPr>
          <p:cNvSpPr/>
          <p:nvPr/>
        </p:nvSpPr>
        <p:spPr>
          <a:xfrm>
            <a:off x="8590612" y="2924124"/>
            <a:ext cx="1463276" cy="649910"/>
          </a:xfrm>
          <a:prstGeom prst="rect">
            <a:avLst/>
          </a:prstGeom>
          <a:solidFill>
            <a:srgbClr val="D9D9D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Rechteck 96">
            <a:extLst>
              <a:ext uri="{FF2B5EF4-FFF2-40B4-BE49-F238E27FC236}">
                <a16:creationId xmlns:a16="http://schemas.microsoft.com/office/drawing/2014/main" id="{F5ED3D5A-F824-4BE5-B76C-B0221FC10A8A}"/>
              </a:ext>
            </a:extLst>
          </p:cNvPr>
          <p:cNvSpPr/>
          <p:nvPr/>
        </p:nvSpPr>
        <p:spPr>
          <a:xfrm>
            <a:off x="8590612" y="4041469"/>
            <a:ext cx="1457888" cy="64991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Rechteck 97">
            <a:extLst>
              <a:ext uri="{FF2B5EF4-FFF2-40B4-BE49-F238E27FC236}">
                <a16:creationId xmlns:a16="http://schemas.microsoft.com/office/drawing/2014/main" id="{2EFCBFEC-39EE-432D-8F0E-782AE578AEC9}"/>
              </a:ext>
            </a:extLst>
          </p:cNvPr>
          <p:cNvSpPr/>
          <p:nvPr/>
        </p:nvSpPr>
        <p:spPr>
          <a:xfrm>
            <a:off x="8578481" y="4901780"/>
            <a:ext cx="1475407" cy="64991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Textfeld 98">
            <a:extLst>
              <a:ext uri="{FF2B5EF4-FFF2-40B4-BE49-F238E27FC236}">
                <a16:creationId xmlns:a16="http://schemas.microsoft.com/office/drawing/2014/main" id="{010FF90E-BCE0-4CF1-A650-59DA2EEF23C2}"/>
              </a:ext>
            </a:extLst>
          </p:cNvPr>
          <p:cNvSpPr txBox="1"/>
          <p:nvPr/>
        </p:nvSpPr>
        <p:spPr>
          <a:xfrm>
            <a:off x="8572854" y="5022025"/>
            <a:ext cx="1469142" cy="400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300" i="1" dirty="0" err="1">
                <a:latin typeface="Arial" panose="020B0604020202020204" pitchFamily="34" charset="0"/>
                <a:cs typeface="Arial" panose="020B0604020202020204" pitchFamily="34" charset="0"/>
              </a:rPr>
              <a:t>voluntary</a:t>
            </a:r>
            <a:r>
              <a:rPr lang="de-DE" sz="1300" i="1" dirty="0">
                <a:latin typeface="Arial" panose="020B0604020202020204" pitchFamily="34" charset="0"/>
                <a:cs typeface="Arial" panose="020B0604020202020204" pitchFamily="34" charset="0"/>
              </a:rPr>
              <a:t> private</a:t>
            </a:r>
          </a:p>
          <a:p>
            <a:pPr algn="ctr"/>
            <a:r>
              <a:rPr lang="de-DE" sz="1300" i="1" dirty="0">
                <a:latin typeface="Arial" panose="020B0604020202020204" pitchFamily="34" charset="0"/>
                <a:cs typeface="Arial" panose="020B0604020202020204" pitchFamily="34" charset="0"/>
              </a:rPr>
              <a:t> BP</a:t>
            </a:r>
            <a:endParaRPr lang="en-GB" sz="13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Textfeld 99">
            <a:extLst>
              <a:ext uri="{FF2B5EF4-FFF2-40B4-BE49-F238E27FC236}">
                <a16:creationId xmlns:a16="http://schemas.microsoft.com/office/drawing/2014/main" id="{F06E5220-C57B-4CCF-9FF4-D327F6092D1E}"/>
              </a:ext>
            </a:extLst>
          </p:cNvPr>
          <p:cNvSpPr txBox="1"/>
          <p:nvPr/>
        </p:nvSpPr>
        <p:spPr>
          <a:xfrm>
            <a:off x="8590612" y="4151389"/>
            <a:ext cx="1502069" cy="400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300" i="1" dirty="0">
                <a:latin typeface="Arial" panose="020B0604020202020204" pitchFamily="34" charset="0"/>
                <a:cs typeface="Arial" panose="020B0604020202020204" pitchFamily="34" charset="0"/>
              </a:rPr>
              <a:t>private BP </a:t>
            </a:r>
          </a:p>
          <a:p>
            <a:pPr algn="ctr"/>
            <a:r>
              <a:rPr lang="de-DE" sz="1300" i="1" dirty="0" err="1">
                <a:latin typeface="Arial" panose="020B0604020202020204" pitchFamily="34" charset="0"/>
                <a:cs typeface="Arial" panose="020B0604020202020204" pitchFamily="34" charset="0"/>
              </a:rPr>
              <a:t>required</a:t>
            </a:r>
            <a:r>
              <a:rPr lang="de-DE" sz="13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300" i="1" dirty="0" err="1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de-DE" sz="13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300" i="1" dirty="0" err="1">
                <a:latin typeface="Arial" panose="020B0604020202020204" pitchFamily="34" charset="0"/>
                <a:cs typeface="Arial" panose="020B0604020202020204" pitchFamily="34" charset="0"/>
              </a:rPr>
              <a:t>law</a:t>
            </a:r>
            <a:endParaRPr lang="en-GB" sz="13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Textfeld 100">
            <a:extLst>
              <a:ext uri="{FF2B5EF4-FFF2-40B4-BE49-F238E27FC236}">
                <a16:creationId xmlns:a16="http://schemas.microsoft.com/office/drawing/2014/main" id="{502B5D71-D5DC-4ACF-BAFB-CC16355B4E31}"/>
              </a:ext>
            </a:extLst>
          </p:cNvPr>
          <p:cNvSpPr txBox="1"/>
          <p:nvPr/>
        </p:nvSpPr>
        <p:spPr>
          <a:xfrm>
            <a:off x="8578579" y="3036765"/>
            <a:ext cx="1502069" cy="400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300" i="1" dirty="0" err="1">
                <a:latin typeface="Arial" panose="020B0604020202020204" pitchFamily="34" charset="0"/>
                <a:cs typeface="Arial" panose="020B0604020202020204" pitchFamily="34" charset="0"/>
              </a:rPr>
              <a:t>voluntary</a:t>
            </a:r>
            <a:r>
              <a:rPr lang="de-DE" sz="13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300" i="1" dirty="0">
                <a:latin typeface="Arial" panose="020B0604020202020204" pitchFamily="34" charset="0"/>
                <a:cs typeface="Arial" panose="020B0604020202020204" pitchFamily="34" charset="0"/>
              </a:rPr>
              <a:t>public</a:t>
            </a:r>
          </a:p>
          <a:p>
            <a:pPr algn="ctr"/>
            <a:r>
              <a:rPr lang="en-GB" sz="1300" i="1" dirty="0">
                <a:latin typeface="Arial" panose="020B0604020202020204" pitchFamily="34" charset="0"/>
                <a:cs typeface="Arial" panose="020B0604020202020204" pitchFamily="34" charset="0"/>
              </a:rPr>
              <a:t>BP</a:t>
            </a:r>
            <a:endParaRPr lang="de-DE" sz="13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Textfeld 101">
            <a:extLst>
              <a:ext uri="{FF2B5EF4-FFF2-40B4-BE49-F238E27FC236}">
                <a16:creationId xmlns:a16="http://schemas.microsoft.com/office/drawing/2014/main" id="{0A8C0494-2FE8-4580-9D02-80B8EB1684E8}"/>
              </a:ext>
            </a:extLst>
          </p:cNvPr>
          <p:cNvSpPr txBox="1"/>
          <p:nvPr/>
        </p:nvSpPr>
        <p:spPr>
          <a:xfrm>
            <a:off x="8584886" y="2178382"/>
            <a:ext cx="1500801" cy="400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300" i="1" dirty="0" err="1">
                <a:latin typeface="Arial" panose="020B0604020202020204" pitchFamily="34" charset="0"/>
                <a:cs typeface="Arial" panose="020B0604020202020204" pitchFamily="34" charset="0"/>
              </a:rPr>
              <a:t>public</a:t>
            </a:r>
            <a:r>
              <a:rPr lang="de-DE" sz="1300" i="1" dirty="0">
                <a:latin typeface="Arial" panose="020B0604020202020204" pitchFamily="34" charset="0"/>
                <a:cs typeface="Arial" panose="020B0604020202020204" pitchFamily="34" charset="0"/>
              </a:rPr>
              <a:t> BP</a:t>
            </a:r>
          </a:p>
          <a:p>
            <a:pPr algn="ctr"/>
            <a:r>
              <a:rPr lang="de-DE" sz="1300" i="1" dirty="0" err="1">
                <a:latin typeface="Arial" panose="020B0604020202020204" pitchFamily="34" charset="0"/>
                <a:cs typeface="Arial" panose="020B0604020202020204" pitchFamily="34" charset="0"/>
              </a:rPr>
              <a:t>required</a:t>
            </a:r>
            <a:r>
              <a:rPr lang="de-DE" sz="13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300" i="1" dirty="0" err="1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de-DE" sz="13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300" i="1" dirty="0" err="1">
                <a:latin typeface="Arial" panose="020B0604020202020204" pitchFamily="34" charset="0"/>
                <a:cs typeface="Arial" panose="020B0604020202020204" pitchFamily="34" charset="0"/>
              </a:rPr>
              <a:t>law</a:t>
            </a:r>
            <a:endParaRPr lang="en-GB" sz="13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3" name="Gerader Verbinder 102">
            <a:extLst>
              <a:ext uri="{FF2B5EF4-FFF2-40B4-BE49-F238E27FC236}">
                <a16:creationId xmlns:a16="http://schemas.microsoft.com/office/drawing/2014/main" id="{389975F7-7487-4DAA-86A3-CB3C55BDE5B6}"/>
              </a:ext>
            </a:extLst>
          </p:cNvPr>
          <p:cNvCxnSpPr>
            <a:cxnSpLocks/>
            <a:stCxn id="42" idx="3"/>
            <a:endCxn id="100" idx="1"/>
          </p:cNvCxnSpPr>
          <p:nvPr/>
        </p:nvCxnSpPr>
        <p:spPr>
          <a:xfrm>
            <a:off x="8233585" y="3695618"/>
            <a:ext cx="357027" cy="6558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Gerader Verbinder 106">
            <a:extLst>
              <a:ext uri="{FF2B5EF4-FFF2-40B4-BE49-F238E27FC236}">
                <a16:creationId xmlns:a16="http://schemas.microsoft.com/office/drawing/2014/main" id="{C7A633FC-5010-4BED-BE02-C9FA8278E236}"/>
              </a:ext>
            </a:extLst>
          </p:cNvPr>
          <p:cNvCxnSpPr>
            <a:cxnSpLocks/>
            <a:stCxn id="42" idx="3"/>
            <a:endCxn id="101" idx="1"/>
          </p:cNvCxnSpPr>
          <p:nvPr/>
        </p:nvCxnSpPr>
        <p:spPr>
          <a:xfrm flipV="1">
            <a:off x="8233585" y="3236820"/>
            <a:ext cx="344994" cy="45879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Gerader Verbinder 109">
            <a:extLst>
              <a:ext uri="{FF2B5EF4-FFF2-40B4-BE49-F238E27FC236}">
                <a16:creationId xmlns:a16="http://schemas.microsoft.com/office/drawing/2014/main" id="{D5142480-AB72-49A0-AD40-2D04D17C4457}"/>
              </a:ext>
            </a:extLst>
          </p:cNvPr>
          <p:cNvCxnSpPr>
            <a:cxnSpLocks/>
            <a:stCxn id="4" idx="3"/>
            <a:endCxn id="95" idx="1"/>
          </p:cNvCxnSpPr>
          <p:nvPr/>
        </p:nvCxnSpPr>
        <p:spPr>
          <a:xfrm flipV="1">
            <a:off x="8240083" y="2410146"/>
            <a:ext cx="338398" cy="127170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Gerader Verbinder 113">
            <a:extLst>
              <a:ext uri="{FF2B5EF4-FFF2-40B4-BE49-F238E27FC236}">
                <a16:creationId xmlns:a16="http://schemas.microsoft.com/office/drawing/2014/main" id="{E16754C8-CFF7-4AFD-AB2B-E3079DEC6CD1}"/>
              </a:ext>
            </a:extLst>
          </p:cNvPr>
          <p:cNvCxnSpPr>
            <a:cxnSpLocks/>
            <a:endCxn id="99" idx="1"/>
          </p:cNvCxnSpPr>
          <p:nvPr/>
        </p:nvCxnSpPr>
        <p:spPr>
          <a:xfrm>
            <a:off x="8228694" y="3769316"/>
            <a:ext cx="344160" cy="14527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feld 122">
            <a:extLst>
              <a:ext uri="{FF2B5EF4-FFF2-40B4-BE49-F238E27FC236}">
                <a16:creationId xmlns:a16="http://schemas.microsoft.com/office/drawing/2014/main" id="{8BB98902-DC34-44BB-AE27-6EBBED348292}"/>
              </a:ext>
            </a:extLst>
          </p:cNvPr>
          <p:cNvSpPr txBox="1"/>
          <p:nvPr/>
        </p:nvSpPr>
        <p:spPr>
          <a:xfrm>
            <a:off x="3181392" y="5973943"/>
            <a:ext cx="5017169" cy="34312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ECOSYSTEM SERVICE PROVIDERS</a:t>
            </a:r>
            <a:endParaRPr lang="en-GB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4" name="Textfeld 123">
            <a:extLst>
              <a:ext uri="{FF2B5EF4-FFF2-40B4-BE49-F238E27FC236}">
                <a16:creationId xmlns:a16="http://schemas.microsoft.com/office/drawing/2014/main" id="{811B19E1-2682-45AD-8804-338632FE5494}"/>
              </a:ext>
            </a:extLst>
          </p:cNvPr>
          <p:cNvSpPr txBox="1"/>
          <p:nvPr/>
        </p:nvSpPr>
        <p:spPr>
          <a:xfrm>
            <a:off x="3231280" y="427523"/>
            <a:ext cx="50088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ORCHESTRATOR/REGULATOR</a:t>
            </a:r>
            <a:endParaRPr lang="en-GB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A1385C86-D74A-4B7B-A324-BB718B9A6C3E}"/>
              </a:ext>
            </a:extLst>
          </p:cNvPr>
          <p:cNvGrpSpPr/>
          <p:nvPr/>
        </p:nvGrpSpPr>
        <p:grpSpPr>
          <a:xfrm>
            <a:off x="10409275" y="5028174"/>
            <a:ext cx="1690395" cy="1490300"/>
            <a:chOff x="10591748" y="5305694"/>
            <a:chExt cx="1431980" cy="1595938"/>
          </a:xfrm>
        </p:grpSpPr>
        <p:sp>
          <p:nvSpPr>
            <p:cNvPr id="122" name="Rechteck 121">
              <a:extLst>
                <a:ext uri="{FF2B5EF4-FFF2-40B4-BE49-F238E27FC236}">
                  <a16:creationId xmlns:a16="http://schemas.microsoft.com/office/drawing/2014/main" id="{31B52D6B-2427-44F6-9B2D-4CAF5285C5D8}"/>
                </a:ext>
              </a:extLst>
            </p:cNvPr>
            <p:cNvSpPr/>
            <p:nvPr/>
          </p:nvSpPr>
          <p:spPr>
            <a:xfrm>
              <a:off x="11126787" y="5305694"/>
              <a:ext cx="175512" cy="9649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Textfeld 82">
              <a:extLst>
                <a:ext uri="{FF2B5EF4-FFF2-40B4-BE49-F238E27FC236}">
                  <a16:creationId xmlns:a16="http://schemas.microsoft.com/office/drawing/2014/main" id="{C22306DE-148C-4231-99D6-057F94083113}"/>
                </a:ext>
              </a:extLst>
            </p:cNvPr>
            <p:cNvSpPr txBox="1"/>
            <p:nvPr/>
          </p:nvSpPr>
          <p:spPr>
            <a:xfrm>
              <a:off x="10591748" y="5317450"/>
              <a:ext cx="13715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Legend:</a:t>
              </a:r>
              <a:endParaRPr lang="en-GB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Textfeld 86">
              <a:extLst>
                <a:ext uri="{FF2B5EF4-FFF2-40B4-BE49-F238E27FC236}">
                  <a16:creationId xmlns:a16="http://schemas.microsoft.com/office/drawing/2014/main" id="{10140754-2F9C-4629-BA8D-F37D33EF256B}"/>
                </a:ext>
              </a:extLst>
            </p:cNvPr>
            <p:cNvSpPr txBox="1"/>
            <p:nvPr/>
          </p:nvSpPr>
          <p:spPr>
            <a:xfrm>
              <a:off x="10989370" y="5523035"/>
              <a:ext cx="1012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core</a:t>
              </a:r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ecosystem</a:t>
              </a:r>
              <a:endParaRPr lang="en-GB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Textfeld 87">
              <a:extLst>
                <a:ext uri="{FF2B5EF4-FFF2-40B4-BE49-F238E27FC236}">
                  <a16:creationId xmlns:a16="http://schemas.microsoft.com/office/drawing/2014/main" id="{81993E95-C964-46F0-855B-A03CEECDD627}"/>
                </a:ext>
              </a:extLst>
            </p:cNvPr>
            <p:cNvSpPr txBox="1"/>
            <p:nvPr/>
          </p:nvSpPr>
          <p:spPr>
            <a:xfrm>
              <a:off x="11000249" y="5961530"/>
              <a:ext cx="1012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extended</a:t>
              </a:r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ecosystem</a:t>
              </a:r>
              <a:endParaRPr lang="en-GB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" name="Gerader Verbinder 2">
              <a:extLst>
                <a:ext uri="{FF2B5EF4-FFF2-40B4-BE49-F238E27FC236}">
                  <a16:creationId xmlns:a16="http://schemas.microsoft.com/office/drawing/2014/main" id="{3E330B17-4DF6-437F-B9D3-369BDEB1D5CD}"/>
                </a:ext>
              </a:extLst>
            </p:cNvPr>
            <p:cNvCxnSpPr>
              <a:cxnSpLocks/>
              <a:endCxn id="87" idx="1"/>
            </p:cNvCxnSpPr>
            <p:nvPr/>
          </p:nvCxnSpPr>
          <p:spPr>
            <a:xfrm>
              <a:off x="10708605" y="5753868"/>
              <a:ext cx="28076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Gerader Verbinder 91">
              <a:extLst>
                <a:ext uri="{FF2B5EF4-FFF2-40B4-BE49-F238E27FC236}">
                  <a16:creationId xmlns:a16="http://schemas.microsoft.com/office/drawing/2014/main" id="{B6019C8B-2C13-453C-AC8A-ADBA7730DFFA}"/>
                </a:ext>
              </a:extLst>
            </p:cNvPr>
            <p:cNvCxnSpPr>
              <a:cxnSpLocks/>
            </p:cNvCxnSpPr>
            <p:nvPr/>
          </p:nvCxnSpPr>
          <p:spPr>
            <a:xfrm>
              <a:off x="10708605" y="6251739"/>
              <a:ext cx="28800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Textfeld 89">
              <a:extLst>
                <a:ext uri="{FF2B5EF4-FFF2-40B4-BE49-F238E27FC236}">
                  <a16:creationId xmlns:a16="http://schemas.microsoft.com/office/drawing/2014/main" id="{E72E8888-D4EA-44D4-A93D-23260DC600EF}"/>
                </a:ext>
              </a:extLst>
            </p:cNvPr>
            <p:cNvSpPr txBox="1"/>
            <p:nvPr/>
          </p:nvSpPr>
          <p:spPr>
            <a:xfrm>
              <a:off x="11011128" y="6439967"/>
              <a:ext cx="1012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business</a:t>
              </a:r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process</a:t>
              </a:r>
              <a:endParaRPr lang="en-GB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Textfeld 90">
              <a:extLst>
                <a:ext uri="{FF2B5EF4-FFF2-40B4-BE49-F238E27FC236}">
                  <a16:creationId xmlns:a16="http://schemas.microsoft.com/office/drawing/2014/main" id="{CD438477-0F6A-49C9-B28A-08095BA8BC19}"/>
                </a:ext>
              </a:extLst>
            </p:cNvPr>
            <p:cNvSpPr txBox="1"/>
            <p:nvPr/>
          </p:nvSpPr>
          <p:spPr>
            <a:xfrm>
              <a:off x="10670417" y="6484478"/>
              <a:ext cx="42421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BP</a:t>
              </a:r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3" name="Gruppieren 92">
            <a:extLst>
              <a:ext uri="{FF2B5EF4-FFF2-40B4-BE49-F238E27FC236}">
                <a16:creationId xmlns:a16="http://schemas.microsoft.com/office/drawing/2014/main" id="{6E332E02-4923-47FF-802F-C28B29FA2A64}"/>
              </a:ext>
            </a:extLst>
          </p:cNvPr>
          <p:cNvGrpSpPr/>
          <p:nvPr/>
        </p:nvGrpSpPr>
        <p:grpSpPr>
          <a:xfrm>
            <a:off x="1260250" y="5098409"/>
            <a:ext cx="1635520" cy="540000"/>
            <a:chOff x="1251543" y="4150314"/>
            <a:chExt cx="1635520" cy="540000"/>
          </a:xfrm>
        </p:grpSpPr>
        <p:sp>
          <p:nvSpPr>
            <p:cNvPr id="94" name="Rechteck 93">
              <a:extLst>
                <a:ext uri="{FF2B5EF4-FFF2-40B4-BE49-F238E27FC236}">
                  <a16:creationId xmlns:a16="http://schemas.microsoft.com/office/drawing/2014/main" id="{72911348-1270-4FD2-A14A-6954777154B3}"/>
                </a:ext>
              </a:extLst>
            </p:cNvPr>
            <p:cNvSpPr/>
            <p:nvPr/>
          </p:nvSpPr>
          <p:spPr>
            <a:xfrm>
              <a:off x="1270968" y="4150314"/>
              <a:ext cx="1616095" cy="54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" name="Textfeld 103">
              <a:extLst>
                <a:ext uri="{FF2B5EF4-FFF2-40B4-BE49-F238E27FC236}">
                  <a16:creationId xmlns:a16="http://schemas.microsoft.com/office/drawing/2014/main" id="{55DF286F-B3F7-4B51-9DAB-79D3F6F5614C}"/>
                </a:ext>
              </a:extLst>
            </p:cNvPr>
            <p:cNvSpPr txBox="1"/>
            <p:nvPr/>
          </p:nvSpPr>
          <p:spPr>
            <a:xfrm>
              <a:off x="1251543" y="4205244"/>
              <a:ext cx="1623628" cy="4001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de-DE" sz="13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self-attested</a:t>
              </a:r>
              <a:r>
                <a:rPr lang="de-DE" sz="13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3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attributes</a:t>
              </a:r>
              <a:endParaRPr lang="de-DE" sz="13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105" name="Gerader Verbinder 104">
            <a:extLst>
              <a:ext uri="{FF2B5EF4-FFF2-40B4-BE49-F238E27FC236}">
                <a16:creationId xmlns:a16="http://schemas.microsoft.com/office/drawing/2014/main" id="{394463F5-BE2D-4A0A-BC06-08AD5AE24FA9}"/>
              </a:ext>
            </a:extLst>
          </p:cNvPr>
          <p:cNvCxnSpPr>
            <a:cxnSpLocks/>
            <a:stCxn id="94" idx="3"/>
            <a:endCxn id="41" idx="3"/>
          </p:cNvCxnSpPr>
          <p:nvPr/>
        </p:nvCxnSpPr>
        <p:spPr>
          <a:xfrm flipV="1">
            <a:off x="2895770" y="3694791"/>
            <a:ext cx="335511" cy="16736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Textfeld 105">
            <a:extLst>
              <a:ext uri="{FF2B5EF4-FFF2-40B4-BE49-F238E27FC236}">
                <a16:creationId xmlns:a16="http://schemas.microsoft.com/office/drawing/2014/main" id="{F83A3ABE-46E5-4C8E-935F-360302B949F3}"/>
              </a:ext>
            </a:extLst>
          </p:cNvPr>
          <p:cNvSpPr txBox="1"/>
          <p:nvPr/>
        </p:nvSpPr>
        <p:spPr>
          <a:xfrm flipH="1">
            <a:off x="4500850" y="1702175"/>
            <a:ext cx="2406785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ID-WALLET PROVIDER</a:t>
            </a:r>
            <a:endParaRPr lang="en-GB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3" name="Gerade Verbindung mit Pfeil 52">
            <a:extLst>
              <a:ext uri="{FF2B5EF4-FFF2-40B4-BE49-F238E27FC236}">
                <a16:creationId xmlns:a16="http://schemas.microsoft.com/office/drawing/2014/main" id="{66C771A1-007E-4C9B-A3C9-635A275C71A5}"/>
              </a:ext>
            </a:extLst>
          </p:cNvPr>
          <p:cNvCxnSpPr>
            <a:cxnSpLocks/>
          </p:cNvCxnSpPr>
          <p:nvPr/>
        </p:nvCxnSpPr>
        <p:spPr>
          <a:xfrm>
            <a:off x="5689970" y="1420373"/>
            <a:ext cx="0" cy="288000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Gerader Verbinder 107">
            <a:extLst>
              <a:ext uri="{FF2B5EF4-FFF2-40B4-BE49-F238E27FC236}">
                <a16:creationId xmlns:a16="http://schemas.microsoft.com/office/drawing/2014/main" id="{57E33742-66C5-4138-98E8-F88C874876A9}"/>
              </a:ext>
            </a:extLst>
          </p:cNvPr>
          <p:cNvCxnSpPr/>
          <p:nvPr/>
        </p:nvCxnSpPr>
        <p:spPr>
          <a:xfrm rot="10800000" flipV="1">
            <a:off x="4977461" y="4819938"/>
            <a:ext cx="0" cy="127095"/>
          </a:xfrm>
          <a:prstGeom prst="lin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422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245FEB-EB96-44D9-A34D-957E2D227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2963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de-DE" dirty="0"/>
              <a:t>Figure 3: </a:t>
            </a:r>
            <a:r>
              <a:rPr lang="en-US" dirty="0"/>
              <a:t>Multi-method qualitative research design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41372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320BEAA6-ED6A-4839-8E10-C83E9FA991FB}"/>
              </a:ext>
            </a:extLst>
          </p:cNvPr>
          <p:cNvSpPr/>
          <p:nvPr/>
        </p:nvSpPr>
        <p:spPr>
          <a:xfrm>
            <a:off x="1438878" y="1095474"/>
            <a:ext cx="4824000" cy="54850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BFA13F24-554D-4D2D-98B7-2B8C669DF5EC}"/>
              </a:ext>
            </a:extLst>
          </p:cNvPr>
          <p:cNvSpPr/>
          <p:nvPr/>
        </p:nvSpPr>
        <p:spPr>
          <a:xfrm>
            <a:off x="6994516" y="1092879"/>
            <a:ext cx="4752000" cy="54876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93259051-F67F-4624-97A3-7669587F9C6D}"/>
              </a:ext>
            </a:extLst>
          </p:cNvPr>
          <p:cNvSpPr txBox="1"/>
          <p:nvPr/>
        </p:nvSpPr>
        <p:spPr>
          <a:xfrm>
            <a:off x="467913" y="721542"/>
            <a:ext cx="8662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i="1" err="1">
                <a:latin typeface="Arial" panose="020B0604020202020204" pitchFamily="34" charset="0"/>
                <a:cs typeface="Arial" panose="020B0604020202020204" pitchFamily="34" charset="0"/>
              </a:rPr>
              <a:t>step</a:t>
            </a:r>
            <a:endParaRPr lang="en-GB" sz="16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DEAC5C51-F320-4351-B1C1-3A7E664B15D1}"/>
              </a:ext>
            </a:extLst>
          </p:cNvPr>
          <p:cNvSpPr txBox="1"/>
          <p:nvPr/>
        </p:nvSpPr>
        <p:spPr>
          <a:xfrm>
            <a:off x="3080084" y="638962"/>
            <a:ext cx="866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3D159D3F-F3F2-47CD-9295-DCB3CE9DCCDD}"/>
              </a:ext>
            </a:extLst>
          </p:cNvPr>
          <p:cNvSpPr txBox="1"/>
          <p:nvPr/>
        </p:nvSpPr>
        <p:spPr>
          <a:xfrm>
            <a:off x="8758567" y="638962"/>
            <a:ext cx="866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0E5F568C-76BD-4B85-83A1-931E1FA5C528}"/>
              </a:ext>
            </a:extLst>
          </p:cNvPr>
          <p:cNvSpPr txBox="1"/>
          <p:nvPr/>
        </p:nvSpPr>
        <p:spPr>
          <a:xfrm>
            <a:off x="509921" y="2128773"/>
            <a:ext cx="8662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method</a:t>
            </a:r>
            <a:endParaRPr lang="en-GB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F91B2000-68A6-4DE3-9454-75F3E8822695}"/>
              </a:ext>
            </a:extLst>
          </p:cNvPr>
          <p:cNvSpPr txBox="1"/>
          <p:nvPr/>
        </p:nvSpPr>
        <p:spPr>
          <a:xfrm>
            <a:off x="589788" y="3284149"/>
            <a:ext cx="8662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i="1" dirty="0"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endParaRPr lang="en-GB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B66BB14B-A5D2-4AF5-BB4A-1C4558BF0B61}"/>
              </a:ext>
            </a:extLst>
          </p:cNvPr>
          <p:cNvSpPr txBox="1"/>
          <p:nvPr/>
        </p:nvSpPr>
        <p:spPr>
          <a:xfrm>
            <a:off x="533207" y="5126603"/>
            <a:ext cx="8955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  <a:endParaRPr lang="en-GB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80311EEE-3F87-4814-BBA7-7EAC4731FFC1}"/>
              </a:ext>
            </a:extLst>
          </p:cNvPr>
          <p:cNvSpPr txBox="1"/>
          <p:nvPr/>
        </p:nvSpPr>
        <p:spPr>
          <a:xfrm>
            <a:off x="1576135" y="2845126"/>
            <a:ext cx="4604691" cy="138899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noAutofit/>
          </a:bodyPr>
          <a:lstStyle/>
          <a:p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multistakeholder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consultation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position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papers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requested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German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goverment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following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focus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58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general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ecosystem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positions</a:t>
            </a:r>
            <a:endParaRPr lang="de-DE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22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ecosystem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models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monitization</a:t>
            </a:r>
            <a:endParaRPr lang="de-DE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99096C61-D66E-44AF-B860-49BCAFC9949E}"/>
              </a:ext>
            </a:extLst>
          </p:cNvPr>
          <p:cNvSpPr txBox="1"/>
          <p:nvPr/>
        </p:nvSpPr>
        <p:spPr>
          <a:xfrm>
            <a:off x="1576136" y="4390949"/>
            <a:ext cx="4604692" cy="210301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91440" tIns="45720" rIns="91440" bIns="45720" rtlCol="0" anchor="t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Figure 1: 1st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iteration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ecosystem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value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governance</a:t>
            </a:r>
            <a:endParaRPr lang="de-DE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Figure 2: 1st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iteration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ecosystem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orchestration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tensions</a:t>
            </a:r>
            <a:endParaRPr lang="de-DE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Figure 3: 1st 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iteration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: 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ecosystem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monetization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flows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operating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models</a:t>
            </a:r>
            <a:endParaRPr lang="de-DE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Figure 4: 1st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iteration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government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orchestration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standard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types</a:t>
            </a:r>
            <a:endParaRPr lang="de-DE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82540308-1FDA-4E3D-9D85-9B98CAE02FA3}"/>
              </a:ext>
            </a:extLst>
          </p:cNvPr>
          <p:cNvSpPr txBox="1"/>
          <p:nvPr/>
        </p:nvSpPr>
        <p:spPr>
          <a:xfrm>
            <a:off x="7086769" y="2829699"/>
            <a:ext cx="4572024" cy="14044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91440" tIns="45720" rIns="91440" bIns="45720" rtlCol="0" anchor="t">
            <a:noAutofit/>
          </a:bodyPr>
          <a:lstStyle/>
          <a:p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14 in-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depth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interviews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following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focus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ecosystem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value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mechanism</a:t>
            </a:r>
            <a:endParaRPr lang="de-DE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ecosystem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monetization</a:t>
            </a:r>
            <a:r>
              <a:rPr lang="de-DE" sz="15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and </a:t>
            </a:r>
            <a:r>
              <a:rPr lang="de-DE" sz="15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operating</a:t>
            </a:r>
            <a:r>
              <a:rPr lang="de-DE" sz="15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models</a:t>
            </a:r>
            <a:endParaRPr lang="de-DE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ecosystem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stakeholder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tensions</a:t>
            </a:r>
            <a:endParaRPr lang="de-DE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ecosystem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orchestration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strategies</a:t>
            </a:r>
            <a:endParaRPr lang="de-DE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33764271-1226-4CD7-9D41-2C342A907009}"/>
              </a:ext>
            </a:extLst>
          </p:cNvPr>
          <p:cNvSpPr txBox="1"/>
          <p:nvPr/>
        </p:nvSpPr>
        <p:spPr>
          <a:xfrm>
            <a:off x="7086768" y="4398966"/>
            <a:ext cx="4572025" cy="2095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91440" tIns="45720" rIns="91440" bIns="45720" rtlCol="0" anchor="t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Figure 1: 2nd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iteration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ecosystem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value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governance</a:t>
            </a:r>
            <a:endParaRPr lang="de-DE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Figure 2: 2nd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iteration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ecosystem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orchestration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tensions</a:t>
            </a:r>
            <a:endParaRPr lang="de-DE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Figure 3: 2nd 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iteration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: 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ecosystem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monetization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flows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operating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models</a:t>
            </a:r>
            <a:endParaRPr lang="de-DE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Figure 4: 2nd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iteration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government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orchestration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standard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types</a:t>
            </a:r>
            <a:endParaRPr lang="de-DE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1DEEC9B5-4F05-46E8-A09D-0B9EDC9A5603}"/>
              </a:ext>
            </a:extLst>
          </p:cNvPr>
          <p:cNvSpPr txBox="1"/>
          <p:nvPr/>
        </p:nvSpPr>
        <p:spPr>
          <a:xfrm>
            <a:off x="1576136" y="1226760"/>
            <a:ext cx="10082656" cy="61014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Which government orchestration models exist for a public-private identity data ecosystem and how can the ID wallet be economically provided as a central user interface for managing identity data?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1019E41D-E2DC-45EB-A216-B3E81A1D6F5D}"/>
              </a:ext>
            </a:extLst>
          </p:cNvPr>
          <p:cNvSpPr txBox="1"/>
          <p:nvPr/>
        </p:nvSpPr>
        <p:spPr>
          <a:xfrm>
            <a:off x="244395" y="1243766"/>
            <a:ext cx="11194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i="1" err="1">
                <a:latin typeface="Arial" panose="020B0604020202020204" pitchFamily="34" charset="0"/>
                <a:cs typeface="Arial" panose="020B0604020202020204" pitchFamily="34" charset="0"/>
              </a:rPr>
              <a:t>research</a:t>
            </a:r>
            <a:r>
              <a:rPr lang="de-DE" sz="1600" i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i="1" err="1">
                <a:latin typeface="Arial" panose="020B0604020202020204" pitchFamily="34" charset="0"/>
                <a:cs typeface="Arial" panose="020B0604020202020204" pitchFamily="34" charset="0"/>
              </a:rPr>
              <a:t>question</a:t>
            </a:r>
            <a:endParaRPr lang="en-GB" sz="16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Pfeil: nach links und rechts 33">
            <a:extLst>
              <a:ext uri="{FF2B5EF4-FFF2-40B4-BE49-F238E27FC236}">
                <a16:creationId xmlns:a16="http://schemas.microsoft.com/office/drawing/2014/main" id="{FBD831AC-8622-4E4C-832F-3EBA2629DB77}"/>
              </a:ext>
            </a:extLst>
          </p:cNvPr>
          <p:cNvSpPr/>
          <p:nvPr/>
        </p:nvSpPr>
        <p:spPr>
          <a:xfrm>
            <a:off x="6279292" y="5136865"/>
            <a:ext cx="715224" cy="338554"/>
          </a:xfrm>
          <a:prstGeom prst="leftRightArrow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A6ECA0D9-8FC4-4783-BB39-A77F6D99E6B0}"/>
              </a:ext>
            </a:extLst>
          </p:cNvPr>
          <p:cNvGrpSpPr/>
          <p:nvPr/>
        </p:nvGrpSpPr>
        <p:grpSpPr>
          <a:xfrm>
            <a:off x="1574926" y="1974686"/>
            <a:ext cx="10083867" cy="718836"/>
            <a:chOff x="1574926" y="2086879"/>
            <a:chExt cx="10083867" cy="718836"/>
          </a:xfrm>
        </p:grpSpPr>
        <p:sp>
          <p:nvSpPr>
            <p:cNvPr id="23" name="Textfeld 22">
              <a:extLst>
                <a:ext uri="{FF2B5EF4-FFF2-40B4-BE49-F238E27FC236}">
                  <a16:creationId xmlns:a16="http://schemas.microsoft.com/office/drawing/2014/main" id="{55F7BB9B-D52A-4D7E-AC00-A60719A36077}"/>
                </a:ext>
              </a:extLst>
            </p:cNvPr>
            <p:cNvSpPr txBox="1"/>
            <p:nvPr/>
          </p:nvSpPr>
          <p:spPr>
            <a:xfrm>
              <a:off x="1576136" y="2086879"/>
              <a:ext cx="4608000" cy="38770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 rtlCol="0" anchor="t">
              <a:noAutofit/>
            </a:bodyPr>
            <a:lstStyle/>
            <a:p>
              <a:pPr algn="ctr"/>
              <a:r>
                <a:rPr lang="de-DE" sz="1600" dirty="0" err="1">
                  <a:latin typeface="Arial" panose="020B0604020202020204" pitchFamily="34" charset="0"/>
                  <a:cs typeface="Arial" panose="020B0604020202020204" pitchFamily="34" charset="0"/>
                </a:rPr>
                <a:t>inductive</a:t>
              </a:r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 qualitative </a:t>
              </a:r>
              <a:r>
                <a:rPr lang="de-DE" sz="1600" dirty="0" err="1">
                  <a:latin typeface="Arial" panose="020B0604020202020204" pitchFamily="34" charset="0"/>
                  <a:cs typeface="Arial" panose="020B0604020202020204" pitchFamily="34" charset="0"/>
                </a:rPr>
                <a:t>content</a:t>
              </a:r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600" dirty="0" err="1">
                  <a:latin typeface="Arial" panose="020B0604020202020204" pitchFamily="34" charset="0"/>
                  <a:cs typeface="Arial" panose="020B0604020202020204" pitchFamily="34" charset="0"/>
                </a:rPr>
                <a:t>analysis</a:t>
              </a:r>
              <a:endParaRPr lang="en-GB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Textfeld 26">
              <a:extLst>
                <a:ext uri="{FF2B5EF4-FFF2-40B4-BE49-F238E27FC236}">
                  <a16:creationId xmlns:a16="http://schemas.microsoft.com/office/drawing/2014/main" id="{B189D7FB-D184-4C83-BC36-45277563C7AF}"/>
                </a:ext>
              </a:extLst>
            </p:cNvPr>
            <p:cNvSpPr txBox="1"/>
            <p:nvPr/>
          </p:nvSpPr>
          <p:spPr>
            <a:xfrm>
              <a:off x="7086769" y="2094897"/>
              <a:ext cx="4572024" cy="34310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 rtlCol="0" anchor="t">
              <a:noAutofit/>
            </a:bodyPr>
            <a:lstStyle/>
            <a:p>
              <a:pPr algn="ctr"/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semi-</a:t>
              </a:r>
              <a:r>
                <a:rPr lang="de-DE" sz="1600" dirty="0" err="1">
                  <a:latin typeface="Arial" panose="020B0604020202020204" pitchFamily="34" charset="0"/>
                  <a:cs typeface="Arial" panose="020B0604020202020204" pitchFamily="34" charset="0"/>
                </a:rPr>
                <a:t>structured</a:t>
              </a:r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 qualitative </a:t>
              </a:r>
              <a:r>
                <a:rPr lang="de-DE" sz="1600" dirty="0" err="1">
                  <a:latin typeface="Arial" panose="020B0604020202020204" pitchFamily="34" charset="0"/>
                  <a:cs typeface="Arial" panose="020B0604020202020204" pitchFamily="34" charset="0"/>
                </a:rPr>
                <a:t>interviews</a:t>
              </a:r>
              <a:endParaRPr lang="en-GB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Textfeld 35">
              <a:extLst>
                <a:ext uri="{FF2B5EF4-FFF2-40B4-BE49-F238E27FC236}">
                  <a16:creationId xmlns:a16="http://schemas.microsoft.com/office/drawing/2014/main" id="{E720424A-E69B-45B0-8C29-2D592C830A40}"/>
                </a:ext>
              </a:extLst>
            </p:cNvPr>
            <p:cNvSpPr txBox="1"/>
            <p:nvPr/>
          </p:nvSpPr>
          <p:spPr>
            <a:xfrm>
              <a:off x="1574926" y="2442149"/>
              <a:ext cx="10082657" cy="3635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de-DE" sz="1600" dirty="0" err="1">
                  <a:latin typeface="Arial" panose="020B0604020202020204" pitchFamily="34" charset="0"/>
                  <a:cs typeface="Arial" panose="020B0604020202020204" pitchFamily="34" charset="0"/>
                </a:rPr>
                <a:t>methodological</a:t>
              </a:r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600" dirty="0" err="1">
                  <a:latin typeface="Arial" panose="020B0604020202020204" pitchFamily="34" charset="0"/>
                  <a:cs typeface="Arial" panose="020B0604020202020204" pitchFamily="34" charset="0"/>
                </a:rPr>
                <a:t>triangulation</a:t>
              </a:r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21963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245FEB-EB96-44D9-A34D-957E2D227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2963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Figure </a:t>
            </a:r>
            <a:r>
              <a:rPr lang="en-GB" dirty="0"/>
              <a:t>4</a:t>
            </a:r>
            <a:r>
              <a:rPr lang="en-US" dirty="0"/>
              <a:t>: Digital identity data ecosystem value governance model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19731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1">
            <a:extLst>
              <a:ext uri="{FF2B5EF4-FFF2-40B4-BE49-F238E27FC236}">
                <a16:creationId xmlns:a16="http://schemas.microsoft.com/office/drawing/2014/main" id="{84F42DA8-B365-440C-A9CC-9F2E0DBF9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62489" y="93279"/>
            <a:ext cx="240450" cy="153888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C96146-CEE5-D54C-96F0-2EE3ADEFB96D}" type="slidenum">
              <a:rPr kumimoji="0" lang="de-DE" sz="1000" b="0" i="0" u="none" strike="noStrike" kern="1200" cap="none" spc="0" normalizeH="0" baseline="0" noProof="0" smtClean="0">
                <a:ln>
                  <a:noFill/>
                </a:ln>
                <a:solidFill>
                  <a:srgbClr val="005151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de-DE" sz="1000" b="0" i="0" u="none" strike="noStrike" kern="1200" cap="none" spc="0" normalizeH="0" baseline="0" noProof="0">
              <a:ln>
                <a:noFill/>
              </a:ln>
              <a:solidFill>
                <a:srgbClr val="00515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FF0289FC-2393-47AB-9EB8-4D16FFB2BBBF}"/>
              </a:ext>
            </a:extLst>
          </p:cNvPr>
          <p:cNvSpPr/>
          <p:nvPr/>
        </p:nvSpPr>
        <p:spPr>
          <a:xfrm>
            <a:off x="375181" y="1471873"/>
            <a:ext cx="3240000" cy="339438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22D329F-4C1F-488A-8C8E-C64BF30F58CB}"/>
              </a:ext>
            </a:extLst>
          </p:cNvPr>
          <p:cNvSpPr txBox="1"/>
          <p:nvPr/>
        </p:nvSpPr>
        <p:spPr>
          <a:xfrm>
            <a:off x="363146" y="2116177"/>
            <a:ext cx="3252035" cy="239097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positive: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financial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reward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reputation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reward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ecosystem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value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proposition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awareness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communication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role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model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activities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solution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pooling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negative: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usage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obligation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customer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citizens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demand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competitive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pressure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50130B0B-4CAF-4B6A-B7CE-AD7DC5F67876}"/>
              </a:ext>
            </a:extLst>
          </p:cNvPr>
          <p:cNvGrpSpPr/>
          <p:nvPr/>
        </p:nvGrpSpPr>
        <p:grpSpPr>
          <a:xfrm>
            <a:off x="8522489" y="1471873"/>
            <a:ext cx="3240000" cy="3394382"/>
            <a:chOff x="8522489" y="2356798"/>
            <a:chExt cx="3240000" cy="3394382"/>
          </a:xfrm>
        </p:grpSpPr>
        <p:grpSp>
          <p:nvGrpSpPr>
            <p:cNvPr id="11" name="Gruppieren 10">
              <a:extLst>
                <a:ext uri="{FF2B5EF4-FFF2-40B4-BE49-F238E27FC236}">
                  <a16:creationId xmlns:a16="http://schemas.microsoft.com/office/drawing/2014/main" id="{4B6A521B-B4B2-4572-A202-7BA3A4BC07FC}"/>
                </a:ext>
              </a:extLst>
            </p:cNvPr>
            <p:cNvGrpSpPr/>
            <p:nvPr/>
          </p:nvGrpSpPr>
          <p:grpSpPr>
            <a:xfrm>
              <a:off x="8522489" y="2356798"/>
              <a:ext cx="3240000" cy="3394382"/>
              <a:chOff x="9154553" y="3176762"/>
              <a:chExt cx="3493171" cy="2079771"/>
            </a:xfrm>
          </p:grpSpPr>
          <p:sp>
            <p:nvSpPr>
              <p:cNvPr id="13" name="Rechteck 12">
                <a:extLst>
                  <a:ext uri="{FF2B5EF4-FFF2-40B4-BE49-F238E27FC236}">
                    <a16:creationId xmlns:a16="http://schemas.microsoft.com/office/drawing/2014/main" id="{D0644E81-5361-4A36-8079-3508D2CC9374}"/>
                  </a:ext>
                </a:extLst>
              </p:cNvPr>
              <p:cNvSpPr/>
              <p:nvPr/>
            </p:nvSpPr>
            <p:spPr>
              <a:xfrm>
                <a:off x="9159333" y="3176762"/>
                <a:ext cx="3488389" cy="1885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      BARRIERS </a:t>
                </a:r>
              </a:p>
            </p:txBody>
          </p:sp>
          <p:sp>
            <p:nvSpPr>
              <p:cNvPr id="14" name="Rechteck 13">
                <a:extLst>
                  <a:ext uri="{FF2B5EF4-FFF2-40B4-BE49-F238E27FC236}">
                    <a16:creationId xmlns:a16="http://schemas.microsoft.com/office/drawing/2014/main" id="{6043B16A-F4CB-429E-8D8C-3871357E84EC}"/>
                  </a:ext>
                </a:extLst>
              </p:cNvPr>
              <p:cNvSpPr/>
              <p:nvPr/>
            </p:nvSpPr>
            <p:spPr>
              <a:xfrm>
                <a:off x="9154553" y="3176762"/>
                <a:ext cx="3493171" cy="2079771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orbel" panose="020B0503020204020204"/>
                  <a:ea typeface="+mn-ea"/>
                  <a:cs typeface="+mn-cs"/>
                </a:endParaRPr>
              </a:p>
            </p:txBody>
          </p:sp>
        </p:grp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C969C3DD-C4ED-4C19-8A4F-92236DA702E2}"/>
                </a:ext>
              </a:extLst>
            </p:cNvPr>
            <p:cNvSpPr txBox="1"/>
            <p:nvPr/>
          </p:nvSpPr>
          <p:spPr>
            <a:xfrm>
              <a:off x="8534523" y="2682443"/>
              <a:ext cx="3091930" cy="3068736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2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technical</a:t>
              </a:r>
              <a:r>
                <a:rPr kumimoji="0" lang="de-DE" sz="1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/</a:t>
              </a:r>
              <a:r>
                <a:rPr kumimoji="0" lang="de-DE" sz="12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socio-technical</a:t>
              </a:r>
              <a:r>
                <a:rPr kumimoji="0" lang="de-DE" sz="1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: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de-DE" sz="12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poor</a:t>
              </a: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data </a:t>
              </a:r>
              <a:r>
                <a:rPr kumimoji="0" lang="de-DE" sz="12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quality</a:t>
              </a: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&amp; </a:t>
              </a:r>
              <a:r>
                <a:rPr kumimoji="0" lang="de-DE" sz="12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existing</a:t>
              </a: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data </a:t>
              </a:r>
              <a:r>
                <a:rPr kumimoji="0" lang="de-DE" sz="12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silos</a:t>
              </a:r>
              <a:endParaRPr kumimoji="0" lang="de-DE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high </a:t>
              </a:r>
              <a:r>
                <a:rPr kumimoji="0" lang="de-DE" sz="12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security</a:t>
              </a: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de-DE" sz="12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standards</a:t>
              </a:r>
              <a:endParaRPr kumimoji="0" lang="de-DE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lack of </a:t>
              </a:r>
              <a:r>
                <a:rPr kumimoji="0" lang="de-DE" sz="12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standardization</a:t>
              </a:r>
              <a:endParaRPr kumimoji="0" lang="de-DE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de-DE" sz="12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integration</a:t>
              </a: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of </a:t>
              </a:r>
              <a:r>
                <a:rPr kumimoji="0" lang="de-DE" sz="12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existing</a:t>
              </a: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de-DE" sz="12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solutions</a:t>
              </a:r>
              <a:endParaRPr kumimoji="0" lang="de-DE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de-DE" sz="12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poor</a:t>
              </a: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de-DE" sz="12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user</a:t>
              </a: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de-DE" sz="12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experience</a:t>
              </a: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and </a:t>
              </a:r>
              <a:r>
                <a:rPr kumimoji="0" lang="de-DE" sz="12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trust</a:t>
              </a:r>
              <a:endParaRPr kumimoji="0" lang="de-DE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economic: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weakened asset control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Initial investment </a:t>
              </a:r>
              <a:r>
                <a:rPr lang="en-GB" sz="1200" dirty="0">
                  <a:latin typeface="Arial" panose="020B0604020202020204" pitchFamily="34" charset="0"/>
                  <a:cs typeface="Arial" panose="020B0604020202020204" pitchFamily="34" charset="0"/>
                </a:rPr>
                <a:t>costs</a:t>
              </a:r>
              <a:endParaRPr kumimoji="0" lang="en-GB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cross-sectoral cooperation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current business model threat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lt"/>
                  <a:cs typeface="Arial" panose="020B0604020202020204" pitchFamily="34" charset="0"/>
                </a:rPr>
                <a:t>lack of digital inclusion</a:t>
              </a:r>
              <a:endParaRPr kumimoji="0" lang="en-GB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legal: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lack of orchestration trust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missing regulatory harmonization and clarity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n-GB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73A43F6B-6BDB-4A54-ABEA-13FA598CE008}"/>
              </a:ext>
            </a:extLst>
          </p:cNvPr>
          <p:cNvGrpSpPr/>
          <p:nvPr/>
        </p:nvGrpSpPr>
        <p:grpSpPr>
          <a:xfrm>
            <a:off x="4663598" y="104627"/>
            <a:ext cx="2808000" cy="1949116"/>
            <a:chOff x="4663598" y="104627"/>
            <a:chExt cx="2808000" cy="1949116"/>
          </a:xfrm>
        </p:grpSpPr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7AABE044-89DB-4EAF-9B6A-BDCF5FBE116C}"/>
                </a:ext>
              </a:extLst>
            </p:cNvPr>
            <p:cNvGrpSpPr/>
            <p:nvPr/>
          </p:nvGrpSpPr>
          <p:grpSpPr>
            <a:xfrm>
              <a:off x="4663598" y="104627"/>
              <a:ext cx="2808000" cy="1949116"/>
              <a:chOff x="4394058" y="766371"/>
              <a:chExt cx="2646947" cy="1949116"/>
            </a:xfrm>
          </p:grpSpPr>
          <p:sp>
            <p:nvSpPr>
              <p:cNvPr id="18" name="Rechteck 17">
                <a:extLst>
                  <a:ext uri="{FF2B5EF4-FFF2-40B4-BE49-F238E27FC236}">
                    <a16:creationId xmlns:a16="http://schemas.microsoft.com/office/drawing/2014/main" id="{22E95172-D247-4487-B88D-2E28340A4E34}"/>
                  </a:ext>
                </a:extLst>
              </p:cNvPr>
              <p:cNvSpPr/>
              <p:nvPr/>
            </p:nvSpPr>
            <p:spPr>
              <a:xfrm>
                <a:off x="4801861" y="801924"/>
                <a:ext cx="1684654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ORCHESTRATION </a:t>
                </a:r>
              </a:p>
            </p:txBody>
          </p:sp>
          <p:sp>
            <p:nvSpPr>
              <p:cNvPr id="19" name="Rechteck 18">
                <a:extLst>
                  <a:ext uri="{FF2B5EF4-FFF2-40B4-BE49-F238E27FC236}">
                    <a16:creationId xmlns:a16="http://schemas.microsoft.com/office/drawing/2014/main" id="{3CEE4C50-1D03-48A3-A3CE-6202385FAEEE}"/>
                  </a:ext>
                </a:extLst>
              </p:cNvPr>
              <p:cNvSpPr/>
              <p:nvPr/>
            </p:nvSpPr>
            <p:spPr>
              <a:xfrm>
                <a:off x="4394058" y="766371"/>
                <a:ext cx="2646947" cy="1949116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orbel" panose="020B0503020204020204"/>
                  <a:ea typeface="+mn-ea"/>
                  <a:cs typeface="+mn-cs"/>
                </a:endParaRPr>
              </a:p>
            </p:txBody>
          </p:sp>
        </p:grpSp>
        <p:sp>
          <p:nvSpPr>
            <p:cNvPr id="17" name="Textfeld 16">
              <a:extLst>
                <a:ext uri="{FF2B5EF4-FFF2-40B4-BE49-F238E27FC236}">
                  <a16:creationId xmlns:a16="http://schemas.microsoft.com/office/drawing/2014/main" id="{CBC2CD52-FD24-4847-A71C-5843947AFD4D}"/>
                </a:ext>
              </a:extLst>
            </p:cNvPr>
            <p:cNvSpPr txBox="1"/>
            <p:nvPr/>
          </p:nvSpPr>
          <p:spPr>
            <a:xfrm>
              <a:off x="4720716" y="508776"/>
              <a:ext cx="2738850" cy="153894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de-DE" sz="12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participation</a:t>
              </a:r>
              <a:endParaRPr kumimoji="0" lang="de-DE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pricing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contracting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decision-making control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security &amp; privacy requirements 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interoperability standardization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ecosystem vision &amp; visibility </a:t>
              </a:r>
            </a:p>
          </p:txBody>
        </p:sp>
      </p:grp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4A47E0F2-0AC8-4FDC-8F90-2BB440800472}"/>
              </a:ext>
            </a:extLst>
          </p:cNvPr>
          <p:cNvGrpSpPr/>
          <p:nvPr/>
        </p:nvGrpSpPr>
        <p:grpSpPr>
          <a:xfrm>
            <a:off x="4690244" y="4378807"/>
            <a:ext cx="2844315" cy="1970417"/>
            <a:chOff x="4651563" y="4280481"/>
            <a:chExt cx="2844315" cy="1970417"/>
          </a:xfrm>
        </p:grpSpPr>
        <p:grpSp>
          <p:nvGrpSpPr>
            <p:cNvPr id="21" name="Gruppieren 20">
              <a:extLst>
                <a:ext uri="{FF2B5EF4-FFF2-40B4-BE49-F238E27FC236}">
                  <a16:creationId xmlns:a16="http://schemas.microsoft.com/office/drawing/2014/main" id="{F78CF858-6001-4D1F-B0AA-1BD407BDBDB2}"/>
                </a:ext>
              </a:extLst>
            </p:cNvPr>
            <p:cNvGrpSpPr/>
            <p:nvPr/>
          </p:nvGrpSpPr>
          <p:grpSpPr>
            <a:xfrm>
              <a:off x="4663598" y="4280481"/>
              <a:ext cx="2808000" cy="1970417"/>
              <a:chOff x="4394058" y="4728409"/>
              <a:chExt cx="2646947" cy="1949116"/>
            </a:xfrm>
          </p:grpSpPr>
          <p:sp>
            <p:nvSpPr>
              <p:cNvPr id="23" name="Rechteck 22">
                <a:extLst>
                  <a:ext uri="{FF2B5EF4-FFF2-40B4-BE49-F238E27FC236}">
                    <a16:creationId xmlns:a16="http://schemas.microsoft.com/office/drawing/2014/main" id="{C5CCD6A4-ADA0-41FE-BDD5-FF5F0A7BDA90}"/>
                  </a:ext>
                </a:extLst>
              </p:cNvPr>
              <p:cNvSpPr/>
              <p:nvPr/>
            </p:nvSpPr>
            <p:spPr>
              <a:xfrm>
                <a:off x="5349678" y="4764502"/>
                <a:ext cx="735706" cy="3044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4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VALUE</a:t>
                </a:r>
                <a:endParaRPr kumimoji="0" lang="en-GB" sz="14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Rechteck 23">
                <a:extLst>
                  <a:ext uri="{FF2B5EF4-FFF2-40B4-BE49-F238E27FC236}">
                    <a16:creationId xmlns:a16="http://schemas.microsoft.com/office/drawing/2014/main" id="{D84EE9B7-9CE7-41C4-AB31-AC337C1DBDD4}"/>
                  </a:ext>
                </a:extLst>
              </p:cNvPr>
              <p:cNvSpPr/>
              <p:nvPr/>
            </p:nvSpPr>
            <p:spPr>
              <a:xfrm>
                <a:off x="4394058" y="4728409"/>
                <a:ext cx="2646947" cy="1949116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orbel" panose="020B0503020204020204"/>
                  <a:ea typeface="+mn-ea"/>
                  <a:cs typeface="+mn-cs"/>
                </a:endParaRPr>
              </a:p>
            </p:txBody>
          </p:sp>
        </p:grpSp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F97E8EEC-FA99-4216-A829-6A82FB363E62}"/>
                </a:ext>
              </a:extLst>
            </p:cNvPr>
            <p:cNvSpPr txBox="1"/>
            <p:nvPr/>
          </p:nvSpPr>
          <p:spPr>
            <a:xfrm>
              <a:off x="4651563" y="4693199"/>
              <a:ext cx="2844315" cy="155769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digital business process enabler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Innovation through co-creation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de-DE" sz="12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customer</a:t>
              </a: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de-DE" sz="12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retention</a:t>
              </a: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de-DE" sz="12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increase</a:t>
              </a: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high level of security assurance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user self-sovereign identity management 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issuer revenue stream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digital sovereignty</a:t>
              </a:r>
            </a:p>
          </p:txBody>
        </p:sp>
      </p:grp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9EC44FEA-CF11-4F6D-AFE4-FDE23D1DA97C}"/>
              </a:ext>
            </a:extLst>
          </p:cNvPr>
          <p:cNvCxnSpPr>
            <a:cxnSpLocks/>
            <a:stCxn id="17" idx="2"/>
            <a:endCxn id="7" idx="3"/>
          </p:cNvCxnSpPr>
          <p:nvPr/>
        </p:nvCxnSpPr>
        <p:spPr>
          <a:xfrm flipH="1">
            <a:off x="3615181" y="2047723"/>
            <a:ext cx="2474960" cy="1263940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mit Pfeil 25">
            <a:extLst>
              <a:ext uri="{FF2B5EF4-FFF2-40B4-BE49-F238E27FC236}">
                <a16:creationId xmlns:a16="http://schemas.microsoft.com/office/drawing/2014/main" id="{C74250FA-2F53-460C-ACE9-45FDE583E2D8}"/>
              </a:ext>
            </a:extLst>
          </p:cNvPr>
          <p:cNvCxnSpPr>
            <a:cxnSpLocks/>
            <a:stCxn id="17" idx="2"/>
            <a:endCxn id="12" idx="1"/>
          </p:cNvCxnSpPr>
          <p:nvPr/>
        </p:nvCxnSpPr>
        <p:spPr>
          <a:xfrm>
            <a:off x="6090141" y="2047723"/>
            <a:ext cx="2444382" cy="1284163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5A239339-BEB0-4044-9733-70993DFE91FE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3615181" y="3311662"/>
            <a:ext cx="4895168" cy="1"/>
          </a:xfrm>
          <a:prstGeom prst="straightConnector1">
            <a:avLst/>
          </a:prstGeom>
          <a:ln w="25400">
            <a:solidFill>
              <a:schemeClr val="tx1"/>
            </a:solidFill>
            <a:prstDash val="dash"/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84246AD1-7F6F-4F77-852B-124B18A25180}"/>
              </a:ext>
            </a:extLst>
          </p:cNvPr>
          <p:cNvCxnSpPr>
            <a:cxnSpLocks/>
            <a:stCxn id="17" idx="2"/>
            <a:endCxn id="24" idx="0"/>
          </p:cNvCxnSpPr>
          <p:nvPr/>
        </p:nvCxnSpPr>
        <p:spPr>
          <a:xfrm>
            <a:off x="6090141" y="2047723"/>
            <a:ext cx="16138" cy="2331084"/>
          </a:xfrm>
          <a:prstGeom prst="straightConnector1">
            <a:avLst/>
          </a:prstGeom>
          <a:ln w="25400">
            <a:solidFill>
              <a:schemeClr val="tx1"/>
            </a:solidFill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0A0E486F-9322-405A-B12B-6162532C697D}"/>
              </a:ext>
            </a:extLst>
          </p:cNvPr>
          <p:cNvCxnSpPr>
            <a:cxnSpLocks/>
            <a:stCxn id="24" idx="0"/>
            <a:endCxn id="7" idx="3"/>
          </p:cNvCxnSpPr>
          <p:nvPr/>
        </p:nvCxnSpPr>
        <p:spPr>
          <a:xfrm flipH="1" flipV="1">
            <a:off x="3615181" y="3311663"/>
            <a:ext cx="2491098" cy="1067144"/>
          </a:xfrm>
          <a:prstGeom prst="straightConnector1">
            <a:avLst/>
          </a:prstGeom>
          <a:ln w="25400">
            <a:solidFill>
              <a:schemeClr val="tx1"/>
            </a:solidFill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mit Pfeil 29">
            <a:extLst>
              <a:ext uri="{FF2B5EF4-FFF2-40B4-BE49-F238E27FC236}">
                <a16:creationId xmlns:a16="http://schemas.microsoft.com/office/drawing/2014/main" id="{BB5F33CD-AB78-41C4-9592-FD4C6F814A16}"/>
              </a:ext>
            </a:extLst>
          </p:cNvPr>
          <p:cNvCxnSpPr>
            <a:cxnSpLocks/>
            <a:stCxn id="24" idx="0"/>
          </p:cNvCxnSpPr>
          <p:nvPr/>
        </p:nvCxnSpPr>
        <p:spPr>
          <a:xfrm flipV="1">
            <a:off x="6106279" y="3337906"/>
            <a:ext cx="2416210" cy="1040901"/>
          </a:xfrm>
          <a:prstGeom prst="straightConnector1">
            <a:avLst/>
          </a:prstGeom>
          <a:ln w="25400">
            <a:solidFill>
              <a:schemeClr val="tx1"/>
            </a:solidFill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Grafik 30">
            <a:extLst>
              <a:ext uri="{FF2B5EF4-FFF2-40B4-BE49-F238E27FC236}">
                <a16:creationId xmlns:a16="http://schemas.microsoft.com/office/drawing/2014/main" id="{8F633784-6FD8-4C8F-8DF2-27C764786257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75000"/>
          </a:blip>
          <a:stretch>
            <a:fillRect/>
          </a:stretch>
        </p:blipFill>
        <p:spPr>
          <a:xfrm>
            <a:off x="5899560" y="3088624"/>
            <a:ext cx="425682" cy="378073"/>
          </a:xfrm>
          <a:prstGeom prst="rect">
            <a:avLst/>
          </a:prstGeom>
        </p:spPr>
      </p:pic>
      <p:grpSp>
        <p:nvGrpSpPr>
          <p:cNvPr id="60" name="Gruppieren 59">
            <a:extLst>
              <a:ext uri="{FF2B5EF4-FFF2-40B4-BE49-F238E27FC236}">
                <a16:creationId xmlns:a16="http://schemas.microsoft.com/office/drawing/2014/main" id="{BCCB6035-2543-4DCB-A1BA-56775AE97727}"/>
              </a:ext>
            </a:extLst>
          </p:cNvPr>
          <p:cNvGrpSpPr/>
          <p:nvPr/>
        </p:nvGrpSpPr>
        <p:grpSpPr>
          <a:xfrm>
            <a:off x="372707" y="1520519"/>
            <a:ext cx="3192268" cy="303243"/>
            <a:chOff x="324975" y="1520519"/>
            <a:chExt cx="3240000" cy="303243"/>
          </a:xfrm>
        </p:grpSpPr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9B30B0F9-0378-4417-B463-42A8EF12A893}"/>
                </a:ext>
              </a:extLst>
            </p:cNvPr>
            <p:cNvSpPr/>
            <p:nvPr/>
          </p:nvSpPr>
          <p:spPr>
            <a:xfrm>
              <a:off x="324975" y="1520519"/>
              <a:ext cx="3240000" cy="3032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     INCENTIVES </a:t>
              </a:r>
            </a:p>
          </p:txBody>
        </p:sp>
        <p:sp>
          <p:nvSpPr>
            <p:cNvPr id="32" name="Additionszeichen 31">
              <a:extLst>
                <a:ext uri="{FF2B5EF4-FFF2-40B4-BE49-F238E27FC236}">
                  <a16:creationId xmlns:a16="http://schemas.microsoft.com/office/drawing/2014/main" id="{06BCC46B-7C65-48E9-A298-346C742320B3}"/>
                </a:ext>
              </a:extLst>
            </p:cNvPr>
            <p:cNvSpPr/>
            <p:nvPr/>
          </p:nvSpPr>
          <p:spPr>
            <a:xfrm>
              <a:off x="1267218" y="1552065"/>
              <a:ext cx="273201" cy="247801"/>
            </a:xfrm>
            <a:prstGeom prst="mathPl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3" name="Minuszeichen 32">
            <a:extLst>
              <a:ext uri="{FF2B5EF4-FFF2-40B4-BE49-F238E27FC236}">
                <a16:creationId xmlns:a16="http://schemas.microsoft.com/office/drawing/2014/main" id="{D24196A5-5ACB-4A52-B7C3-645AEA9F0241}"/>
              </a:ext>
            </a:extLst>
          </p:cNvPr>
          <p:cNvSpPr/>
          <p:nvPr/>
        </p:nvSpPr>
        <p:spPr>
          <a:xfrm>
            <a:off x="9503231" y="1495065"/>
            <a:ext cx="287345" cy="280284"/>
          </a:xfrm>
          <a:prstGeom prst="mathMinus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Flussdiagramm: Verbinder 33">
            <a:extLst>
              <a:ext uri="{FF2B5EF4-FFF2-40B4-BE49-F238E27FC236}">
                <a16:creationId xmlns:a16="http://schemas.microsoft.com/office/drawing/2014/main" id="{7750A1AB-73A4-4F4C-9206-D17176862722}"/>
              </a:ext>
            </a:extLst>
          </p:cNvPr>
          <p:cNvSpPr/>
          <p:nvPr/>
        </p:nvSpPr>
        <p:spPr>
          <a:xfrm>
            <a:off x="4397383" y="2391721"/>
            <a:ext cx="288758" cy="282011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Flussdiagramm: Verbinder 34">
            <a:extLst>
              <a:ext uri="{FF2B5EF4-FFF2-40B4-BE49-F238E27FC236}">
                <a16:creationId xmlns:a16="http://schemas.microsoft.com/office/drawing/2014/main" id="{9043E15C-2AA7-479B-8DCE-89EFABC3CE58}"/>
              </a:ext>
            </a:extLst>
          </p:cNvPr>
          <p:cNvSpPr/>
          <p:nvPr/>
        </p:nvSpPr>
        <p:spPr>
          <a:xfrm>
            <a:off x="7506506" y="2394439"/>
            <a:ext cx="288758" cy="282011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Flussdiagramm: Verbinder 35">
            <a:extLst>
              <a:ext uri="{FF2B5EF4-FFF2-40B4-BE49-F238E27FC236}">
                <a16:creationId xmlns:a16="http://schemas.microsoft.com/office/drawing/2014/main" id="{A49349A8-9EE8-4B61-AE83-B22F1CD50D94}"/>
              </a:ext>
            </a:extLst>
          </p:cNvPr>
          <p:cNvSpPr/>
          <p:nvPr/>
        </p:nvSpPr>
        <p:spPr>
          <a:xfrm>
            <a:off x="6185634" y="3717351"/>
            <a:ext cx="288758" cy="282011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Flussdiagramm: Verbinder 36">
            <a:extLst>
              <a:ext uri="{FF2B5EF4-FFF2-40B4-BE49-F238E27FC236}">
                <a16:creationId xmlns:a16="http://schemas.microsoft.com/office/drawing/2014/main" id="{10A9C46D-259D-4502-8DC9-C264721EF85D}"/>
              </a:ext>
            </a:extLst>
          </p:cNvPr>
          <p:cNvSpPr/>
          <p:nvPr/>
        </p:nvSpPr>
        <p:spPr>
          <a:xfrm>
            <a:off x="4397383" y="3855817"/>
            <a:ext cx="288758" cy="282011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Flussdiagramm: Verbinder 37">
            <a:extLst>
              <a:ext uri="{FF2B5EF4-FFF2-40B4-BE49-F238E27FC236}">
                <a16:creationId xmlns:a16="http://schemas.microsoft.com/office/drawing/2014/main" id="{7142BD86-243F-422B-9A92-A263D1F61563}"/>
              </a:ext>
            </a:extLst>
          </p:cNvPr>
          <p:cNvSpPr/>
          <p:nvPr/>
        </p:nvSpPr>
        <p:spPr>
          <a:xfrm>
            <a:off x="7510279" y="3855817"/>
            <a:ext cx="288758" cy="282011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7E9D355A-A3BC-4D9F-B2DE-9C990E235305}"/>
              </a:ext>
            </a:extLst>
          </p:cNvPr>
          <p:cNvGrpSpPr/>
          <p:nvPr/>
        </p:nvGrpSpPr>
        <p:grpSpPr>
          <a:xfrm>
            <a:off x="8413438" y="5690199"/>
            <a:ext cx="3674654" cy="743080"/>
            <a:chOff x="8419534" y="5509617"/>
            <a:chExt cx="3674654" cy="743080"/>
          </a:xfrm>
        </p:grpSpPr>
        <p:sp>
          <p:nvSpPr>
            <p:cNvPr id="40" name="Textfeld 39">
              <a:extLst>
                <a:ext uri="{FF2B5EF4-FFF2-40B4-BE49-F238E27FC236}">
                  <a16:creationId xmlns:a16="http://schemas.microsoft.com/office/drawing/2014/main" id="{C074C001-B145-4326-83AD-3687CE024F5E}"/>
                </a:ext>
              </a:extLst>
            </p:cNvPr>
            <p:cNvSpPr txBox="1"/>
            <p:nvPr/>
          </p:nvSpPr>
          <p:spPr>
            <a:xfrm>
              <a:off x="8419534" y="5509617"/>
              <a:ext cx="13073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Legend:</a:t>
              </a:r>
              <a:endParaRPr lang="en-GB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" name="Gruppieren 2">
              <a:extLst>
                <a:ext uri="{FF2B5EF4-FFF2-40B4-BE49-F238E27FC236}">
                  <a16:creationId xmlns:a16="http://schemas.microsoft.com/office/drawing/2014/main" id="{41AE79B7-F34C-4E7F-A4A4-C66FBB9EE771}"/>
                </a:ext>
              </a:extLst>
            </p:cNvPr>
            <p:cNvGrpSpPr/>
            <p:nvPr/>
          </p:nvGrpSpPr>
          <p:grpSpPr>
            <a:xfrm>
              <a:off x="8510349" y="5710542"/>
              <a:ext cx="3583839" cy="542155"/>
              <a:chOff x="8367130" y="5338686"/>
              <a:chExt cx="3583839" cy="542155"/>
            </a:xfrm>
          </p:grpSpPr>
          <p:sp>
            <p:nvSpPr>
              <p:cNvPr id="42" name="Textfeld 41">
                <a:extLst>
                  <a:ext uri="{FF2B5EF4-FFF2-40B4-BE49-F238E27FC236}">
                    <a16:creationId xmlns:a16="http://schemas.microsoft.com/office/drawing/2014/main" id="{891C7A08-0858-452C-91A1-DA45C51D25FB}"/>
                  </a:ext>
                </a:extLst>
              </p:cNvPr>
              <p:cNvSpPr txBox="1"/>
              <p:nvPr/>
            </p:nvSpPr>
            <p:spPr>
              <a:xfrm>
                <a:off x="8695511" y="5359726"/>
                <a:ext cx="1037652" cy="2863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favors</a:t>
                </a:r>
                <a:endParaRPr lang="en-GB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43" name="Gerade Verbindung mit Pfeil 42">
                <a:extLst>
                  <a:ext uri="{FF2B5EF4-FFF2-40B4-BE49-F238E27FC236}">
                    <a16:creationId xmlns:a16="http://schemas.microsoft.com/office/drawing/2014/main" id="{93C97654-AA62-47B9-9733-73B8FAB1B235}"/>
                  </a:ext>
                </a:extLst>
              </p:cNvPr>
              <p:cNvCxnSpPr>
                <a:cxnSpLocks/>
                <a:endCxn id="42" idx="1"/>
              </p:cNvCxnSpPr>
              <p:nvPr/>
            </p:nvCxnSpPr>
            <p:spPr>
              <a:xfrm>
                <a:off x="8367130" y="5502876"/>
                <a:ext cx="328381" cy="1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Textfeld 43">
                <a:extLst>
                  <a:ext uri="{FF2B5EF4-FFF2-40B4-BE49-F238E27FC236}">
                    <a16:creationId xmlns:a16="http://schemas.microsoft.com/office/drawing/2014/main" id="{B3B102EC-9A6F-4C96-A1E3-DF09986BBAFD}"/>
                  </a:ext>
                </a:extLst>
              </p:cNvPr>
              <p:cNvSpPr txBox="1"/>
              <p:nvPr/>
            </p:nvSpPr>
            <p:spPr>
              <a:xfrm>
                <a:off x="8702830" y="5594541"/>
                <a:ext cx="1037652" cy="2863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reinforces</a:t>
                </a:r>
                <a:endParaRPr lang="de-DE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45" name="Gerade Verbindung mit Pfeil 44">
                <a:extLst>
                  <a:ext uri="{FF2B5EF4-FFF2-40B4-BE49-F238E27FC236}">
                    <a16:creationId xmlns:a16="http://schemas.microsoft.com/office/drawing/2014/main" id="{858CE17B-C8F1-45D0-8FF4-EC6B1F62A1DC}"/>
                  </a:ext>
                </a:extLst>
              </p:cNvPr>
              <p:cNvCxnSpPr>
                <a:cxnSpLocks/>
                <a:endCxn id="44" idx="1"/>
              </p:cNvCxnSpPr>
              <p:nvPr/>
            </p:nvCxnSpPr>
            <p:spPr>
              <a:xfrm>
                <a:off x="8367130" y="5737691"/>
                <a:ext cx="335700" cy="0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prstDash val="dash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Gerade Verbindung mit Pfeil 45">
                <a:extLst>
                  <a:ext uri="{FF2B5EF4-FFF2-40B4-BE49-F238E27FC236}">
                    <a16:creationId xmlns:a16="http://schemas.microsoft.com/office/drawing/2014/main" id="{9767D927-839A-4471-97D1-73F444A3AF00}"/>
                  </a:ext>
                </a:extLst>
              </p:cNvPr>
              <p:cNvCxnSpPr>
                <a:cxnSpLocks/>
                <a:endCxn id="47" idx="1"/>
              </p:cNvCxnSpPr>
              <p:nvPr/>
            </p:nvCxnSpPr>
            <p:spPr>
              <a:xfrm>
                <a:off x="9488894" y="5481838"/>
                <a:ext cx="374888" cy="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prstDash val="dash"/>
                <a:headEnd type="triangle" w="lg" len="lg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Textfeld 46">
                <a:extLst>
                  <a:ext uri="{FF2B5EF4-FFF2-40B4-BE49-F238E27FC236}">
                    <a16:creationId xmlns:a16="http://schemas.microsoft.com/office/drawing/2014/main" id="{0AAAEAEB-38E6-4422-B2AC-5B2974D9E5C7}"/>
                  </a:ext>
                </a:extLst>
              </p:cNvPr>
              <p:cNvSpPr txBox="1"/>
              <p:nvPr/>
            </p:nvSpPr>
            <p:spPr>
              <a:xfrm>
                <a:off x="9863782" y="5338687"/>
                <a:ext cx="1037652" cy="2863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balance</a:t>
                </a:r>
                <a:endParaRPr lang="de-DE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lussdiagramm: Verbinder 55">
                <a:extLst>
                  <a:ext uri="{FF2B5EF4-FFF2-40B4-BE49-F238E27FC236}">
                    <a16:creationId xmlns:a16="http://schemas.microsoft.com/office/drawing/2014/main" id="{9D9AAD07-BDAF-4396-946A-FC3EE369991A}"/>
                  </a:ext>
                </a:extLst>
              </p:cNvPr>
              <p:cNvSpPr/>
              <p:nvPr/>
            </p:nvSpPr>
            <p:spPr>
              <a:xfrm>
                <a:off x="9577607" y="5618204"/>
                <a:ext cx="220586" cy="204826"/>
              </a:xfrm>
              <a:prstGeom prst="flowChartConnector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Textfeld 56">
                <a:extLst>
                  <a:ext uri="{FF2B5EF4-FFF2-40B4-BE49-F238E27FC236}">
                    <a16:creationId xmlns:a16="http://schemas.microsoft.com/office/drawing/2014/main" id="{D4E6B7CE-57C8-4BBC-B859-788007188038}"/>
                  </a:ext>
                </a:extLst>
              </p:cNvPr>
              <p:cNvSpPr txBox="1"/>
              <p:nvPr/>
            </p:nvSpPr>
            <p:spPr>
              <a:xfrm>
                <a:off x="9863782" y="5573504"/>
                <a:ext cx="1037652" cy="2863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interplay</a:t>
                </a:r>
                <a:endParaRPr lang="en-GB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48" name="Grafik 47">
                <a:extLst>
                  <a:ext uri="{FF2B5EF4-FFF2-40B4-BE49-F238E27FC236}">
                    <a16:creationId xmlns:a16="http://schemas.microsoft.com/office/drawing/2014/main" id="{F5CD41B3-8167-44AB-87FA-320538982E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biLevel thresh="75000"/>
              </a:blip>
              <a:stretch>
                <a:fillRect/>
              </a:stretch>
            </p:blipFill>
            <p:spPr>
              <a:xfrm>
                <a:off x="10533865" y="5359723"/>
                <a:ext cx="249392" cy="221500"/>
              </a:xfrm>
              <a:prstGeom prst="rect">
                <a:avLst/>
              </a:prstGeom>
            </p:spPr>
          </p:pic>
          <p:sp>
            <p:nvSpPr>
              <p:cNvPr id="49" name="Textfeld 48">
                <a:extLst>
                  <a:ext uri="{FF2B5EF4-FFF2-40B4-BE49-F238E27FC236}">
                    <a16:creationId xmlns:a16="http://schemas.microsoft.com/office/drawing/2014/main" id="{24192B63-4481-4DBA-9EBD-7467FB03226C}"/>
                  </a:ext>
                </a:extLst>
              </p:cNvPr>
              <p:cNvSpPr txBox="1"/>
              <p:nvPr/>
            </p:nvSpPr>
            <p:spPr>
              <a:xfrm>
                <a:off x="10739051" y="5338686"/>
                <a:ext cx="121191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network </a:t>
                </a:r>
              </a:p>
              <a:p>
                <a:r>
                  <a:rPr lang="de-DE" sz="1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effects</a:t>
                </a:r>
                <a:endParaRPr lang="en-GB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993228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940</Words>
  <Application>Microsoft Office PowerPoint</Application>
  <PresentationFormat>Breitbild</PresentationFormat>
  <Paragraphs>296</Paragraphs>
  <Slides>15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Corbel</vt:lpstr>
      <vt:lpstr>Office</vt:lpstr>
      <vt:lpstr>Appendix 4: Figures</vt:lpstr>
      <vt:lpstr>Figure 1: Foundations of public-private identity data ecosystems in interdisciplinary research</vt:lpstr>
      <vt:lpstr>PowerPoint-Präsentation</vt:lpstr>
      <vt:lpstr>Figure 2: Digital identity data ecosystem architecture overview </vt:lpstr>
      <vt:lpstr>PowerPoint-Präsentation</vt:lpstr>
      <vt:lpstr>Figure 3: Multi-method qualitative research design </vt:lpstr>
      <vt:lpstr>PowerPoint-Präsentation</vt:lpstr>
      <vt:lpstr>Figure 4: Digital identity data ecosystem value governance model</vt:lpstr>
      <vt:lpstr>PowerPoint-Präsentation</vt:lpstr>
      <vt:lpstr>Figure 5: Digital identity data ecosystem orchestration tensions</vt:lpstr>
      <vt:lpstr>PowerPoint-Präsentation</vt:lpstr>
      <vt:lpstr>Figure 6: Digital identity data ecosystem monetization flows and operating models</vt:lpstr>
      <vt:lpstr>PowerPoint-Präsentation</vt:lpstr>
      <vt:lpstr>Figure 7: Government orchestration standard types for digital identity data ecosystems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2024-02-26T21:07:24Z</dcterms:created>
  <dcterms:modified xsi:type="dcterms:W3CDTF">2024-08-11T15:32:54Z</dcterms:modified>
</cp:coreProperties>
</file>