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heme/theme2.xml" ContentType="application/vnd.openxmlformats-officedocument.them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1.xml" ContentType="application/vnd.openxmlformats-officedocument.presentationml.notesSlide+xml"/>
  <Override PartName="/ppt/tags/tag71.xml" ContentType="application/vnd.openxmlformats-officedocument.presentationml.tags+xml"/>
  <Override PartName="/ppt/notesSlides/notesSlide2.xml" ContentType="application/vnd.openxmlformats-officedocument.presentationml.notesSlide+xml"/>
  <Override PartName="/ppt/tags/tag72.xml" ContentType="application/vnd.openxmlformats-officedocument.presentationml.tags+xml"/>
  <Override PartName="/ppt/notesSlides/notesSlide3.xml" ContentType="application/vnd.openxmlformats-officedocument.presentationml.notesSlide+xml"/>
  <Override PartName="/ppt/tags/tag73.xml" ContentType="application/vnd.openxmlformats-officedocument.presentationml.tags+xml"/>
  <Override PartName="/ppt/notesSlides/notesSlide4.xml" ContentType="application/vnd.openxmlformats-officedocument.presentationml.notesSlide+xml"/>
  <Override PartName="/ppt/tags/tag74.xml" ContentType="application/vnd.openxmlformats-officedocument.presentationml.tags+xml"/>
  <Override PartName="/ppt/notesSlides/notesSlide5.xml" ContentType="application/vnd.openxmlformats-officedocument.presentationml.notesSlide+xml"/>
  <Override PartName="/ppt/tags/tag75.xml" ContentType="application/vnd.openxmlformats-officedocument.presentationml.tags+xml"/>
  <Override PartName="/ppt/notesSlides/notesSlide6.xml" ContentType="application/vnd.openxmlformats-officedocument.presentationml.notesSlide+xml"/>
  <Override PartName="/ppt/tags/tag76.xml" ContentType="application/vnd.openxmlformats-officedocument.presentationml.tags+xml"/>
  <Override PartName="/ppt/notesSlides/notesSlide7.xml" ContentType="application/vnd.openxmlformats-officedocument.presentationml.notesSlide+xml"/>
  <Override PartName="/ppt/tags/tag77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78" r:id="rId2"/>
    <p:sldId id="281" r:id="rId3"/>
    <p:sldId id="279" r:id="rId4"/>
    <p:sldId id="280" r:id="rId5"/>
    <p:sldId id="282" r:id="rId6"/>
    <p:sldId id="262" r:id="rId7"/>
    <p:sldId id="283" r:id="rId8"/>
    <p:sldId id="285" r:id="rId9"/>
    <p:sldId id="284" r:id="rId10"/>
    <p:sldId id="286" r:id="rId11"/>
    <p:sldId id="269" r:id="rId12"/>
    <p:sldId id="270" r:id="rId13"/>
    <p:sldId id="267" r:id="rId14"/>
    <p:sldId id="268" r:id="rId15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70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>
        <p:scale>
          <a:sx n="93" d="100"/>
          <a:sy n="93" d="100"/>
        </p:scale>
        <p:origin x="116" y="44"/>
      </p:cViewPr>
      <p:guideLst>
        <p:guide orient="horz" pos="2070"/>
        <p:guide pos="388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2025/2/6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10" Type="http://schemas.openxmlformats.org/officeDocument/2006/relationships/image" Target="../media/image72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13" Type="http://schemas.openxmlformats.org/officeDocument/2006/relationships/image" Target="../media/image82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76.jpeg"/><Relationship Id="rId12" Type="http://schemas.openxmlformats.org/officeDocument/2006/relationships/image" Target="../media/image8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Relationship Id="rId6" Type="http://schemas.openxmlformats.org/officeDocument/2006/relationships/image" Target="../media/image75.png"/><Relationship Id="rId11" Type="http://schemas.openxmlformats.org/officeDocument/2006/relationships/image" Target="../media/image80.jpeg"/><Relationship Id="rId5" Type="http://schemas.openxmlformats.org/officeDocument/2006/relationships/image" Target="../media/image74.jpeg"/><Relationship Id="rId10" Type="http://schemas.openxmlformats.org/officeDocument/2006/relationships/image" Target="../media/image79.jpeg"/><Relationship Id="rId4" Type="http://schemas.openxmlformats.org/officeDocument/2006/relationships/image" Target="../media/image73.jpeg"/><Relationship Id="rId9" Type="http://schemas.openxmlformats.org/officeDocument/2006/relationships/image" Target="../media/image7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8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Relationship Id="rId9" Type="http://schemas.openxmlformats.org/officeDocument/2006/relationships/image" Target="../media/image8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9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6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Relationship Id="rId9" Type="http://schemas.openxmlformats.org/officeDocument/2006/relationships/image" Target="../media/image9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98.jpeg"/><Relationship Id="rId12" Type="http://schemas.openxmlformats.org/officeDocument/2006/relationships/image" Target="../media/image10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.xml"/><Relationship Id="rId6" Type="http://schemas.openxmlformats.org/officeDocument/2006/relationships/image" Target="../media/image97.png"/><Relationship Id="rId11" Type="http://schemas.openxmlformats.org/officeDocument/2006/relationships/image" Target="../media/image102.jpeg"/><Relationship Id="rId5" Type="http://schemas.openxmlformats.org/officeDocument/2006/relationships/image" Target="../media/image96.jpeg"/><Relationship Id="rId10" Type="http://schemas.openxmlformats.org/officeDocument/2006/relationships/image" Target="../media/image101.jpeg"/><Relationship Id="rId4" Type="http://schemas.openxmlformats.org/officeDocument/2006/relationships/image" Target="../media/image95.png"/><Relationship Id="rId9" Type="http://schemas.openxmlformats.org/officeDocument/2006/relationships/image" Target="../media/image10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6.xml"/><Relationship Id="rId6" Type="http://schemas.openxmlformats.org/officeDocument/2006/relationships/image" Target="../media/image20.tiff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1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0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5" Type="http://schemas.openxmlformats.org/officeDocument/2006/relationships/image" Target="../media/image43.jpeg"/><Relationship Id="rId10" Type="http://schemas.openxmlformats.org/officeDocument/2006/relationships/image" Target="../media/image48.png"/><Relationship Id="rId4" Type="http://schemas.openxmlformats.org/officeDocument/2006/relationships/image" Target="../media/image42.jpeg"/><Relationship Id="rId9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9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5.jpeg"/><Relationship Id="rId12" Type="http://schemas.openxmlformats.org/officeDocument/2006/relationships/image" Target="../media/image5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1.xml"/><Relationship Id="rId6" Type="http://schemas.openxmlformats.org/officeDocument/2006/relationships/image" Target="../media/image54.jpeg"/><Relationship Id="rId11" Type="http://schemas.openxmlformats.org/officeDocument/2006/relationships/image" Target="../media/image57.jpeg"/><Relationship Id="rId5" Type="http://schemas.openxmlformats.org/officeDocument/2006/relationships/image" Target="../media/image53.jpeg"/><Relationship Id="rId10" Type="http://schemas.openxmlformats.org/officeDocument/2006/relationships/image" Target="../media/image56.jpeg"/><Relationship Id="rId4" Type="http://schemas.openxmlformats.org/officeDocument/2006/relationships/image" Target="../media/image52.jpeg"/><Relationship Id="rId9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图片 145" descr="内参 1"/>
          <p:cNvPicPr>
            <a:picLocks noChangeAspect="1"/>
          </p:cNvPicPr>
          <p:nvPr/>
        </p:nvPicPr>
        <p:blipFill>
          <a:blip r:embed="rId3"/>
          <a:srcRect l="3860" t="44162" r="39802" b="21200"/>
          <a:stretch>
            <a:fillRect/>
          </a:stretch>
        </p:blipFill>
        <p:spPr>
          <a:xfrm>
            <a:off x="2076264" y="2089300"/>
            <a:ext cx="1260000" cy="619500"/>
          </a:xfrm>
          <a:prstGeom prst="rect">
            <a:avLst/>
          </a:prstGeom>
        </p:spPr>
      </p:pic>
      <p:pic>
        <p:nvPicPr>
          <p:cNvPr id="8" name="图片 142" descr="E-C 1"/>
          <p:cNvPicPr>
            <a:picLocks noChangeAspect="1"/>
          </p:cNvPicPr>
          <p:nvPr/>
        </p:nvPicPr>
        <p:blipFill>
          <a:blip r:embed="rId4"/>
          <a:srcRect l="29759" t="27992" r="13755" b="32309"/>
          <a:stretch>
            <a:fillRect/>
          </a:stretch>
        </p:blipFill>
        <p:spPr>
          <a:xfrm>
            <a:off x="2076264" y="1312695"/>
            <a:ext cx="1260000" cy="708167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571295" y="2317040"/>
            <a:ext cx="528320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40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15" name="文本框 14"/>
          <p:cNvSpPr txBox="1"/>
          <p:nvPr/>
        </p:nvSpPr>
        <p:spPr>
          <a:xfrm>
            <a:off x="1571295" y="2173756"/>
            <a:ext cx="528320" cy="168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53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16" name="文本框 15"/>
          <p:cNvSpPr txBox="1"/>
          <p:nvPr/>
        </p:nvSpPr>
        <p:spPr>
          <a:xfrm>
            <a:off x="1571295" y="1594635"/>
            <a:ext cx="617220" cy="1689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110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17" name="文本框 16"/>
          <p:cNvSpPr txBox="1"/>
          <p:nvPr/>
        </p:nvSpPr>
        <p:spPr>
          <a:xfrm>
            <a:off x="1571295" y="1424456"/>
            <a:ext cx="617220" cy="1701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140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19" name="文本框 18"/>
          <p:cNvSpPr txBox="1"/>
          <p:nvPr/>
        </p:nvSpPr>
        <p:spPr>
          <a:xfrm>
            <a:off x="3336104" y="223281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3336290" y="1490980"/>
            <a:ext cx="115760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135 kDa  </a:t>
            </a:r>
            <a:r>
              <a:rPr lang="en-US" altLang="zh-CN" sz="800">
                <a:sym typeface="+mn-ea"/>
              </a:rPr>
              <a:t>E-cadherin</a:t>
            </a:r>
            <a:endParaRPr lang="en-US" altLang="zh-CN" sz="800"/>
          </a:p>
          <a:p>
            <a:endParaRPr lang="en-US" altLang="zh-CN" sz="800"/>
          </a:p>
        </p:txBody>
      </p:sp>
      <p:sp>
        <p:nvSpPr>
          <p:cNvPr id="23" name="文本框 22"/>
          <p:cNvSpPr txBox="1"/>
          <p:nvPr/>
        </p:nvSpPr>
        <p:spPr>
          <a:xfrm>
            <a:off x="4980012" y="580081"/>
            <a:ext cx="18096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A549   E-cadherin</a:t>
            </a:r>
          </a:p>
        </p:txBody>
      </p:sp>
      <p:grpSp>
        <p:nvGrpSpPr>
          <p:cNvPr id="26" name="组合 25"/>
          <p:cNvGrpSpPr/>
          <p:nvPr/>
        </p:nvGrpSpPr>
        <p:grpSpPr>
          <a:xfrm>
            <a:off x="2468209" y="2686835"/>
            <a:ext cx="663575" cy="618111"/>
            <a:chOff x="6636" y="3648"/>
            <a:chExt cx="1045" cy="2468"/>
          </a:xfrm>
        </p:grpSpPr>
        <p:sp>
          <p:nvSpPr>
            <p:cNvPr id="5" name="文本框 4"/>
            <p:cNvSpPr txBox="1"/>
            <p:nvPr/>
          </p:nvSpPr>
          <p:spPr>
            <a:xfrm rot="5400000">
              <a:off x="5623" y="4695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0μM   </a:t>
              </a:r>
              <a:endParaRPr lang="zh-CN" altLang="en-US" sz="1000" dirty="0"/>
            </a:p>
          </p:txBody>
        </p:sp>
        <p:sp>
          <p:nvSpPr>
            <p:cNvPr id="24" name="文本框 23"/>
            <p:cNvSpPr txBox="1"/>
            <p:nvPr/>
          </p:nvSpPr>
          <p:spPr>
            <a:xfrm rot="5400000">
              <a:off x="5918" y="4690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50μM  </a:t>
              </a:r>
              <a:endParaRPr lang="zh-CN" altLang="en-US" sz="1000" dirty="0"/>
            </a:p>
          </p:txBody>
        </p:sp>
        <p:sp>
          <p:nvSpPr>
            <p:cNvPr id="25" name="文本框 24"/>
            <p:cNvSpPr txBox="1"/>
            <p:nvPr/>
          </p:nvSpPr>
          <p:spPr>
            <a:xfrm rot="5400000">
              <a:off x="6255" y="4666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100μM</a:t>
              </a:r>
              <a:endParaRPr lang="zh-CN" altLang="en-US" sz="1000"/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2347409" y="1021230"/>
            <a:ext cx="7677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Repeat1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4889158" y="2324735"/>
            <a:ext cx="537845" cy="1923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40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31" name="文本框 30"/>
          <p:cNvSpPr txBox="1"/>
          <p:nvPr/>
        </p:nvSpPr>
        <p:spPr>
          <a:xfrm>
            <a:off x="4889158" y="2199380"/>
            <a:ext cx="537845" cy="1923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4792880" y="1649880"/>
            <a:ext cx="617855" cy="2228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110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33" name="文本框 32"/>
          <p:cNvSpPr txBox="1"/>
          <p:nvPr/>
        </p:nvSpPr>
        <p:spPr>
          <a:xfrm>
            <a:off x="4792794" y="1515853"/>
            <a:ext cx="617855" cy="2228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140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34" name="文本框 33"/>
          <p:cNvSpPr txBox="1"/>
          <p:nvPr/>
        </p:nvSpPr>
        <p:spPr>
          <a:xfrm>
            <a:off x="6501579" y="2231541"/>
            <a:ext cx="576105" cy="2228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6501765" y="1489710"/>
            <a:ext cx="1115695" cy="2228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135 kDa </a:t>
            </a:r>
            <a:r>
              <a:rPr lang="en-US" altLang="zh-CN" sz="800">
                <a:sym typeface="+mn-ea"/>
              </a:rPr>
              <a:t>E-cadherin</a:t>
            </a:r>
            <a:endParaRPr lang="en-US" altLang="zh-CN" sz="800"/>
          </a:p>
          <a:p>
            <a:endParaRPr lang="en-US" altLang="zh-CN" sz="800"/>
          </a:p>
        </p:txBody>
      </p:sp>
      <p:sp>
        <p:nvSpPr>
          <p:cNvPr id="36" name="文本框 35"/>
          <p:cNvSpPr txBox="1"/>
          <p:nvPr/>
        </p:nvSpPr>
        <p:spPr>
          <a:xfrm>
            <a:off x="5512884" y="1019960"/>
            <a:ext cx="7677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Repeat2</a:t>
            </a:r>
          </a:p>
        </p:txBody>
      </p:sp>
      <p:grpSp>
        <p:nvGrpSpPr>
          <p:cNvPr id="37" name="组合 36"/>
          <p:cNvGrpSpPr/>
          <p:nvPr/>
        </p:nvGrpSpPr>
        <p:grpSpPr>
          <a:xfrm>
            <a:off x="8995974" y="2627145"/>
            <a:ext cx="663575" cy="612351"/>
            <a:chOff x="6636" y="3648"/>
            <a:chExt cx="1045" cy="2468"/>
          </a:xfrm>
        </p:grpSpPr>
        <p:sp>
          <p:nvSpPr>
            <p:cNvPr id="38" name="文本框 37"/>
            <p:cNvSpPr txBox="1"/>
            <p:nvPr/>
          </p:nvSpPr>
          <p:spPr>
            <a:xfrm rot="5400000">
              <a:off x="5623" y="4695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0μM   </a:t>
              </a:r>
              <a:endParaRPr lang="zh-CN" altLang="en-US" sz="1000"/>
            </a:p>
          </p:txBody>
        </p:sp>
        <p:sp>
          <p:nvSpPr>
            <p:cNvPr id="39" name="文本框 38"/>
            <p:cNvSpPr txBox="1"/>
            <p:nvPr/>
          </p:nvSpPr>
          <p:spPr>
            <a:xfrm rot="5400000">
              <a:off x="5918" y="4690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  </a:t>
              </a:r>
              <a:endParaRPr lang="zh-CN" altLang="en-US" sz="1000"/>
            </a:p>
          </p:txBody>
        </p:sp>
        <p:sp>
          <p:nvSpPr>
            <p:cNvPr id="40" name="文本框 39"/>
            <p:cNvSpPr txBox="1"/>
            <p:nvPr/>
          </p:nvSpPr>
          <p:spPr>
            <a:xfrm rot="5400000">
              <a:off x="6255" y="4666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</a:t>
              </a:r>
              <a:endParaRPr lang="zh-CN" altLang="en-US" sz="1000" dirty="0"/>
            </a:p>
          </p:txBody>
        </p:sp>
      </p:grpSp>
      <p:pic>
        <p:nvPicPr>
          <p:cNvPr id="41" name="图片 40" descr="E-C 2"/>
          <p:cNvPicPr>
            <a:picLocks noChangeAspect="1"/>
          </p:cNvPicPr>
          <p:nvPr/>
        </p:nvPicPr>
        <p:blipFill>
          <a:blip r:embed="rId5"/>
          <a:srcRect l="25882" t="10996" r="12124" b="61419"/>
          <a:stretch>
            <a:fillRect/>
          </a:stretch>
        </p:blipFill>
        <p:spPr>
          <a:xfrm>
            <a:off x="5317304" y="1424455"/>
            <a:ext cx="1259840" cy="448310"/>
          </a:xfrm>
          <a:prstGeom prst="rect">
            <a:avLst/>
          </a:prstGeom>
        </p:spPr>
      </p:pic>
      <p:pic>
        <p:nvPicPr>
          <p:cNvPr id="42" name="图片 41" descr="内参 2"/>
          <p:cNvPicPr>
            <a:picLocks noChangeAspect="1"/>
          </p:cNvPicPr>
          <p:nvPr/>
        </p:nvPicPr>
        <p:blipFill>
          <a:blip r:embed="rId6"/>
          <a:srcRect l="28611" t="9876" r="6647" b="56532"/>
          <a:stretch>
            <a:fillRect/>
          </a:stretch>
        </p:blipFill>
        <p:spPr>
          <a:xfrm>
            <a:off x="5317304" y="2089300"/>
            <a:ext cx="1259840" cy="522605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4777554" y="1374925"/>
            <a:ext cx="617855" cy="2228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200 kDa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7973960" y="2306805"/>
            <a:ext cx="576105" cy="2726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7973960" y="2136625"/>
            <a:ext cx="576105" cy="2726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7929132" y="1722026"/>
            <a:ext cx="576105" cy="2726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110 kDa</a:t>
            </a:r>
          </a:p>
        </p:txBody>
      </p:sp>
      <p:sp>
        <p:nvSpPr>
          <p:cNvPr id="48" name="文本框 47"/>
          <p:cNvSpPr txBox="1"/>
          <p:nvPr/>
        </p:nvSpPr>
        <p:spPr>
          <a:xfrm>
            <a:off x="7929132" y="1570544"/>
            <a:ext cx="576105" cy="2726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140 kDa</a:t>
            </a:r>
          </a:p>
        </p:txBody>
      </p:sp>
      <p:sp>
        <p:nvSpPr>
          <p:cNvPr id="49" name="文本框 48"/>
          <p:cNvSpPr txBox="1"/>
          <p:nvPr/>
        </p:nvSpPr>
        <p:spPr>
          <a:xfrm>
            <a:off x="9667054" y="2231540"/>
            <a:ext cx="576105" cy="1777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42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50" name="文本框 49"/>
          <p:cNvSpPr txBox="1"/>
          <p:nvPr/>
        </p:nvSpPr>
        <p:spPr>
          <a:xfrm>
            <a:off x="9667240" y="1489710"/>
            <a:ext cx="1640205" cy="160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135 kDa  </a:t>
            </a:r>
            <a:r>
              <a:rPr lang="en-US" altLang="zh-CN" sz="800">
                <a:sym typeface="+mn-ea"/>
              </a:rPr>
              <a:t>E-cadherin</a:t>
            </a:r>
            <a:endParaRPr lang="en-US" altLang="zh-CN" sz="800"/>
          </a:p>
          <a:p>
            <a:endParaRPr lang="en-US" altLang="zh-CN" sz="800"/>
          </a:p>
        </p:txBody>
      </p:sp>
      <p:sp>
        <p:nvSpPr>
          <p:cNvPr id="51" name="文本框 50"/>
          <p:cNvSpPr txBox="1"/>
          <p:nvPr/>
        </p:nvSpPr>
        <p:spPr>
          <a:xfrm>
            <a:off x="8678359" y="1019960"/>
            <a:ext cx="7677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Repeat3</a:t>
            </a:r>
          </a:p>
        </p:txBody>
      </p:sp>
      <p:sp>
        <p:nvSpPr>
          <p:cNvPr id="54" name="文本框 53"/>
          <p:cNvSpPr txBox="1"/>
          <p:nvPr/>
        </p:nvSpPr>
        <p:spPr>
          <a:xfrm>
            <a:off x="7935594" y="1449408"/>
            <a:ext cx="576105" cy="2726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200 kDa</a:t>
            </a:r>
          </a:p>
        </p:txBody>
      </p:sp>
      <p:pic>
        <p:nvPicPr>
          <p:cNvPr id="57" name="图片 56" descr="E-C 3"/>
          <p:cNvPicPr>
            <a:picLocks noChangeAspect="1"/>
          </p:cNvPicPr>
          <p:nvPr/>
        </p:nvPicPr>
        <p:blipFill>
          <a:blip r:embed="rId7"/>
          <a:srcRect l="61678" t="18486" b="57664"/>
          <a:stretch>
            <a:fillRect/>
          </a:stretch>
        </p:blipFill>
        <p:spPr>
          <a:xfrm>
            <a:off x="8463094" y="1295550"/>
            <a:ext cx="1260000" cy="626948"/>
          </a:xfrm>
          <a:prstGeom prst="rect">
            <a:avLst/>
          </a:prstGeom>
        </p:spPr>
      </p:pic>
      <p:pic>
        <p:nvPicPr>
          <p:cNvPr id="58" name="图片 57" descr="内参 3"/>
          <p:cNvPicPr>
            <a:picLocks noChangeAspect="1"/>
          </p:cNvPicPr>
          <p:nvPr/>
        </p:nvPicPr>
        <p:blipFill>
          <a:blip r:embed="rId8"/>
          <a:srcRect l="51764" t="28634" r="-56" b="45727"/>
          <a:stretch>
            <a:fillRect/>
          </a:stretch>
        </p:blipFill>
        <p:spPr>
          <a:xfrm>
            <a:off x="8463094" y="2047390"/>
            <a:ext cx="1260000" cy="534810"/>
          </a:xfrm>
          <a:prstGeom prst="rect">
            <a:avLst/>
          </a:prstGeom>
        </p:spPr>
      </p:pic>
      <p:grpSp>
        <p:nvGrpSpPr>
          <p:cNvPr id="59" name="组合 58"/>
          <p:cNvGrpSpPr/>
          <p:nvPr/>
        </p:nvGrpSpPr>
        <p:grpSpPr>
          <a:xfrm>
            <a:off x="5563684" y="2567080"/>
            <a:ext cx="663575" cy="626745"/>
            <a:chOff x="6636" y="3648"/>
            <a:chExt cx="1045" cy="2468"/>
          </a:xfrm>
        </p:grpSpPr>
        <p:sp>
          <p:nvSpPr>
            <p:cNvPr id="60" name="文本框 59"/>
            <p:cNvSpPr txBox="1"/>
            <p:nvPr/>
          </p:nvSpPr>
          <p:spPr>
            <a:xfrm rot="5400000">
              <a:off x="5623" y="4695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0μM   </a:t>
              </a:r>
              <a:endParaRPr lang="zh-CN" altLang="en-US" sz="1000" dirty="0"/>
            </a:p>
          </p:txBody>
        </p:sp>
        <p:sp>
          <p:nvSpPr>
            <p:cNvPr id="61" name="文本框 60"/>
            <p:cNvSpPr txBox="1"/>
            <p:nvPr/>
          </p:nvSpPr>
          <p:spPr>
            <a:xfrm rot="5400000">
              <a:off x="5918" y="4690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50μM  </a:t>
              </a:r>
              <a:endParaRPr lang="zh-CN" altLang="en-US" sz="1000" dirty="0"/>
            </a:p>
          </p:txBody>
        </p:sp>
        <p:sp>
          <p:nvSpPr>
            <p:cNvPr id="62" name="文本框 61"/>
            <p:cNvSpPr txBox="1"/>
            <p:nvPr/>
          </p:nvSpPr>
          <p:spPr>
            <a:xfrm rot="5400000">
              <a:off x="6255" y="4666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100μM</a:t>
              </a:r>
              <a:endParaRPr lang="zh-CN" altLang="en-US" sz="1000"/>
            </a:p>
          </p:txBody>
        </p:sp>
      </p:grpSp>
      <p:pic>
        <p:nvPicPr>
          <p:cNvPr id="86" name="图片 85" descr="MMP9 1"/>
          <p:cNvPicPr>
            <a:picLocks noChangeAspect="1"/>
          </p:cNvPicPr>
          <p:nvPr/>
        </p:nvPicPr>
        <p:blipFill>
          <a:blip r:embed="rId9"/>
          <a:srcRect l="35202" t="19540" r="15485" b="54366"/>
          <a:stretch>
            <a:fillRect/>
          </a:stretch>
        </p:blipFill>
        <p:spPr>
          <a:xfrm>
            <a:off x="2076264" y="4754097"/>
            <a:ext cx="1259840" cy="533400"/>
          </a:xfrm>
          <a:prstGeom prst="rect">
            <a:avLst/>
          </a:prstGeom>
        </p:spPr>
      </p:pic>
      <p:pic>
        <p:nvPicPr>
          <p:cNvPr id="87" name="图片 86" descr="内参 1"/>
          <p:cNvPicPr>
            <a:picLocks noChangeAspect="1"/>
          </p:cNvPicPr>
          <p:nvPr/>
        </p:nvPicPr>
        <p:blipFill>
          <a:blip r:embed="rId10"/>
          <a:srcRect l="43353" t="39108" r="5570" b="33094"/>
          <a:stretch>
            <a:fillRect/>
          </a:stretch>
        </p:blipFill>
        <p:spPr>
          <a:xfrm>
            <a:off x="2054039" y="5426562"/>
            <a:ext cx="1259840" cy="548005"/>
          </a:xfrm>
          <a:prstGeom prst="rect">
            <a:avLst/>
          </a:prstGeom>
        </p:spPr>
      </p:pic>
      <p:sp>
        <p:nvSpPr>
          <p:cNvPr id="90" name="文本框 89"/>
          <p:cNvSpPr txBox="1"/>
          <p:nvPr/>
        </p:nvSpPr>
        <p:spPr>
          <a:xfrm>
            <a:off x="1604949" y="5544354"/>
            <a:ext cx="617220" cy="2152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40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91" name="文本框 90"/>
          <p:cNvSpPr txBox="1"/>
          <p:nvPr/>
        </p:nvSpPr>
        <p:spPr>
          <a:xfrm>
            <a:off x="1622985" y="5394177"/>
            <a:ext cx="617220" cy="2152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92" name="文本框 91"/>
          <p:cNvSpPr txBox="1"/>
          <p:nvPr/>
        </p:nvSpPr>
        <p:spPr>
          <a:xfrm>
            <a:off x="1632094" y="5059123"/>
            <a:ext cx="617220" cy="2152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90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93" name="文本框 92"/>
          <p:cNvSpPr txBox="1"/>
          <p:nvPr/>
        </p:nvSpPr>
        <p:spPr>
          <a:xfrm>
            <a:off x="1532612" y="4881958"/>
            <a:ext cx="675905" cy="2152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  110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94" name="文本框 93"/>
          <p:cNvSpPr txBox="1"/>
          <p:nvPr/>
        </p:nvSpPr>
        <p:spPr>
          <a:xfrm>
            <a:off x="3278019" y="5520617"/>
            <a:ext cx="565877" cy="2152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277870" y="4957445"/>
            <a:ext cx="1500505" cy="283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78 </a:t>
            </a:r>
            <a:r>
              <a:rPr lang="en-US" altLang="zh-CN" sz="800" dirty="0" err="1"/>
              <a:t>kDa MMP9</a:t>
            </a:r>
            <a:endParaRPr lang="en-US" altLang="zh-CN" sz="800" dirty="0"/>
          </a:p>
        </p:txBody>
      </p:sp>
      <p:sp>
        <p:nvSpPr>
          <p:cNvPr id="96" name="文本框 95"/>
          <p:cNvSpPr txBox="1"/>
          <p:nvPr/>
        </p:nvSpPr>
        <p:spPr>
          <a:xfrm>
            <a:off x="2347409" y="4284197"/>
            <a:ext cx="7677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Repeat1</a:t>
            </a:r>
          </a:p>
        </p:txBody>
      </p:sp>
      <p:grpSp>
        <p:nvGrpSpPr>
          <p:cNvPr id="115" name="组合 114"/>
          <p:cNvGrpSpPr/>
          <p:nvPr/>
        </p:nvGrpSpPr>
        <p:grpSpPr>
          <a:xfrm>
            <a:off x="2307404" y="5974567"/>
            <a:ext cx="663575" cy="612955"/>
            <a:chOff x="6636" y="3648"/>
            <a:chExt cx="1045" cy="2468"/>
          </a:xfrm>
        </p:grpSpPr>
        <p:sp>
          <p:nvSpPr>
            <p:cNvPr id="116" name="文本框 115"/>
            <p:cNvSpPr txBox="1"/>
            <p:nvPr/>
          </p:nvSpPr>
          <p:spPr>
            <a:xfrm rot="5400000">
              <a:off x="5623" y="4695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0μM   </a:t>
              </a:r>
              <a:endParaRPr lang="zh-CN" altLang="en-US" sz="1000"/>
            </a:p>
          </p:txBody>
        </p:sp>
        <p:sp>
          <p:nvSpPr>
            <p:cNvPr id="117" name="文本框 116"/>
            <p:cNvSpPr txBox="1"/>
            <p:nvPr/>
          </p:nvSpPr>
          <p:spPr>
            <a:xfrm rot="5400000">
              <a:off x="5918" y="4690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50μM  </a:t>
              </a:r>
              <a:endParaRPr lang="zh-CN" altLang="en-US" sz="1000" dirty="0"/>
            </a:p>
          </p:txBody>
        </p:sp>
        <p:sp>
          <p:nvSpPr>
            <p:cNvPr id="118" name="文本框 117"/>
            <p:cNvSpPr txBox="1"/>
            <p:nvPr/>
          </p:nvSpPr>
          <p:spPr>
            <a:xfrm rot="5400000">
              <a:off x="6255" y="4666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100μM</a:t>
              </a:r>
              <a:endParaRPr lang="zh-CN" altLang="en-US" sz="1000"/>
            </a:p>
          </p:txBody>
        </p:sp>
      </p:grpSp>
      <p:sp>
        <p:nvSpPr>
          <p:cNvPr id="127" name="文本框 126"/>
          <p:cNvSpPr txBox="1"/>
          <p:nvPr/>
        </p:nvSpPr>
        <p:spPr>
          <a:xfrm>
            <a:off x="5512884" y="4277212"/>
            <a:ext cx="7677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Repeat2</a:t>
            </a:r>
          </a:p>
        </p:txBody>
      </p:sp>
      <p:sp>
        <p:nvSpPr>
          <p:cNvPr id="130" name="文本框 129"/>
          <p:cNvSpPr txBox="1"/>
          <p:nvPr/>
        </p:nvSpPr>
        <p:spPr>
          <a:xfrm>
            <a:off x="4723079" y="5513314"/>
            <a:ext cx="565877" cy="2546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40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131" name="文本框 130"/>
          <p:cNvSpPr txBox="1"/>
          <p:nvPr/>
        </p:nvSpPr>
        <p:spPr>
          <a:xfrm>
            <a:off x="4729634" y="5378039"/>
            <a:ext cx="565877" cy="2546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53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132" name="文本框 131"/>
          <p:cNvSpPr txBox="1"/>
          <p:nvPr/>
        </p:nvSpPr>
        <p:spPr>
          <a:xfrm>
            <a:off x="4720109" y="4991717"/>
            <a:ext cx="565877" cy="2546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90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133" name="文本框 132"/>
          <p:cNvSpPr txBox="1"/>
          <p:nvPr/>
        </p:nvSpPr>
        <p:spPr>
          <a:xfrm>
            <a:off x="4630985" y="4860030"/>
            <a:ext cx="653189" cy="2546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  110 kDa</a:t>
            </a:r>
          </a:p>
        </p:txBody>
      </p:sp>
      <p:sp>
        <p:nvSpPr>
          <p:cNvPr id="134" name="文本框 133"/>
          <p:cNvSpPr txBox="1"/>
          <p:nvPr/>
        </p:nvSpPr>
        <p:spPr>
          <a:xfrm>
            <a:off x="6475802" y="5548213"/>
            <a:ext cx="52276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42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135" name="文本框 134"/>
          <p:cNvSpPr txBox="1"/>
          <p:nvPr/>
        </p:nvSpPr>
        <p:spPr>
          <a:xfrm>
            <a:off x="6555105" y="4898390"/>
            <a:ext cx="1295400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78 kDa  MMP9</a:t>
            </a:r>
          </a:p>
        </p:txBody>
      </p:sp>
      <p:grpSp>
        <p:nvGrpSpPr>
          <p:cNvPr id="136" name="组合 135"/>
          <p:cNvGrpSpPr/>
          <p:nvPr/>
        </p:nvGrpSpPr>
        <p:grpSpPr>
          <a:xfrm>
            <a:off x="5727735" y="5789927"/>
            <a:ext cx="663575" cy="621516"/>
            <a:chOff x="6636" y="3648"/>
            <a:chExt cx="1045" cy="2468"/>
          </a:xfrm>
        </p:grpSpPr>
        <p:sp>
          <p:nvSpPr>
            <p:cNvPr id="137" name="文本框 136"/>
            <p:cNvSpPr txBox="1"/>
            <p:nvPr/>
          </p:nvSpPr>
          <p:spPr>
            <a:xfrm rot="5400000">
              <a:off x="5623" y="4695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0μM   </a:t>
              </a:r>
              <a:endParaRPr lang="zh-CN" altLang="en-US" sz="1000" dirty="0"/>
            </a:p>
          </p:txBody>
        </p:sp>
        <p:sp>
          <p:nvSpPr>
            <p:cNvPr id="138" name="文本框 137"/>
            <p:cNvSpPr txBox="1"/>
            <p:nvPr/>
          </p:nvSpPr>
          <p:spPr>
            <a:xfrm rot="5400000">
              <a:off x="5918" y="4690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50μM  </a:t>
              </a:r>
              <a:endParaRPr lang="zh-CN" altLang="en-US" sz="1000" dirty="0"/>
            </a:p>
          </p:txBody>
        </p:sp>
        <p:sp>
          <p:nvSpPr>
            <p:cNvPr id="139" name="文本框 138"/>
            <p:cNvSpPr txBox="1"/>
            <p:nvPr/>
          </p:nvSpPr>
          <p:spPr>
            <a:xfrm rot="5400000">
              <a:off x="6255" y="4666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100μM</a:t>
              </a:r>
              <a:endParaRPr lang="zh-CN" altLang="en-US" sz="1000"/>
            </a:p>
          </p:txBody>
        </p:sp>
      </p:grpSp>
      <p:sp>
        <p:nvSpPr>
          <p:cNvPr id="144" name="文本框 143"/>
          <p:cNvSpPr txBox="1"/>
          <p:nvPr/>
        </p:nvSpPr>
        <p:spPr>
          <a:xfrm>
            <a:off x="7850955" y="5585312"/>
            <a:ext cx="516890" cy="2426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147" name="文本框 146"/>
          <p:cNvSpPr txBox="1"/>
          <p:nvPr/>
        </p:nvSpPr>
        <p:spPr>
          <a:xfrm>
            <a:off x="7850955" y="5415132"/>
            <a:ext cx="516890" cy="2426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148" name="文本框 147"/>
          <p:cNvSpPr txBox="1"/>
          <p:nvPr/>
        </p:nvSpPr>
        <p:spPr>
          <a:xfrm>
            <a:off x="7858575" y="5072867"/>
            <a:ext cx="516890" cy="2426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90 kDa</a:t>
            </a:r>
          </a:p>
        </p:txBody>
      </p:sp>
      <p:sp>
        <p:nvSpPr>
          <p:cNvPr id="149" name="文本框 148"/>
          <p:cNvSpPr txBox="1"/>
          <p:nvPr/>
        </p:nvSpPr>
        <p:spPr>
          <a:xfrm>
            <a:off x="7706174" y="4843632"/>
            <a:ext cx="661671" cy="18691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  110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150" name="文本框 149"/>
          <p:cNvSpPr txBox="1"/>
          <p:nvPr/>
        </p:nvSpPr>
        <p:spPr>
          <a:xfrm>
            <a:off x="9700710" y="5461487"/>
            <a:ext cx="542450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42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151" name="文本框 150"/>
          <p:cNvSpPr txBox="1"/>
          <p:nvPr/>
        </p:nvSpPr>
        <p:spPr>
          <a:xfrm>
            <a:off x="9714865" y="4975860"/>
            <a:ext cx="1375410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78 kDa  MMP9</a:t>
            </a:r>
          </a:p>
        </p:txBody>
      </p:sp>
      <p:grpSp>
        <p:nvGrpSpPr>
          <p:cNvPr id="152" name="组合 151"/>
          <p:cNvGrpSpPr/>
          <p:nvPr/>
        </p:nvGrpSpPr>
        <p:grpSpPr>
          <a:xfrm>
            <a:off x="8801813" y="5834752"/>
            <a:ext cx="663575" cy="612955"/>
            <a:chOff x="6636" y="3648"/>
            <a:chExt cx="1045" cy="2468"/>
          </a:xfrm>
        </p:grpSpPr>
        <p:sp>
          <p:nvSpPr>
            <p:cNvPr id="153" name="文本框 152"/>
            <p:cNvSpPr txBox="1"/>
            <p:nvPr/>
          </p:nvSpPr>
          <p:spPr>
            <a:xfrm rot="5400000">
              <a:off x="5623" y="4695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0μM   </a:t>
              </a:r>
              <a:endParaRPr lang="zh-CN" altLang="en-US" sz="1000" dirty="0"/>
            </a:p>
          </p:txBody>
        </p:sp>
        <p:sp>
          <p:nvSpPr>
            <p:cNvPr id="154" name="文本框 153"/>
            <p:cNvSpPr txBox="1"/>
            <p:nvPr/>
          </p:nvSpPr>
          <p:spPr>
            <a:xfrm rot="5400000">
              <a:off x="5918" y="4690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  </a:t>
              </a:r>
              <a:endParaRPr lang="zh-CN" altLang="en-US" sz="1000"/>
            </a:p>
          </p:txBody>
        </p:sp>
        <p:sp>
          <p:nvSpPr>
            <p:cNvPr id="155" name="文本框 154"/>
            <p:cNvSpPr txBox="1"/>
            <p:nvPr/>
          </p:nvSpPr>
          <p:spPr>
            <a:xfrm rot="5400000">
              <a:off x="6255" y="4666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</a:t>
              </a:r>
              <a:endParaRPr lang="zh-CN" altLang="en-US" sz="1000" dirty="0"/>
            </a:p>
          </p:txBody>
        </p:sp>
      </p:grpSp>
      <p:sp>
        <p:nvSpPr>
          <p:cNvPr id="156" name="文本框 155"/>
          <p:cNvSpPr txBox="1"/>
          <p:nvPr/>
        </p:nvSpPr>
        <p:spPr>
          <a:xfrm>
            <a:off x="8709474" y="4261972"/>
            <a:ext cx="7677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Repeat3</a:t>
            </a:r>
          </a:p>
        </p:txBody>
      </p:sp>
      <p:pic>
        <p:nvPicPr>
          <p:cNvPr id="157" name="图片 156" descr="MMP9 2"/>
          <p:cNvPicPr>
            <a:picLocks noChangeAspect="1"/>
          </p:cNvPicPr>
          <p:nvPr/>
        </p:nvPicPr>
        <p:blipFill>
          <a:blip r:embed="rId11"/>
          <a:srcRect l="38266" t="33883" r="10193" b="39317"/>
          <a:stretch>
            <a:fillRect/>
          </a:stretch>
        </p:blipFill>
        <p:spPr>
          <a:xfrm>
            <a:off x="5241739" y="4817597"/>
            <a:ext cx="1260000" cy="523790"/>
          </a:xfrm>
          <a:prstGeom prst="rect">
            <a:avLst/>
          </a:prstGeom>
        </p:spPr>
      </p:pic>
      <p:pic>
        <p:nvPicPr>
          <p:cNvPr id="158" name="图片 157" descr="内参 2"/>
          <p:cNvPicPr>
            <a:picLocks noChangeAspect="1"/>
          </p:cNvPicPr>
          <p:nvPr/>
        </p:nvPicPr>
        <p:blipFill>
          <a:blip r:embed="rId12"/>
          <a:srcRect l="45470" t="23107" r="4549" b="53344"/>
          <a:stretch>
            <a:fillRect/>
          </a:stretch>
        </p:blipFill>
        <p:spPr>
          <a:xfrm>
            <a:off x="5222689" y="5386557"/>
            <a:ext cx="1260000" cy="474606"/>
          </a:xfrm>
          <a:prstGeom prst="rect">
            <a:avLst/>
          </a:prstGeom>
        </p:spPr>
      </p:pic>
      <p:pic>
        <p:nvPicPr>
          <p:cNvPr id="159" name="图片 158" descr="MMP9 3"/>
          <p:cNvPicPr>
            <a:picLocks noChangeAspect="1"/>
          </p:cNvPicPr>
          <p:nvPr/>
        </p:nvPicPr>
        <p:blipFill>
          <a:blip r:embed="rId13"/>
          <a:srcRect l="46621" t="20775" r="2451" b="55039"/>
          <a:stretch>
            <a:fillRect/>
          </a:stretch>
        </p:blipFill>
        <p:spPr>
          <a:xfrm>
            <a:off x="8407214" y="4853157"/>
            <a:ext cx="1259840" cy="478155"/>
          </a:xfrm>
          <a:prstGeom prst="rect">
            <a:avLst/>
          </a:prstGeom>
        </p:spPr>
      </p:pic>
      <p:pic>
        <p:nvPicPr>
          <p:cNvPr id="160" name="图片 159" descr="内参 3"/>
          <p:cNvPicPr>
            <a:picLocks noChangeAspect="1"/>
          </p:cNvPicPr>
          <p:nvPr/>
        </p:nvPicPr>
        <p:blipFill>
          <a:blip r:embed="rId14"/>
          <a:srcRect l="38154" t="33349" r="22317" b="48188"/>
          <a:stretch>
            <a:fillRect/>
          </a:stretch>
        </p:blipFill>
        <p:spPr>
          <a:xfrm>
            <a:off x="8407214" y="5431007"/>
            <a:ext cx="1259840" cy="470535"/>
          </a:xfrm>
          <a:prstGeom prst="rect">
            <a:avLst/>
          </a:prstGeom>
        </p:spPr>
      </p:pic>
      <p:sp>
        <p:nvSpPr>
          <p:cNvPr id="161" name="文本框 160"/>
          <p:cNvSpPr txBox="1"/>
          <p:nvPr/>
        </p:nvSpPr>
        <p:spPr>
          <a:xfrm>
            <a:off x="5295511" y="3704640"/>
            <a:ext cx="1281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A549   MMP9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855818" y="2201624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9" name="文本框 8"/>
          <p:cNvSpPr txBox="1"/>
          <p:nvPr/>
        </p:nvSpPr>
        <p:spPr>
          <a:xfrm>
            <a:off x="6979897" y="2191877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10" name="文本框 9"/>
          <p:cNvSpPr txBox="1"/>
          <p:nvPr/>
        </p:nvSpPr>
        <p:spPr>
          <a:xfrm>
            <a:off x="10126014" y="2201623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11" name="文本框 10"/>
          <p:cNvSpPr txBox="1"/>
          <p:nvPr/>
        </p:nvSpPr>
        <p:spPr>
          <a:xfrm>
            <a:off x="3718026" y="5486331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12" name="文本框 11"/>
          <p:cNvSpPr txBox="1"/>
          <p:nvPr/>
        </p:nvSpPr>
        <p:spPr>
          <a:xfrm>
            <a:off x="6975744" y="5528875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18" name="文本框 17"/>
          <p:cNvSpPr txBox="1"/>
          <p:nvPr/>
        </p:nvSpPr>
        <p:spPr>
          <a:xfrm>
            <a:off x="10145806" y="5453242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3" name="文本框 2"/>
          <p:cNvSpPr txBox="1"/>
          <p:nvPr/>
        </p:nvSpPr>
        <p:spPr>
          <a:xfrm>
            <a:off x="91440" y="81280"/>
            <a:ext cx="11739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Figure2E Expression of E-cadherin and MMP9 proteins in A549 cells was detected by protein blotting. </a:t>
            </a:r>
            <a:r>
              <a:rPr lang="en-US" altLang="zh-CN" sz="16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Pictures used in the manuscript are shown in red boxes.</a:t>
            </a:r>
          </a:p>
        </p:txBody>
      </p:sp>
      <p:sp>
        <p:nvSpPr>
          <p:cNvPr id="4" name="矩形 3"/>
          <p:cNvSpPr/>
          <p:nvPr/>
        </p:nvSpPr>
        <p:spPr>
          <a:xfrm>
            <a:off x="2607310" y="1554480"/>
            <a:ext cx="540000" cy="1800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363470" y="5059045"/>
            <a:ext cx="625475" cy="17653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527761" y="2274570"/>
            <a:ext cx="578909" cy="14102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2346325" y="5523230"/>
            <a:ext cx="625475" cy="17653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 69"/>
          <p:cNvSpPr txBox="1"/>
          <p:nvPr/>
        </p:nvSpPr>
        <p:spPr>
          <a:xfrm>
            <a:off x="3721735" y="160020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72" name="文本框 71"/>
          <p:cNvSpPr txBox="1"/>
          <p:nvPr/>
        </p:nvSpPr>
        <p:spPr>
          <a:xfrm>
            <a:off x="2248535" y="996315"/>
            <a:ext cx="17500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Repeat1</a:t>
            </a:r>
          </a:p>
        </p:txBody>
      </p:sp>
      <p:sp>
        <p:nvSpPr>
          <p:cNvPr id="66" name="文本框 65"/>
          <p:cNvSpPr txBox="1"/>
          <p:nvPr/>
        </p:nvSpPr>
        <p:spPr>
          <a:xfrm>
            <a:off x="975360" y="258826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5224780" y="389255"/>
            <a:ext cx="15043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/>
              <a:t>H1299  </a:t>
            </a:r>
            <a:r>
              <a:rPr lang="en-US" altLang="zh-CN" sz="1400" b="1">
                <a:sym typeface="+mn-ea"/>
              </a:rPr>
              <a:t>GPX4</a:t>
            </a:r>
            <a:endParaRPr lang="en-US" altLang="zh-CN" sz="1400" b="1"/>
          </a:p>
        </p:txBody>
      </p:sp>
      <p:sp>
        <p:nvSpPr>
          <p:cNvPr id="40" name="文本框 39"/>
          <p:cNvSpPr txBox="1"/>
          <p:nvPr/>
        </p:nvSpPr>
        <p:spPr>
          <a:xfrm>
            <a:off x="975360" y="225679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3721735" y="244665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  <a:p>
            <a:r>
              <a:rPr lang="en-US" altLang="zh-CN" sz="800">
                <a:sym typeface="+mn-ea"/>
              </a:rPr>
              <a:t>Marker</a:t>
            </a:r>
            <a:endParaRPr lang="en-US" altLang="zh-CN" sz="800"/>
          </a:p>
          <a:p>
            <a:endParaRPr lang="en-US" altLang="zh-CN" sz="800"/>
          </a:p>
        </p:txBody>
      </p:sp>
      <p:sp>
        <p:nvSpPr>
          <p:cNvPr id="41" name="文本框 40"/>
          <p:cNvSpPr txBox="1"/>
          <p:nvPr/>
        </p:nvSpPr>
        <p:spPr>
          <a:xfrm>
            <a:off x="9324975" y="905510"/>
            <a:ext cx="17500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Repeat3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8120380" y="183832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8120380" y="160020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10880090" y="167830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grpSp>
        <p:nvGrpSpPr>
          <p:cNvPr id="102" name="组合 101"/>
          <p:cNvGrpSpPr/>
          <p:nvPr/>
        </p:nvGrpSpPr>
        <p:grpSpPr>
          <a:xfrm>
            <a:off x="1779905" y="4211320"/>
            <a:ext cx="1456055" cy="1282700"/>
            <a:chOff x="14524" y="4497"/>
            <a:chExt cx="2293" cy="2020"/>
          </a:xfrm>
        </p:grpSpPr>
        <p:sp>
          <p:nvSpPr>
            <p:cNvPr id="53" name="文本框 52"/>
            <p:cNvSpPr txBox="1"/>
            <p:nvPr/>
          </p:nvSpPr>
          <p:spPr>
            <a:xfrm rot="5400000">
              <a:off x="13874" y="5169"/>
              <a:ext cx="1708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0μM   </a:t>
              </a:r>
              <a:endParaRPr lang="zh-CN" altLang="en-US" sz="1000"/>
            </a:p>
          </p:txBody>
        </p:sp>
        <p:sp>
          <p:nvSpPr>
            <p:cNvPr id="54" name="文本框 53"/>
            <p:cNvSpPr txBox="1"/>
            <p:nvPr/>
          </p:nvSpPr>
          <p:spPr>
            <a:xfrm rot="5400000">
              <a:off x="14227" y="5163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25μM  </a:t>
              </a:r>
              <a:endParaRPr lang="zh-CN" altLang="en-US" sz="1000"/>
            </a:p>
          </p:txBody>
        </p:sp>
        <p:sp>
          <p:nvSpPr>
            <p:cNvPr id="55" name="文本框 54"/>
            <p:cNvSpPr txBox="1"/>
            <p:nvPr/>
          </p:nvSpPr>
          <p:spPr>
            <a:xfrm rot="5400000">
              <a:off x="14529" y="5192"/>
              <a:ext cx="17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</a:t>
              </a:r>
              <a:endParaRPr lang="zh-CN" altLang="en-US" sz="1000"/>
            </a:p>
          </p:txBody>
        </p:sp>
        <p:sp>
          <p:nvSpPr>
            <p:cNvPr id="56" name="文本框 55"/>
            <p:cNvSpPr txBox="1"/>
            <p:nvPr/>
          </p:nvSpPr>
          <p:spPr>
            <a:xfrm rot="5400000">
              <a:off x="14776" y="5316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50μM+CH223191</a:t>
              </a:r>
              <a:endParaRPr lang="zh-CN" altLang="en-US" sz="1000"/>
            </a:p>
          </p:txBody>
        </p:sp>
        <p:sp>
          <p:nvSpPr>
            <p:cNvPr id="57" name="文本框 56"/>
            <p:cNvSpPr txBox="1"/>
            <p:nvPr/>
          </p:nvSpPr>
          <p:spPr>
            <a:xfrm rot="5400000">
              <a:off x="15397" y="5128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50μM+Fer-1</a:t>
              </a:r>
              <a:endParaRPr lang="zh-CN" altLang="en-US" sz="1000"/>
            </a:p>
          </p:txBody>
        </p:sp>
        <p:sp>
          <p:nvSpPr>
            <p:cNvPr id="58" name="文本框 57"/>
            <p:cNvSpPr txBox="1"/>
            <p:nvPr/>
          </p:nvSpPr>
          <p:spPr>
            <a:xfrm rot="5400000">
              <a:off x="15875" y="5029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50μM+NAC</a:t>
              </a:r>
              <a:endParaRPr lang="zh-CN" altLang="en-US" sz="1000"/>
            </a:p>
          </p:txBody>
        </p:sp>
      </p:grpSp>
      <p:sp>
        <p:nvSpPr>
          <p:cNvPr id="69" name="文本框 68"/>
          <p:cNvSpPr txBox="1"/>
          <p:nvPr/>
        </p:nvSpPr>
        <p:spPr>
          <a:xfrm>
            <a:off x="5823585" y="905510"/>
            <a:ext cx="17500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Repeat2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920750" y="340233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30 kDa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920750" y="364172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 kDa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8120380" y="218567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30 kDa</a:t>
            </a:r>
          </a:p>
        </p:txBody>
      </p:sp>
      <p:sp>
        <p:nvSpPr>
          <p:cNvPr id="52" name="文本框 51"/>
          <p:cNvSpPr txBox="1"/>
          <p:nvPr/>
        </p:nvSpPr>
        <p:spPr>
          <a:xfrm>
            <a:off x="8120380" y="242506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 kDa</a:t>
            </a:r>
          </a:p>
        </p:txBody>
      </p:sp>
      <p:pic>
        <p:nvPicPr>
          <p:cNvPr id="2" name="图片 1" descr="GPX4 1"/>
          <p:cNvPicPr>
            <a:picLocks noChangeAspect="1"/>
          </p:cNvPicPr>
          <p:nvPr/>
        </p:nvPicPr>
        <p:blipFill>
          <a:blip r:embed="rId4"/>
          <a:srcRect l="16227" t="60371" r="4586" b="1508"/>
          <a:stretch>
            <a:fillRect/>
          </a:stretch>
        </p:blipFill>
        <p:spPr>
          <a:xfrm>
            <a:off x="1426210" y="3213100"/>
            <a:ext cx="2358000" cy="908369"/>
          </a:xfrm>
          <a:prstGeom prst="rect">
            <a:avLst/>
          </a:prstGeom>
        </p:spPr>
      </p:pic>
      <p:pic>
        <p:nvPicPr>
          <p:cNvPr id="4" name="图片 3" descr="内参 1"/>
          <p:cNvPicPr>
            <a:picLocks noChangeAspect="1"/>
          </p:cNvPicPr>
          <p:nvPr/>
        </p:nvPicPr>
        <p:blipFill>
          <a:blip r:embed="rId5"/>
          <a:srcRect l="5236" t="53623" r="16784" b="13075"/>
          <a:stretch>
            <a:fillRect/>
          </a:stretch>
        </p:blipFill>
        <p:spPr>
          <a:xfrm>
            <a:off x="1426210" y="2185670"/>
            <a:ext cx="2358000" cy="805089"/>
          </a:xfrm>
          <a:prstGeom prst="rect">
            <a:avLst/>
          </a:prstGeom>
        </p:spPr>
      </p:pic>
      <p:pic>
        <p:nvPicPr>
          <p:cNvPr id="5" name="图片 4" descr="内参 1"/>
          <p:cNvPicPr>
            <a:picLocks noChangeAspect="1"/>
          </p:cNvPicPr>
          <p:nvPr/>
        </p:nvPicPr>
        <p:blipFill>
          <a:blip r:embed="rId6"/>
          <a:srcRect l="3119" t="54130" r="14408" b="14571"/>
          <a:stretch>
            <a:fillRect/>
          </a:stretch>
        </p:blipFill>
        <p:spPr>
          <a:xfrm>
            <a:off x="1426210" y="1360170"/>
            <a:ext cx="2358000" cy="716106"/>
          </a:xfrm>
          <a:prstGeom prst="rect">
            <a:avLst/>
          </a:prstGeom>
        </p:spPr>
      </p:pic>
      <p:sp>
        <p:nvSpPr>
          <p:cNvPr id="71" name="文本框 70"/>
          <p:cNvSpPr txBox="1"/>
          <p:nvPr/>
        </p:nvSpPr>
        <p:spPr>
          <a:xfrm>
            <a:off x="4504055" y="167830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73" name="文本框 72"/>
          <p:cNvSpPr txBox="1"/>
          <p:nvPr/>
        </p:nvSpPr>
        <p:spPr>
          <a:xfrm>
            <a:off x="4504055" y="150114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79" name="文本框 78"/>
          <p:cNvSpPr txBox="1"/>
          <p:nvPr/>
        </p:nvSpPr>
        <p:spPr>
          <a:xfrm>
            <a:off x="7275830" y="158813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4574540" y="230632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30 kDa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4566285" y="248221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 kDa</a:t>
            </a:r>
          </a:p>
        </p:txBody>
      </p:sp>
      <p:pic>
        <p:nvPicPr>
          <p:cNvPr id="6" name="图片 5" descr="GPX4 2"/>
          <p:cNvPicPr>
            <a:picLocks noChangeAspect="1"/>
          </p:cNvPicPr>
          <p:nvPr/>
        </p:nvPicPr>
        <p:blipFill>
          <a:blip r:embed="rId7"/>
          <a:srcRect l="16227" t="13202" r="2191" b="61114"/>
          <a:stretch>
            <a:fillRect/>
          </a:stretch>
        </p:blipFill>
        <p:spPr>
          <a:xfrm>
            <a:off x="5015865" y="2232660"/>
            <a:ext cx="2357755" cy="594360"/>
          </a:xfrm>
          <a:prstGeom prst="rect">
            <a:avLst/>
          </a:prstGeom>
        </p:spPr>
      </p:pic>
      <p:pic>
        <p:nvPicPr>
          <p:cNvPr id="7" name="图片 6" descr="内参 2"/>
          <p:cNvPicPr>
            <a:picLocks noChangeAspect="1"/>
          </p:cNvPicPr>
          <p:nvPr/>
        </p:nvPicPr>
        <p:blipFill>
          <a:blip r:embed="rId8"/>
          <a:srcRect l="21147" t="57981" r="-557" b="21253"/>
          <a:stretch>
            <a:fillRect/>
          </a:stretch>
        </p:blipFill>
        <p:spPr>
          <a:xfrm>
            <a:off x="5015865" y="1501140"/>
            <a:ext cx="2357755" cy="493395"/>
          </a:xfrm>
          <a:prstGeom prst="rect">
            <a:avLst/>
          </a:prstGeom>
        </p:spPr>
      </p:pic>
      <p:grpSp>
        <p:nvGrpSpPr>
          <p:cNvPr id="88" name="组合 87"/>
          <p:cNvGrpSpPr/>
          <p:nvPr/>
        </p:nvGrpSpPr>
        <p:grpSpPr>
          <a:xfrm>
            <a:off x="5301615" y="2990850"/>
            <a:ext cx="1786890" cy="1564640"/>
            <a:chOff x="5084" y="7339"/>
            <a:chExt cx="2814" cy="2464"/>
          </a:xfrm>
        </p:grpSpPr>
        <p:sp>
          <p:nvSpPr>
            <p:cNvPr id="89" name="文本框 88"/>
            <p:cNvSpPr txBox="1"/>
            <p:nvPr/>
          </p:nvSpPr>
          <p:spPr>
            <a:xfrm rot="5400000">
              <a:off x="6476" y="8356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0μM   </a:t>
              </a:r>
              <a:endParaRPr lang="zh-CN" altLang="en-US" sz="1000"/>
            </a:p>
          </p:txBody>
        </p:sp>
        <p:sp>
          <p:nvSpPr>
            <p:cNvPr id="90" name="文本框 89"/>
            <p:cNvSpPr txBox="1"/>
            <p:nvPr/>
          </p:nvSpPr>
          <p:spPr>
            <a:xfrm rot="5400000">
              <a:off x="6062" y="8376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25μM  </a:t>
              </a:r>
              <a:endParaRPr lang="zh-CN" altLang="en-US" sz="1000"/>
            </a:p>
          </p:txBody>
        </p:sp>
        <p:sp>
          <p:nvSpPr>
            <p:cNvPr id="91" name="文本框 90"/>
            <p:cNvSpPr txBox="1"/>
            <p:nvPr/>
          </p:nvSpPr>
          <p:spPr>
            <a:xfrm rot="5400000">
              <a:off x="5611" y="8369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</a:t>
              </a:r>
              <a:endParaRPr lang="zh-CN" altLang="en-US" sz="1000"/>
            </a:p>
          </p:txBody>
        </p:sp>
        <p:sp>
          <p:nvSpPr>
            <p:cNvPr id="92" name="文本框 91"/>
            <p:cNvSpPr txBox="1"/>
            <p:nvPr/>
          </p:nvSpPr>
          <p:spPr>
            <a:xfrm rot="5400000">
              <a:off x="5126" y="8357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50μM+CH223191</a:t>
              </a:r>
              <a:endParaRPr lang="zh-CN" altLang="en-US" sz="1000"/>
            </a:p>
          </p:txBody>
        </p:sp>
        <p:sp>
          <p:nvSpPr>
            <p:cNvPr id="93" name="文本框 92"/>
            <p:cNvSpPr txBox="1"/>
            <p:nvPr/>
          </p:nvSpPr>
          <p:spPr>
            <a:xfrm rot="5400000">
              <a:off x="4575" y="8357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50μM+Fer-1</a:t>
              </a:r>
              <a:endParaRPr lang="zh-CN" altLang="en-US" sz="1000"/>
            </a:p>
          </p:txBody>
        </p:sp>
        <p:sp>
          <p:nvSpPr>
            <p:cNvPr id="94" name="文本框 93"/>
            <p:cNvSpPr txBox="1"/>
            <p:nvPr/>
          </p:nvSpPr>
          <p:spPr>
            <a:xfrm rot="5400000">
              <a:off x="4066" y="8357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50μM+NAC</a:t>
              </a:r>
              <a:endParaRPr lang="zh-CN" altLang="en-US" sz="1000"/>
            </a:p>
          </p:txBody>
        </p:sp>
      </p:grpSp>
      <p:pic>
        <p:nvPicPr>
          <p:cNvPr id="26" name="图片 25" descr="GPX4 3"/>
          <p:cNvPicPr>
            <a:picLocks noChangeAspect="1"/>
          </p:cNvPicPr>
          <p:nvPr/>
        </p:nvPicPr>
        <p:blipFill>
          <a:blip r:embed="rId9"/>
          <a:srcRect l="3639" t="59211" r="9358" b="10302"/>
          <a:stretch>
            <a:fillRect/>
          </a:stretch>
        </p:blipFill>
        <p:spPr>
          <a:xfrm>
            <a:off x="8589645" y="2112645"/>
            <a:ext cx="2358000" cy="661206"/>
          </a:xfrm>
          <a:prstGeom prst="rect">
            <a:avLst/>
          </a:prstGeom>
        </p:spPr>
      </p:pic>
      <p:pic>
        <p:nvPicPr>
          <p:cNvPr id="32" name="图片 31" descr="内参33"/>
          <p:cNvPicPr>
            <a:picLocks noChangeAspect="1"/>
          </p:cNvPicPr>
          <p:nvPr/>
        </p:nvPicPr>
        <p:blipFill>
          <a:blip r:embed="rId10"/>
          <a:srcRect l="6944" t="49768" r="5291" b="24547"/>
          <a:stretch>
            <a:fillRect/>
          </a:stretch>
        </p:blipFill>
        <p:spPr>
          <a:xfrm>
            <a:off x="8589645" y="1524635"/>
            <a:ext cx="2358000" cy="551713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8936990" y="2826385"/>
            <a:ext cx="1456055" cy="1282700"/>
            <a:chOff x="14524" y="4497"/>
            <a:chExt cx="2293" cy="2020"/>
          </a:xfrm>
        </p:grpSpPr>
        <p:sp>
          <p:nvSpPr>
            <p:cNvPr id="37" name="文本框 36"/>
            <p:cNvSpPr txBox="1"/>
            <p:nvPr/>
          </p:nvSpPr>
          <p:spPr>
            <a:xfrm rot="5400000">
              <a:off x="13874" y="5169"/>
              <a:ext cx="1708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0μM   </a:t>
              </a:r>
              <a:endParaRPr lang="zh-CN" altLang="en-US" sz="1000"/>
            </a:p>
          </p:txBody>
        </p:sp>
        <p:sp>
          <p:nvSpPr>
            <p:cNvPr id="38" name="文本框 37"/>
            <p:cNvSpPr txBox="1"/>
            <p:nvPr/>
          </p:nvSpPr>
          <p:spPr>
            <a:xfrm rot="5400000">
              <a:off x="14227" y="5163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25μM  </a:t>
              </a:r>
              <a:endParaRPr lang="zh-CN" altLang="en-US" sz="1000"/>
            </a:p>
          </p:txBody>
        </p:sp>
        <p:sp>
          <p:nvSpPr>
            <p:cNvPr id="47" name="文本框 46"/>
            <p:cNvSpPr txBox="1"/>
            <p:nvPr/>
          </p:nvSpPr>
          <p:spPr>
            <a:xfrm rot="5400000">
              <a:off x="14529" y="5192"/>
              <a:ext cx="17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</a:t>
              </a:r>
              <a:endParaRPr lang="zh-CN" altLang="en-US" sz="1000"/>
            </a:p>
          </p:txBody>
        </p:sp>
        <p:sp>
          <p:nvSpPr>
            <p:cNvPr id="50" name="文本框 49"/>
            <p:cNvSpPr txBox="1"/>
            <p:nvPr/>
          </p:nvSpPr>
          <p:spPr>
            <a:xfrm rot="5400000">
              <a:off x="14776" y="5316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50μM+CH223191</a:t>
              </a:r>
              <a:endParaRPr lang="zh-CN" altLang="en-US" sz="1000"/>
            </a:p>
          </p:txBody>
        </p:sp>
        <p:sp>
          <p:nvSpPr>
            <p:cNvPr id="59" name="文本框 58"/>
            <p:cNvSpPr txBox="1"/>
            <p:nvPr/>
          </p:nvSpPr>
          <p:spPr>
            <a:xfrm rot="5400000">
              <a:off x="15397" y="5128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50μM+Fer-1</a:t>
              </a:r>
              <a:endParaRPr lang="zh-CN" altLang="en-US" sz="1000"/>
            </a:p>
          </p:txBody>
        </p:sp>
        <p:sp>
          <p:nvSpPr>
            <p:cNvPr id="60" name="文本框 59"/>
            <p:cNvSpPr txBox="1"/>
            <p:nvPr/>
          </p:nvSpPr>
          <p:spPr>
            <a:xfrm rot="5400000">
              <a:off x="15875" y="5029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50μM+NAC</a:t>
              </a:r>
              <a:endParaRPr lang="zh-CN" altLang="en-US" sz="1000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3721735" y="352425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22 kDa</a:t>
            </a:r>
          </a:p>
          <a:p>
            <a:r>
              <a:rPr lang="en-US" altLang="zh-CN" sz="800"/>
              <a:t>GPX4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332980" y="237299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22 kDa</a:t>
            </a:r>
          </a:p>
          <a:p>
            <a:r>
              <a:rPr lang="en-US" altLang="zh-CN" sz="800"/>
              <a:t>GPX4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0947400" y="235077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22 kDa</a:t>
            </a:r>
          </a:p>
          <a:p>
            <a:r>
              <a:rPr lang="en-US" altLang="zh-CN" sz="800"/>
              <a:t>GPX4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694455" y="1761887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12" name="文本框 11"/>
          <p:cNvSpPr txBox="1"/>
          <p:nvPr/>
        </p:nvSpPr>
        <p:spPr>
          <a:xfrm>
            <a:off x="7272045" y="1749822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14" name="文本框 13"/>
          <p:cNvSpPr txBox="1"/>
          <p:nvPr/>
        </p:nvSpPr>
        <p:spPr>
          <a:xfrm>
            <a:off x="10880115" y="1825387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13" name="文本框 12"/>
          <p:cNvSpPr txBox="1"/>
          <p:nvPr/>
        </p:nvSpPr>
        <p:spPr>
          <a:xfrm>
            <a:off x="45720" y="52070"/>
            <a:ext cx="121462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Figure6B Expression of GPX4 proteins in H1299 cells of each group was detected by protein blotting.  Pictures used in the manuscript are shown in red boxes.</a:t>
            </a:r>
          </a:p>
        </p:txBody>
      </p:sp>
      <p:sp>
        <p:nvSpPr>
          <p:cNvPr id="15" name="矩形 14"/>
          <p:cNvSpPr/>
          <p:nvPr/>
        </p:nvSpPr>
        <p:spPr>
          <a:xfrm>
            <a:off x="1779586" y="3586163"/>
            <a:ext cx="1569087" cy="17589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736725" y="1601470"/>
            <a:ext cx="1668145" cy="23685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 69"/>
          <p:cNvSpPr txBox="1"/>
          <p:nvPr/>
        </p:nvSpPr>
        <p:spPr>
          <a:xfrm>
            <a:off x="3811270" y="245681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72" name="文本框 71"/>
          <p:cNvSpPr txBox="1"/>
          <p:nvPr/>
        </p:nvSpPr>
        <p:spPr>
          <a:xfrm>
            <a:off x="2729865" y="1231900"/>
            <a:ext cx="125984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Repeat1(Right)</a:t>
            </a:r>
          </a:p>
        </p:txBody>
      </p:sp>
      <p:sp>
        <p:nvSpPr>
          <p:cNvPr id="66" name="文本框 65"/>
          <p:cNvSpPr txBox="1"/>
          <p:nvPr/>
        </p:nvSpPr>
        <p:spPr>
          <a:xfrm>
            <a:off x="1107440" y="256159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5295900" y="460375"/>
            <a:ext cx="28670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/>
              <a:t>A549  NRF2(NC OE)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1107440" y="232791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3852545" y="331724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  <a:p>
            <a:r>
              <a:rPr lang="en-US" altLang="zh-CN" sz="800">
                <a:sym typeface="+mn-ea"/>
              </a:rPr>
              <a:t>Marker</a:t>
            </a:r>
            <a:endParaRPr lang="en-US" altLang="zh-CN" sz="800"/>
          </a:p>
          <a:p>
            <a:endParaRPr lang="en-US" altLang="zh-CN" sz="800"/>
          </a:p>
        </p:txBody>
      </p:sp>
      <p:sp>
        <p:nvSpPr>
          <p:cNvPr id="27" name="文本框 26"/>
          <p:cNvSpPr txBox="1"/>
          <p:nvPr/>
        </p:nvSpPr>
        <p:spPr>
          <a:xfrm>
            <a:off x="1107440" y="315087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1098550" y="345313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1098550" y="150749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140 kDa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43000" y="180340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90 kDa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107440" y="1670050"/>
            <a:ext cx="811530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110 kDa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837940" y="176530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85 kDa</a:t>
            </a:r>
          </a:p>
          <a:p>
            <a:r>
              <a:rPr lang="en-US" altLang="zh-CN" sz="800">
                <a:sym typeface="+mn-ea"/>
              </a:rPr>
              <a:t>NRF2</a:t>
            </a:r>
            <a:endParaRPr lang="en-US" altLang="zh-CN" sz="800"/>
          </a:p>
        </p:txBody>
      </p:sp>
      <p:grpSp>
        <p:nvGrpSpPr>
          <p:cNvPr id="6" name="组合 5"/>
          <p:cNvGrpSpPr/>
          <p:nvPr/>
        </p:nvGrpSpPr>
        <p:grpSpPr>
          <a:xfrm>
            <a:off x="2600325" y="3683635"/>
            <a:ext cx="1111885" cy="1264920"/>
            <a:chOff x="6022" y="5812"/>
            <a:chExt cx="1751" cy="1992"/>
          </a:xfrm>
        </p:grpSpPr>
        <p:sp>
          <p:nvSpPr>
            <p:cNvPr id="15" name="文本框 14"/>
            <p:cNvSpPr txBox="1"/>
            <p:nvPr/>
          </p:nvSpPr>
          <p:spPr>
            <a:xfrm rot="5400000">
              <a:off x="6725" y="6465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>
                  <a:sym typeface="+mn-ea"/>
                </a:rPr>
                <a:t>OE-NRF2+DIM</a:t>
              </a:r>
              <a:endParaRPr lang="en-US" altLang="zh-CN" sz="1000"/>
            </a:p>
            <a:p>
              <a:r>
                <a:rPr lang="en-US" altLang="zh-CN" sz="1000"/>
                <a:t>  </a:t>
              </a:r>
              <a:endParaRPr lang="zh-CN" altLang="en-US" sz="1000"/>
            </a:p>
          </p:txBody>
        </p:sp>
        <p:sp>
          <p:nvSpPr>
            <p:cNvPr id="16" name="文本框 15"/>
            <p:cNvSpPr txBox="1"/>
            <p:nvPr/>
          </p:nvSpPr>
          <p:spPr>
            <a:xfrm rot="5400000">
              <a:off x="6092" y="6604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OE-NRF2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 rot="5400000">
              <a:off x="5815" y="6431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Vector+DIM</a:t>
              </a:r>
              <a:endParaRPr lang="zh-CN" altLang="en-US" sz="1000"/>
            </a:p>
          </p:txBody>
        </p:sp>
        <p:sp>
          <p:nvSpPr>
            <p:cNvPr id="18" name="文本框 17"/>
            <p:cNvSpPr txBox="1"/>
            <p:nvPr/>
          </p:nvSpPr>
          <p:spPr>
            <a:xfrm rot="5400000">
              <a:off x="5489" y="6373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</a:t>
              </a: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10523220" y="373316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10533380" y="302958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  <a:p>
            <a:r>
              <a:rPr lang="en-US" altLang="zh-CN" sz="800">
                <a:sym typeface="+mn-ea"/>
              </a:rPr>
              <a:t>Marker</a:t>
            </a:r>
            <a:endParaRPr lang="en-US" altLang="zh-CN" sz="800"/>
          </a:p>
          <a:p>
            <a:endParaRPr lang="en-US" altLang="zh-CN" sz="800"/>
          </a:p>
        </p:txBody>
      </p:sp>
      <p:sp>
        <p:nvSpPr>
          <p:cNvPr id="35" name="文本框 34"/>
          <p:cNvSpPr txBox="1"/>
          <p:nvPr/>
        </p:nvSpPr>
        <p:spPr>
          <a:xfrm>
            <a:off x="10502900" y="174561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85 kDa</a:t>
            </a:r>
          </a:p>
          <a:p>
            <a:r>
              <a:rPr lang="en-US" altLang="zh-CN" sz="800">
                <a:sym typeface="+mn-ea"/>
              </a:rPr>
              <a:t>NRF2</a:t>
            </a:r>
            <a:endParaRPr lang="en-US" altLang="zh-CN" sz="800"/>
          </a:p>
        </p:txBody>
      </p:sp>
      <p:sp>
        <p:nvSpPr>
          <p:cNvPr id="39" name="文本框 38"/>
          <p:cNvSpPr txBox="1"/>
          <p:nvPr/>
        </p:nvSpPr>
        <p:spPr>
          <a:xfrm>
            <a:off x="4916805" y="260985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4916805" y="237617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4925695" y="310134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64" name="文本框 63"/>
          <p:cNvSpPr txBox="1"/>
          <p:nvPr/>
        </p:nvSpPr>
        <p:spPr>
          <a:xfrm>
            <a:off x="4916805" y="333946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65" name="文本框 64"/>
          <p:cNvSpPr txBox="1"/>
          <p:nvPr/>
        </p:nvSpPr>
        <p:spPr>
          <a:xfrm>
            <a:off x="4854575" y="155130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140 kDa</a:t>
            </a:r>
          </a:p>
        </p:txBody>
      </p:sp>
      <p:sp>
        <p:nvSpPr>
          <p:cNvPr id="74" name="文本框 73"/>
          <p:cNvSpPr txBox="1"/>
          <p:nvPr/>
        </p:nvSpPr>
        <p:spPr>
          <a:xfrm>
            <a:off x="4925695" y="183388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90 kDa</a:t>
            </a:r>
          </a:p>
        </p:txBody>
      </p:sp>
      <p:sp>
        <p:nvSpPr>
          <p:cNvPr id="75" name="文本框 74"/>
          <p:cNvSpPr txBox="1"/>
          <p:nvPr/>
        </p:nvSpPr>
        <p:spPr>
          <a:xfrm>
            <a:off x="4848225" y="1678305"/>
            <a:ext cx="811530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110 kDa</a:t>
            </a:r>
          </a:p>
        </p:txBody>
      </p:sp>
      <p:grpSp>
        <p:nvGrpSpPr>
          <p:cNvPr id="51" name="组合 50"/>
          <p:cNvGrpSpPr/>
          <p:nvPr/>
        </p:nvGrpSpPr>
        <p:grpSpPr>
          <a:xfrm>
            <a:off x="9286240" y="4105275"/>
            <a:ext cx="1111885" cy="1264920"/>
            <a:chOff x="13594" y="6211"/>
            <a:chExt cx="1751" cy="1992"/>
          </a:xfrm>
        </p:grpSpPr>
        <p:sp>
          <p:nvSpPr>
            <p:cNvPr id="76" name="文本框 75"/>
            <p:cNvSpPr txBox="1"/>
            <p:nvPr/>
          </p:nvSpPr>
          <p:spPr>
            <a:xfrm rot="5400000">
              <a:off x="14297" y="6864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>
                  <a:sym typeface="+mn-ea"/>
                </a:rPr>
                <a:t>OE-NRF2+DIM</a:t>
              </a:r>
              <a:endParaRPr lang="en-US" altLang="zh-CN" sz="1000"/>
            </a:p>
            <a:p>
              <a:r>
                <a:rPr lang="en-US" altLang="zh-CN" sz="1000"/>
                <a:t>  </a:t>
              </a:r>
              <a:endParaRPr lang="zh-CN" altLang="en-US" sz="1000"/>
            </a:p>
          </p:txBody>
        </p:sp>
        <p:sp>
          <p:nvSpPr>
            <p:cNvPr id="77" name="文本框 76"/>
            <p:cNvSpPr txBox="1"/>
            <p:nvPr/>
          </p:nvSpPr>
          <p:spPr>
            <a:xfrm rot="5400000">
              <a:off x="13664" y="7003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OE-NRF2</a:t>
              </a:r>
            </a:p>
          </p:txBody>
        </p:sp>
        <p:sp>
          <p:nvSpPr>
            <p:cNvPr id="78" name="文本框 77"/>
            <p:cNvSpPr txBox="1"/>
            <p:nvPr/>
          </p:nvSpPr>
          <p:spPr>
            <a:xfrm rot="5400000">
              <a:off x="13387" y="6830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Vector+DIM</a:t>
              </a:r>
              <a:endParaRPr lang="zh-CN" altLang="en-US" sz="1000"/>
            </a:p>
          </p:txBody>
        </p:sp>
        <p:sp>
          <p:nvSpPr>
            <p:cNvPr id="80" name="文本框 79"/>
            <p:cNvSpPr txBox="1"/>
            <p:nvPr/>
          </p:nvSpPr>
          <p:spPr>
            <a:xfrm rot="5400000">
              <a:off x="13061" y="6772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</a:t>
              </a:r>
            </a:p>
          </p:txBody>
        </p:sp>
      </p:grpSp>
      <p:sp>
        <p:nvSpPr>
          <p:cNvPr id="81" name="文本框 80"/>
          <p:cNvSpPr txBox="1"/>
          <p:nvPr/>
        </p:nvSpPr>
        <p:spPr>
          <a:xfrm>
            <a:off x="4928235" y="198755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68 kDa</a:t>
            </a:r>
          </a:p>
        </p:txBody>
      </p:sp>
      <p:sp>
        <p:nvSpPr>
          <p:cNvPr id="82" name="文本框 81"/>
          <p:cNvSpPr txBox="1"/>
          <p:nvPr/>
        </p:nvSpPr>
        <p:spPr>
          <a:xfrm>
            <a:off x="9483725" y="1231900"/>
            <a:ext cx="118808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200">
                <a:sym typeface="+mn-ea"/>
              </a:rPr>
              <a:t>Repeat3</a:t>
            </a:r>
          </a:p>
        </p:txBody>
      </p:sp>
      <p:pic>
        <p:nvPicPr>
          <p:cNvPr id="2" name="图片 1" descr="NRF2 右 1"/>
          <p:cNvPicPr>
            <a:picLocks noChangeAspect="1"/>
          </p:cNvPicPr>
          <p:nvPr/>
        </p:nvPicPr>
        <p:blipFill>
          <a:blip r:embed="rId4"/>
          <a:srcRect l="2098" t="27587" r="2674" b="40418"/>
          <a:stretch>
            <a:fillRect/>
          </a:stretch>
        </p:blipFill>
        <p:spPr>
          <a:xfrm>
            <a:off x="1565910" y="1520825"/>
            <a:ext cx="2339975" cy="629285"/>
          </a:xfrm>
          <a:prstGeom prst="rect">
            <a:avLst/>
          </a:prstGeom>
        </p:spPr>
      </p:pic>
      <p:pic>
        <p:nvPicPr>
          <p:cNvPr id="4" name="图片 3" descr="内参 右 1"/>
          <p:cNvPicPr>
            <a:picLocks noChangeAspect="1"/>
          </p:cNvPicPr>
          <p:nvPr/>
        </p:nvPicPr>
        <p:blipFill>
          <a:blip r:embed="rId5"/>
          <a:srcRect l="4753" t="27009" b="46702"/>
          <a:stretch>
            <a:fillRect/>
          </a:stretch>
        </p:blipFill>
        <p:spPr>
          <a:xfrm>
            <a:off x="1565910" y="2298700"/>
            <a:ext cx="2340000" cy="516351"/>
          </a:xfrm>
          <a:prstGeom prst="rect">
            <a:avLst/>
          </a:prstGeom>
        </p:spPr>
      </p:pic>
      <p:pic>
        <p:nvPicPr>
          <p:cNvPr id="5" name="图片 4" descr="内参 右 1"/>
          <p:cNvPicPr>
            <a:picLocks noChangeAspect="1"/>
          </p:cNvPicPr>
          <p:nvPr/>
        </p:nvPicPr>
        <p:blipFill>
          <a:blip r:embed="rId6"/>
          <a:srcRect l="6071" t="27473" r="1875" b="45704"/>
          <a:stretch>
            <a:fillRect/>
          </a:stretch>
        </p:blipFill>
        <p:spPr>
          <a:xfrm>
            <a:off x="1565275" y="3148330"/>
            <a:ext cx="2340000" cy="54511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60780" y="194437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68 kDa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116330" y="134302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200 kDa</a:t>
            </a:r>
          </a:p>
        </p:txBody>
      </p:sp>
      <p:pic>
        <p:nvPicPr>
          <p:cNvPr id="26" name="图片 25" descr="NRF2 右 2"/>
          <p:cNvPicPr>
            <a:picLocks noChangeAspect="1"/>
          </p:cNvPicPr>
          <p:nvPr/>
        </p:nvPicPr>
        <p:blipFill>
          <a:blip r:embed="rId7"/>
          <a:srcRect l="-1040" t="39675" r="9190" b="30812"/>
          <a:stretch>
            <a:fillRect/>
          </a:stretch>
        </p:blipFill>
        <p:spPr>
          <a:xfrm>
            <a:off x="5334000" y="1581150"/>
            <a:ext cx="2340000" cy="601674"/>
          </a:xfrm>
          <a:prstGeom prst="rect">
            <a:avLst/>
          </a:prstGeom>
        </p:spPr>
      </p:pic>
      <p:pic>
        <p:nvPicPr>
          <p:cNvPr id="29" name="图片 28" descr="内参 右2 (1)"/>
          <p:cNvPicPr>
            <a:picLocks noChangeAspect="1"/>
          </p:cNvPicPr>
          <p:nvPr/>
        </p:nvPicPr>
        <p:blipFill>
          <a:blip r:embed="rId8"/>
          <a:srcRect l="2934" t="44868" r="5329" b="22643"/>
          <a:stretch>
            <a:fillRect/>
          </a:stretch>
        </p:blipFill>
        <p:spPr>
          <a:xfrm>
            <a:off x="5334000" y="3070860"/>
            <a:ext cx="2340000" cy="662550"/>
          </a:xfrm>
          <a:prstGeom prst="rect">
            <a:avLst/>
          </a:prstGeom>
        </p:spPr>
      </p:pic>
      <p:pic>
        <p:nvPicPr>
          <p:cNvPr id="30" name="图片 29" descr="内参 右2 (2)"/>
          <p:cNvPicPr>
            <a:picLocks noChangeAspect="1"/>
          </p:cNvPicPr>
          <p:nvPr/>
        </p:nvPicPr>
        <p:blipFill>
          <a:blip r:embed="rId9"/>
          <a:srcRect l="2655" t="49072" r="4790" b="26172"/>
          <a:stretch>
            <a:fillRect/>
          </a:stretch>
        </p:blipFill>
        <p:spPr>
          <a:xfrm>
            <a:off x="5334000" y="2345690"/>
            <a:ext cx="2340000" cy="500859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4854575" y="141795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200 kDa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7604125" y="330708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  <a:p>
            <a:r>
              <a:rPr lang="en-US" altLang="zh-CN" sz="800">
                <a:sym typeface="+mn-ea"/>
              </a:rPr>
              <a:t>Marker</a:t>
            </a:r>
            <a:endParaRPr lang="en-US" altLang="zh-CN" sz="800"/>
          </a:p>
          <a:p>
            <a:endParaRPr lang="en-US" altLang="zh-CN" sz="800"/>
          </a:p>
        </p:txBody>
      </p:sp>
      <p:sp>
        <p:nvSpPr>
          <p:cNvPr id="37" name="文本框 36"/>
          <p:cNvSpPr txBox="1"/>
          <p:nvPr/>
        </p:nvSpPr>
        <p:spPr>
          <a:xfrm>
            <a:off x="7566025" y="177673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85 kDa</a:t>
            </a:r>
          </a:p>
          <a:p>
            <a:r>
              <a:rPr lang="en-US" altLang="zh-CN" sz="800">
                <a:sym typeface="+mn-ea"/>
              </a:rPr>
              <a:t>NRF2</a:t>
            </a:r>
            <a:endParaRPr lang="en-US" altLang="zh-CN" sz="800"/>
          </a:p>
        </p:txBody>
      </p:sp>
      <p:grpSp>
        <p:nvGrpSpPr>
          <p:cNvPr id="38" name="组合 37"/>
          <p:cNvGrpSpPr/>
          <p:nvPr/>
        </p:nvGrpSpPr>
        <p:grpSpPr>
          <a:xfrm>
            <a:off x="6405245" y="3683635"/>
            <a:ext cx="1111885" cy="1264920"/>
            <a:chOff x="6022" y="5812"/>
            <a:chExt cx="1751" cy="1992"/>
          </a:xfrm>
        </p:grpSpPr>
        <p:sp>
          <p:nvSpPr>
            <p:cNvPr id="41" name="文本框 40"/>
            <p:cNvSpPr txBox="1"/>
            <p:nvPr/>
          </p:nvSpPr>
          <p:spPr>
            <a:xfrm rot="5400000">
              <a:off x="6725" y="6465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>
                  <a:sym typeface="+mn-ea"/>
                </a:rPr>
                <a:t>OE-NRF2+DIM</a:t>
              </a:r>
              <a:endParaRPr lang="en-US" altLang="zh-CN" sz="1000"/>
            </a:p>
            <a:p>
              <a:r>
                <a:rPr lang="en-US" altLang="zh-CN" sz="1000"/>
                <a:t>  </a:t>
              </a:r>
              <a:endParaRPr lang="zh-CN" altLang="en-US" sz="1000"/>
            </a:p>
          </p:txBody>
        </p:sp>
        <p:sp>
          <p:nvSpPr>
            <p:cNvPr id="42" name="文本框 41"/>
            <p:cNvSpPr txBox="1"/>
            <p:nvPr/>
          </p:nvSpPr>
          <p:spPr>
            <a:xfrm rot="5400000">
              <a:off x="6092" y="6604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OE-NRF2</a:t>
              </a:r>
            </a:p>
          </p:txBody>
        </p:sp>
        <p:sp>
          <p:nvSpPr>
            <p:cNvPr id="43" name="文本框 42"/>
            <p:cNvSpPr txBox="1"/>
            <p:nvPr/>
          </p:nvSpPr>
          <p:spPr>
            <a:xfrm rot="5400000">
              <a:off x="5815" y="6431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Vector+DIM</a:t>
              </a:r>
              <a:endParaRPr lang="zh-CN" altLang="en-US" sz="1000"/>
            </a:p>
          </p:txBody>
        </p:sp>
        <p:sp>
          <p:nvSpPr>
            <p:cNvPr id="45" name="文本框 44"/>
            <p:cNvSpPr txBox="1"/>
            <p:nvPr/>
          </p:nvSpPr>
          <p:spPr>
            <a:xfrm rot="5400000">
              <a:off x="5489" y="6373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</a:t>
              </a: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6405245" y="1350010"/>
            <a:ext cx="125984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Repeat2(Right)</a:t>
            </a:r>
          </a:p>
        </p:txBody>
      </p:sp>
      <p:pic>
        <p:nvPicPr>
          <p:cNvPr id="47" name="图片 46" descr="NRF2 3 (1)"/>
          <p:cNvPicPr>
            <a:picLocks noChangeAspect="1"/>
          </p:cNvPicPr>
          <p:nvPr/>
        </p:nvPicPr>
        <p:blipFill>
          <a:blip r:embed="rId10"/>
          <a:srcRect l="39157" t="39108" r="8596" b="35509"/>
          <a:stretch>
            <a:fillRect/>
          </a:stretch>
        </p:blipFill>
        <p:spPr>
          <a:xfrm>
            <a:off x="9232265" y="2205355"/>
            <a:ext cx="1260000" cy="489403"/>
          </a:xfrm>
          <a:prstGeom prst="rect">
            <a:avLst/>
          </a:prstGeom>
        </p:spPr>
      </p:pic>
      <p:pic>
        <p:nvPicPr>
          <p:cNvPr id="48" name="图片 47" descr="NRF2 3 (2)"/>
          <p:cNvPicPr>
            <a:picLocks noChangeAspect="1"/>
          </p:cNvPicPr>
          <p:nvPr/>
        </p:nvPicPr>
        <p:blipFill>
          <a:blip r:embed="rId11"/>
          <a:srcRect l="33160" t="43921" r="11363" b="27865"/>
          <a:stretch>
            <a:fillRect/>
          </a:stretch>
        </p:blipFill>
        <p:spPr>
          <a:xfrm>
            <a:off x="9304020" y="1581150"/>
            <a:ext cx="1260000" cy="512771"/>
          </a:xfrm>
          <a:prstGeom prst="rect">
            <a:avLst/>
          </a:prstGeom>
        </p:spPr>
      </p:pic>
      <p:pic>
        <p:nvPicPr>
          <p:cNvPr id="49" name="图片 48" descr="内参 3 (1)"/>
          <p:cNvPicPr>
            <a:picLocks noChangeAspect="1"/>
          </p:cNvPicPr>
          <p:nvPr/>
        </p:nvPicPr>
        <p:blipFill>
          <a:blip r:embed="rId12"/>
          <a:srcRect l="28630" t="23850" r="16673" b="38272"/>
          <a:stretch>
            <a:fillRect/>
          </a:stretch>
        </p:blipFill>
        <p:spPr>
          <a:xfrm>
            <a:off x="9232265" y="2799715"/>
            <a:ext cx="1260000" cy="697576"/>
          </a:xfrm>
          <a:prstGeom prst="rect">
            <a:avLst/>
          </a:prstGeom>
        </p:spPr>
      </p:pic>
      <p:pic>
        <p:nvPicPr>
          <p:cNvPr id="50" name="图片 49" descr="内参 3 (2)"/>
          <p:cNvPicPr>
            <a:picLocks noChangeAspect="1"/>
          </p:cNvPicPr>
          <p:nvPr/>
        </p:nvPicPr>
        <p:blipFill>
          <a:blip r:embed="rId13"/>
          <a:srcRect l="30746" t="25081" r="18567" b="39410"/>
          <a:stretch>
            <a:fillRect/>
          </a:stretch>
        </p:blipFill>
        <p:spPr>
          <a:xfrm>
            <a:off x="9232265" y="3497580"/>
            <a:ext cx="1260000" cy="705692"/>
          </a:xfrm>
          <a:prstGeom prst="rect">
            <a:avLst/>
          </a:prstGeom>
        </p:spPr>
      </p:pic>
      <p:sp>
        <p:nvSpPr>
          <p:cNvPr id="52" name="文本框 51"/>
          <p:cNvSpPr txBox="1"/>
          <p:nvPr/>
        </p:nvSpPr>
        <p:spPr>
          <a:xfrm>
            <a:off x="7568565" y="251587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10523220" y="229870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85kDa</a:t>
            </a:r>
          </a:p>
          <a:p>
            <a:r>
              <a:rPr lang="en-US" altLang="zh-CN" sz="800">
                <a:sym typeface="+mn-ea"/>
              </a:rPr>
              <a:t>Marker</a:t>
            </a:r>
            <a:endParaRPr lang="en-US" altLang="zh-CN" sz="800"/>
          </a:p>
          <a:p>
            <a:endParaRPr lang="en-US" altLang="zh-CN" sz="800"/>
          </a:p>
        </p:txBody>
      </p:sp>
      <p:sp>
        <p:nvSpPr>
          <p:cNvPr id="59" name="文本框 58"/>
          <p:cNvSpPr txBox="1"/>
          <p:nvPr/>
        </p:nvSpPr>
        <p:spPr>
          <a:xfrm>
            <a:off x="8785225" y="306705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60" name="文本框 59"/>
          <p:cNvSpPr txBox="1"/>
          <p:nvPr/>
        </p:nvSpPr>
        <p:spPr>
          <a:xfrm>
            <a:off x="8794750" y="282892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67" name="文本框 66"/>
          <p:cNvSpPr txBox="1"/>
          <p:nvPr/>
        </p:nvSpPr>
        <p:spPr>
          <a:xfrm>
            <a:off x="8753475" y="207962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140 kDa</a:t>
            </a:r>
          </a:p>
        </p:txBody>
      </p:sp>
      <p:sp>
        <p:nvSpPr>
          <p:cNvPr id="68" name="文本框 67"/>
          <p:cNvSpPr txBox="1"/>
          <p:nvPr/>
        </p:nvSpPr>
        <p:spPr>
          <a:xfrm>
            <a:off x="8804275" y="236220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90 kDa</a:t>
            </a:r>
          </a:p>
        </p:txBody>
      </p:sp>
      <p:sp>
        <p:nvSpPr>
          <p:cNvPr id="69" name="文本框 68"/>
          <p:cNvSpPr txBox="1"/>
          <p:nvPr/>
        </p:nvSpPr>
        <p:spPr>
          <a:xfrm>
            <a:off x="8747125" y="2206625"/>
            <a:ext cx="811530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110 kDa</a:t>
            </a:r>
          </a:p>
        </p:txBody>
      </p:sp>
      <p:sp>
        <p:nvSpPr>
          <p:cNvPr id="71" name="文本框 70"/>
          <p:cNvSpPr txBox="1"/>
          <p:nvPr/>
        </p:nvSpPr>
        <p:spPr>
          <a:xfrm>
            <a:off x="8796655" y="251587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68 kDa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811295" y="2614057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9" name="文本框 8"/>
          <p:cNvSpPr txBox="1"/>
          <p:nvPr/>
        </p:nvSpPr>
        <p:spPr>
          <a:xfrm>
            <a:off x="7558430" y="2652157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19" name="文本框 18"/>
          <p:cNvSpPr txBox="1"/>
          <p:nvPr/>
        </p:nvSpPr>
        <p:spPr>
          <a:xfrm>
            <a:off x="10512450" y="3866912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13" name="文本框 12"/>
          <p:cNvSpPr txBox="1"/>
          <p:nvPr/>
        </p:nvSpPr>
        <p:spPr>
          <a:xfrm>
            <a:off x="0" y="50800"/>
            <a:ext cx="121926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Figure7B Expression of NRF2 proteins in A549 cells of each group was detected by protein blotting.  Pictures used in the manuscript are shown in red boxes.</a:t>
            </a:r>
          </a:p>
        </p:txBody>
      </p:sp>
      <p:sp>
        <p:nvSpPr>
          <p:cNvPr id="20" name="矩形 19"/>
          <p:cNvSpPr/>
          <p:nvPr/>
        </p:nvSpPr>
        <p:spPr>
          <a:xfrm>
            <a:off x="2811780" y="1834515"/>
            <a:ext cx="859790" cy="20764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795270" y="2487295"/>
            <a:ext cx="859790" cy="20764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文本框 71"/>
          <p:cNvSpPr txBox="1"/>
          <p:nvPr/>
        </p:nvSpPr>
        <p:spPr>
          <a:xfrm>
            <a:off x="3373120" y="1106170"/>
            <a:ext cx="117538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Repeat1(Right)                                                    </a:t>
            </a:r>
          </a:p>
        </p:txBody>
      </p:sp>
      <p:sp>
        <p:nvSpPr>
          <p:cNvPr id="66" name="文本框 65"/>
          <p:cNvSpPr txBox="1"/>
          <p:nvPr/>
        </p:nvSpPr>
        <p:spPr>
          <a:xfrm>
            <a:off x="1361440" y="194056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4963160" y="542925"/>
            <a:ext cx="29978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/>
              <a:t>A549  GPX4(NC OE)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874510" y="3928745"/>
            <a:ext cx="1086485" cy="1265555"/>
            <a:chOff x="3787" y="5825"/>
            <a:chExt cx="1711" cy="1993"/>
          </a:xfrm>
        </p:grpSpPr>
        <p:sp>
          <p:nvSpPr>
            <p:cNvPr id="54" name="文本框 53"/>
            <p:cNvSpPr txBox="1"/>
            <p:nvPr/>
          </p:nvSpPr>
          <p:spPr>
            <a:xfrm rot="5400000">
              <a:off x="3147" y="6465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>
                  <a:sym typeface="+mn-ea"/>
                </a:rPr>
                <a:t>OE-NRF2+DIM</a:t>
              </a:r>
              <a:endParaRPr lang="en-US" altLang="zh-CN" sz="1000"/>
            </a:p>
            <a:p>
              <a:r>
                <a:rPr lang="en-US" altLang="zh-CN" sz="1000"/>
                <a:t>  </a:t>
              </a:r>
              <a:endParaRPr lang="zh-CN" altLang="en-US" sz="1000"/>
            </a:p>
          </p:txBody>
        </p:sp>
        <p:sp>
          <p:nvSpPr>
            <p:cNvPr id="56" name="文本框 55"/>
            <p:cNvSpPr txBox="1"/>
            <p:nvPr/>
          </p:nvSpPr>
          <p:spPr>
            <a:xfrm rot="5400000">
              <a:off x="3430" y="6618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OE-NRF2</a:t>
              </a:r>
            </a:p>
          </p:txBody>
        </p:sp>
        <p:sp>
          <p:nvSpPr>
            <p:cNvPr id="57" name="文本框 56"/>
            <p:cNvSpPr txBox="1"/>
            <p:nvPr/>
          </p:nvSpPr>
          <p:spPr>
            <a:xfrm rot="5400000">
              <a:off x="4079" y="6430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Vector+DIM</a:t>
              </a:r>
              <a:endParaRPr lang="zh-CN" altLang="en-US" sz="1000"/>
            </a:p>
          </p:txBody>
        </p:sp>
        <p:sp>
          <p:nvSpPr>
            <p:cNvPr id="58" name="文本框 57"/>
            <p:cNvSpPr txBox="1"/>
            <p:nvPr/>
          </p:nvSpPr>
          <p:spPr>
            <a:xfrm rot="5400000">
              <a:off x="4557" y="6373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</a:t>
              </a: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1352550" y="249047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1334770" y="274955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8184515" y="3964940"/>
            <a:ext cx="1111885" cy="1264920"/>
            <a:chOff x="13594" y="6211"/>
            <a:chExt cx="1751" cy="1992"/>
          </a:xfrm>
        </p:grpSpPr>
        <p:sp>
          <p:nvSpPr>
            <p:cNvPr id="76" name="文本框 75"/>
            <p:cNvSpPr txBox="1"/>
            <p:nvPr/>
          </p:nvSpPr>
          <p:spPr>
            <a:xfrm rot="5400000">
              <a:off x="14297" y="6864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>
                  <a:sym typeface="+mn-ea"/>
                </a:rPr>
                <a:t>OE-NRF2+DIM</a:t>
              </a:r>
              <a:endParaRPr lang="en-US" altLang="zh-CN" sz="1000"/>
            </a:p>
            <a:p>
              <a:r>
                <a:rPr lang="en-US" altLang="zh-CN" sz="1000"/>
                <a:t>  </a:t>
              </a:r>
              <a:endParaRPr lang="zh-CN" altLang="en-US" sz="1000"/>
            </a:p>
          </p:txBody>
        </p:sp>
        <p:sp>
          <p:nvSpPr>
            <p:cNvPr id="77" name="文本框 76"/>
            <p:cNvSpPr txBox="1"/>
            <p:nvPr/>
          </p:nvSpPr>
          <p:spPr>
            <a:xfrm rot="5400000">
              <a:off x="13664" y="7003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OE-NRF2</a:t>
              </a:r>
            </a:p>
          </p:txBody>
        </p:sp>
        <p:sp>
          <p:nvSpPr>
            <p:cNvPr id="78" name="文本框 77"/>
            <p:cNvSpPr txBox="1"/>
            <p:nvPr/>
          </p:nvSpPr>
          <p:spPr>
            <a:xfrm rot="5400000">
              <a:off x="13387" y="6830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Vector+DIM</a:t>
              </a:r>
              <a:endParaRPr lang="zh-CN" altLang="en-US" sz="1000"/>
            </a:p>
          </p:txBody>
        </p:sp>
        <p:sp>
          <p:nvSpPr>
            <p:cNvPr id="80" name="文本框 79"/>
            <p:cNvSpPr txBox="1"/>
            <p:nvPr/>
          </p:nvSpPr>
          <p:spPr>
            <a:xfrm rot="5400000">
              <a:off x="13061" y="6772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</a:t>
              </a:r>
            </a:p>
          </p:txBody>
        </p:sp>
      </p:grpSp>
      <p:sp>
        <p:nvSpPr>
          <p:cNvPr id="82" name="文本框 81"/>
          <p:cNvSpPr txBox="1"/>
          <p:nvPr/>
        </p:nvSpPr>
        <p:spPr>
          <a:xfrm>
            <a:off x="7703185" y="1097915"/>
            <a:ext cx="1686560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200">
                <a:sym typeface="+mn-ea"/>
              </a:rPr>
              <a:t>Repeat2+3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361440" y="162369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1325880" y="303339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30 kDa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1318260" y="339534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 kDa</a:t>
            </a:r>
          </a:p>
        </p:txBody>
      </p:sp>
      <p:sp>
        <p:nvSpPr>
          <p:cNvPr id="41" name="文本框 40"/>
          <p:cNvSpPr txBox="1"/>
          <p:nvPr/>
        </p:nvSpPr>
        <p:spPr>
          <a:xfrm>
            <a:off x="4676775" y="180149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  <a:p>
            <a:r>
              <a:rPr lang="en-US" altLang="zh-CN" sz="800">
                <a:sym typeface="+mn-ea"/>
              </a:rPr>
              <a:t>Marker</a:t>
            </a:r>
            <a:endParaRPr lang="en-US" altLang="zh-CN" sz="800"/>
          </a:p>
          <a:p>
            <a:endParaRPr lang="en-US" altLang="zh-CN" sz="800"/>
          </a:p>
        </p:txBody>
      </p:sp>
      <p:sp>
        <p:nvSpPr>
          <p:cNvPr id="43" name="文本框 42"/>
          <p:cNvSpPr txBox="1"/>
          <p:nvPr/>
        </p:nvSpPr>
        <p:spPr>
          <a:xfrm>
            <a:off x="4676775" y="326517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22 kDa</a:t>
            </a:r>
          </a:p>
          <a:p>
            <a:r>
              <a:rPr lang="en-US" altLang="zh-CN" sz="800">
                <a:sym typeface="+mn-ea"/>
              </a:rPr>
              <a:t>GPX4</a:t>
            </a:r>
            <a:endParaRPr lang="en-US" altLang="zh-CN" sz="800"/>
          </a:p>
        </p:txBody>
      </p:sp>
      <p:sp>
        <p:nvSpPr>
          <p:cNvPr id="45" name="文本框 44"/>
          <p:cNvSpPr txBox="1"/>
          <p:nvPr/>
        </p:nvSpPr>
        <p:spPr>
          <a:xfrm>
            <a:off x="4676775" y="251142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3367405" y="3910330"/>
            <a:ext cx="1111885" cy="1264920"/>
            <a:chOff x="13594" y="6211"/>
            <a:chExt cx="1751" cy="1992"/>
          </a:xfrm>
        </p:grpSpPr>
        <p:sp>
          <p:nvSpPr>
            <p:cNvPr id="47" name="文本框 46"/>
            <p:cNvSpPr txBox="1"/>
            <p:nvPr/>
          </p:nvSpPr>
          <p:spPr>
            <a:xfrm rot="5400000">
              <a:off x="14297" y="6864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>
                  <a:sym typeface="+mn-ea"/>
                </a:rPr>
                <a:t>OE-NRF2+DIM</a:t>
              </a:r>
              <a:endParaRPr lang="en-US" altLang="zh-CN" sz="1000"/>
            </a:p>
            <a:p>
              <a:r>
                <a:rPr lang="en-US" altLang="zh-CN" sz="1000"/>
                <a:t>  </a:t>
              </a:r>
              <a:endParaRPr lang="zh-CN" altLang="en-US" sz="1000"/>
            </a:p>
          </p:txBody>
        </p:sp>
        <p:sp>
          <p:nvSpPr>
            <p:cNvPr id="48" name="文本框 47"/>
            <p:cNvSpPr txBox="1"/>
            <p:nvPr/>
          </p:nvSpPr>
          <p:spPr>
            <a:xfrm rot="5400000">
              <a:off x="13664" y="7003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OE-NRF2</a:t>
              </a:r>
            </a:p>
          </p:txBody>
        </p:sp>
        <p:sp>
          <p:nvSpPr>
            <p:cNvPr id="49" name="文本框 48"/>
            <p:cNvSpPr txBox="1"/>
            <p:nvPr/>
          </p:nvSpPr>
          <p:spPr>
            <a:xfrm rot="5400000">
              <a:off x="13387" y="6830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Vector+DIM</a:t>
              </a:r>
              <a:endParaRPr lang="zh-CN" altLang="en-US" sz="1000"/>
            </a:p>
          </p:txBody>
        </p:sp>
        <p:sp>
          <p:nvSpPr>
            <p:cNvPr id="50" name="文本框 49"/>
            <p:cNvSpPr txBox="1"/>
            <p:nvPr/>
          </p:nvSpPr>
          <p:spPr>
            <a:xfrm rot="5400000">
              <a:off x="13061" y="6772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</a:t>
              </a:r>
            </a:p>
          </p:txBody>
        </p:sp>
      </p:grpSp>
      <p:pic>
        <p:nvPicPr>
          <p:cNvPr id="3" name="图片 2" descr="内参 1 右 (2)"/>
          <p:cNvPicPr>
            <a:picLocks noChangeAspect="1"/>
          </p:cNvPicPr>
          <p:nvPr/>
        </p:nvPicPr>
        <p:blipFill>
          <a:blip r:embed="rId4"/>
          <a:srcRect l="3583" t="29610" b="45518"/>
          <a:stretch>
            <a:fillRect/>
          </a:stretch>
        </p:blipFill>
        <p:spPr>
          <a:xfrm>
            <a:off x="1835785" y="1623695"/>
            <a:ext cx="2880000" cy="593969"/>
          </a:xfrm>
          <a:prstGeom prst="rect">
            <a:avLst/>
          </a:prstGeom>
        </p:spPr>
      </p:pic>
      <p:pic>
        <p:nvPicPr>
          <p:cNvPr id="6" name="图片 5" descr="GPX4 1右"/>
          <p:cNvPicPr>
            <a:picLocks noChangeAspect="1"/>
          </p:cNvPicPr>
          <p:nvPr/>
        </p:nvPicPr>
        <p:blipFill>
          <a:blip r:embed="rId5"/>
          <a:srcRect t="33944" b="29536"/>
          <a:stretch>
            <a:fillRect/>
          </a:stretch>
        </p:blipFill>
        <p:spPr>
          <a:xfrm>
            <a:off x="1731645" y="2987675"/>
            <a:ext cx="2880000" cy="841649"/>
          </a:xfrm>
          <a:prstGeom prst="rect">
            <a:avLst/>
          </a:prstGeom>
        </p:spPr>
      </p:pic>
      <p:pic>
        <p:nvPicPr>
          <p:cNvPr id="8" name="图片 7" descr="内参 1 右 (1)"/>
          <p:cNvPicPr>
            <a:picLocks noChangeAspect="1"/>
          </p:cNvPicPr>
          <p:nvPr/>
        </p:nvPicPr>
        <p:blipFill>
          <a:blip r:embed="rId6"/>
          <a:srcRect t="31375" b="45750"/>
          <a:stretch>
            <a:fillRect/>
          </a:stretch>
        </p:blipFill>
        <p:spPr>
          <a:xfrm>
            <a:off x="1835785" y="2383155"/>
            <a:ext cx="2880000" cy="526699"/>
          </a:xfrm>
          <a:prstGeom prst="rect">
            <a:avLst/>
          </a:prstGeom>
        </p:spPr>
      </p:pic>
      <p:pic>
        <p:nvPicPr>
          <p:cNvPr id="9" name="图片 8" descr="GPX4 2"/>
          <p:cNvPicPr>
            <a:picLocks noChangeAspect="1"/>
          </p:cNvPicPr>
          <p:nvPr/>
        </p:nvPicPr>
        <p:blipFill>
          <a:blip r:embed="rId7"/>
          <a:srcRect l="2339" t="20441" r="2358" b="40650"/>
          <a:stretch>
            <a:fillRect/>
          </a:stretch>
        </p:blipFill>
        <p:spPr>
          <a:xfrm>
            <a:off x="6572250" y="2969895"/>
            <a:ext cx="2880000" cy="940923"/>
          </a:xfrm>
          <a:prstGeom prst="rect">
            <a:avLst/>
          </a:prstGeom>
        </p:spPr>
      </p:pic>
      <p:pic>
        <p:nvPicPr>
          <p:cNvPr id="10" name="图片 9" descr="内参 2 (1)"/>
          <p:cNvPicPr>
            <a:picLocks noChangeAspect="1"/>
          </p:cNvPicPr>
          <p:nvPr/>
        </p:nvPicPr>
        <p:blipFill>
          <a:blip r:embed="rId8"/>
          <a:srcRect l="6833" t="15049" r="1467" b="54784"/>
          <a:stretch>
            <a:fillRect/>
          </a:stretch>
        </p:blipFill>
        <p:spPr>
          <a:xfrm>
            <a:off x="6623685" y="1580515"/>
            <a:ext cx="2880000" cy="757465"/>
          </a:xfrm>
          <a:prstGeom prst="rect">
            <a:avLst/>
          </a:prstGeom>
        </p:spPr>
      </p:pic>
      <p:pic>
        <p:nvPicPr>
          <p:cNvPr id="12" name="图片 11" descr="内参 2 (2)"/>
          <p:cNvPicPr>
            <a:picLocks noChangeAspect="1"/>
          </p:cNvPicPr>
          <p:nvPr/>
        </p:nvPicPr>
        <p:blipFill>
          <a:blip r:embed="rId9"/>
          <a:srcRect l="7334" t="16465" b="57106"/>
          <a:stretch>
            <a:fillRect/>
          </a:stretch>
        </p:blipFill>
        <p:spPr>
          <a:xfrm>
            <a:off x="6623685" y="2383155"/>
            <a:ext cx="2880000" cy="65667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6156325" y="194373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165215" y="240474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147435" y="266382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156325" y="162687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6161405" y="303657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30 kDa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153785" y="339852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 kDa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9503410" y="180149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  <a:p>
            <a:r>
              <a:rPr lang="en-US" altLang="zh-CN" sz="800">
                <a:sym typeface="+mn-ea"/>
              </a:rPr>
              <a:t>Marker</a:t>
            </a:r>
            <a:endParaRPr lang="en-US" altLang="zh-CN" sz="800"/>
          </a:p>
          <a:p>
            <a:endParaRPr lang="en-US" altLang="zh-CN" sz="800"/>
          </a:p>
        </p:txBody>
      </p:sp>
      <p:sp>
        <p:nvSpPr>
          <p:cNvPr id="22" name="文本框 21"/>
          <p:cNvSpPr txBox="1"/>
          <p:nvPr/>
        </p:nvSpPr>
        <p:spPr>
          <a:xfrm>
            <a:off x="9503410" y="326517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22 kDa</a:t>
            </a:r>
          </a:p>
          <a:p>
            <a:r>
              <a:rPr lang="en-US" altLang="zh-CN" sz="800">
                <a:sym typeface="+mn-ea"/>
              </a:rPr>
              <a:t>GPX4</a:t>
            </a:r>
            <a:endParaRPr lang="en-US" altLang="zh-CN" sz="800"/>
          </a:p>
        </p:txBody>
      </p:sp>
      <p:sp>
        <p:nvSpPr>
          <p:cNvPr id="24" name="文本框 23"/>
          <p:cNvSpPr txBox="1"/>
          <p:nvPr/>
        </p:nvSpPr>
        <p:spPr>
          <a:xfrm>
            <a:off x="9503410" y="251142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662195" y="2663587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5" name="文本框 4"/>
          <p:cNvSpPr txBox="1"/>
          <p:nvPr/>
        </p:nvSpPr>
        <p:spPr>
          <a:xfrm>
            <a:off x="9503435" y="2663587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11" name="文本框 10"/>
          <p:cNvSpPr txBox="1"/>
          <p:nvPr/>
        </p:nvSpPr>
        <p:spPr>
          <a:xfrm>
            <a:off x="0" y="70485"/>
            <a:ext cx="1219200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Figure7B Expression of GPX4 proteins in A549 cells of each group was detected by protein blotting.  Pictures used in the manuscript are shown in red boxes.</a:t>
            </a:r>
          </a:p>
        </p:txBody>
      </p:sp>
      <p:sp>
        <p:nvSpPr>
          <p:cNvPr id="13" name="矩形 12"/>
          <p:cNvSpPr/>
          <p:nvPr/>
        </p:nvSpPr>
        <p:spPr>
          <a:xfrm>
            <a:off x="3204845" y="3395345"/>
            <a:ext cx="1168400" cy="2413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3348355" y="2490470"/>
            <a:ext cx="1168400" cy="2413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 69"/>
          <p:cNvSpPr txBox="1"/>
          <p:nvPr/>
        </p:nvSpPr>
        <p:spPr>
          <a:xfrm>
            <a:off x="4667885" y="238887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72" name="文本框 71"/>
          <p:cNvSpPr txBox="1"/>
          <p:nvPr/>
        </p:nvSpPr>
        <p:spPr>
          <a:xfrm>
            <a:off x="2279015" y="996315"/>
            <a:ext cx="17500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Repeat1+</a:t>
            </a:r>
            <a:r>
              <a:rPr lang="en-US" altLang="zh-CN" sz="1200">
                <a:sym typeface="+mn-ea"/>
              </a:rPr>
              <a:t>Repeat</a:t>
            </a:r>
            <a:r>
              <a:rPr lang="en-US" altLang="zh-CN" sz="1200"/>
              <a:t>2</a:t>
            </a:r>
          </a:p>
        </p:txBody>
      </p:sp>
      <p:sp>
        <p:nvSpPr>
          <p:cNvPr id="66" name="文本框 65"/>
          <p:cNvSpPr txBox="1"/>
          <p:nvPr/>
        </p:nvSpPr>
        <p:spPr>
          <a:xfrm>
            <a:off x="1107440" y="249047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5255260" y="785495"/>
            <a:ext cx="223837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/>
              <a:t>H1299  NRF2(NC OE)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1107440" y="225679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4739005" y="323596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  <a:p>
            <a:r>
              <a:rPr lang="en-US" altLang="zh-CN" sz="800">
                <a:sym typeface="+mn-ea"/>
              </a:rPr>
              <a:t>Marker</a:t>
            </a:r>
            <a:endParaRPr lang="en-US" altLang="zh-CN" sz="800"/>
          </a:p>
          <a:p>
            <a:endParaRPr lang="en-US" altLang="zh-CN" sz="800"/>
          </a:p>
        </p:txBody>
      </p:sp>
      <p:grpSp>
        <p:nvGrpSpPr>
          <p:cNvPr id="19" name="组合 18"/>
          <p:cNvGrpSpPr/>
          <p:nvPr/>
        </p:nvGrpSpPr>
        <p:grpSpPr>
          <a:xfrm>
            <a:off x="1866265" y="3963035"/>
            <a:ext cx="1086485" cy="1265555"/>
            <a:chOff x="3787" y="5825"/>
            <a:chExt cx="1711" cy="1993"/>
          </a:xfrm>
        </p:grpSpPr>
        <p:sp>
          <p:nvSpPr>
            <p:cNvPr id="54" name="文本框 53"/>
            <p:cNvSpPr txBox="1"/>
            <p:nvPr/>
          </p:nvSpPr>
          <p:spPr>
            <a:xfrm rot="5400000">
              <a:off x="3147" y="6465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>
                  <a:sym typeface="+mn-ea"/>
                </a:rPr>
                <a:t>OE-NRF2+DIM</a:t>
              </a:r>
              <a:endParaRPr lang="en-US" altLang="zh-CN" sz="1000"/>
            </a:p>
            <a:p>
              <a:r>
                <a:rPr lang="en-US" altLang="zh-CN" sz="1000"/>
                <a:t>  </a:t>
              </a:r>
              <a:endParaRPr lang="zh-CN" altLang="en-US" sz="1000"/>
            </a:p>
          </p:txBody>
        </p:sp>
        <p:sp>
          <p:nvSpPr>
            <p:cNvPr id="56" name="文本框 55"/>
            <p:cNvSpPr txBox="1"/>
            <p:nvPr/>
          </p:nvSpPr>
          <p:spPr>
            <a:xfrm rot="5400000">
              <a:off x="3430" y="6618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OE-NRF2</a:t>
              </a:r>
            </a:p>
          </p:txBody>
        </p:sp>
        <p:sp>
          <p:nvSpPr>
            <p:cNvPr id="57" name="文本框 56"/>
            <p:cNvSpPr txBox="1"/>
            <p:nvPr/>
          </p:nvSpPr>
          <p:spPr>
            <a:xfrm rot="5400000">
              <a:off x="4079" y="6430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Vector+DIM</a:t>
              </a:r>
              <a:endParaRPr lang="zh-CN" altLang="en-US" sz="1000"/>
            </a:p>
          </p:txBody>
        </p:sp>
        <p:sp>
          <p:nvSpPr>
            <p:cNvPr id="58" name="文本框 57"/>
            <p:cNvSpPr txBox="1"/>
            <p:nvPr/>
          </p:nvSpPr>
          <p:spPr>
            <a:xfrm rot="5400000">
              <a:off x="4557" y="6373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</a:t>
              </a: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1107440" y="307975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1098550" y="338201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pic>
        <p:nvPicPr>
          <p:cNvPr id="3" name="图片 2" descr="NRF2 1"/>
          <p:cNvPicPr>
            <a:picLocks noChangeAspect="1"/>
          </p:cNvPicPr>
          <p:nvPr/>
        </p:nvPicPr>
        <p:blipFill>
          <a:blip r:embed="rId4"/>
          <a:srcRect l="-965" t="58492" r="8819" b="12970"/>
          <a:stretch>
            <a:fillRect/>
          </a:stretch>
        </p:blipFill>
        <p:spPr>
          <a:xfrm>
            <a:off x="1539875" y="1475740"/>
            <a:ext cx="3151505" cy="781050"/>
          </a:xfrm>
          <a:prstGeom prst="rect">
            <a:avLst/>
          </a:prstGeom>
        </p:spPr>
      </p:pic>
      <p:pic>
        <p:nvPicPr>
          <p:cNvPr id="8" name="图片 7" descr="内参 1 (1)"/>
          <p:cNvPicPr>
            <a:picLocks noChangeAspect="1"/>
          </p:cNvPicPr>
          <p:nvPr/>
        </p:nvPicPr>
        <p:blipFill>
          <a:blip r:embed="rId5"/>
          <a:srcRect l="-334" t="68556" r="3528" b="8430"/>
          <a:stretch>
            <a:fillRect/>
          </a:stretch>
        </p:blipFill>
        <p:spPr>
          <a:xfrm>
            <a:off x="1539875" y="2197100"/>
            <a:ext cx="3150000" cy="598705"/>
          </a:xfrm>
          <a:prstGeom prst="rect">
            <a:avLst/>
          </a:prstGeom>
        </p:spPr>
      </p:pic>
      <p:pic>
        <p:nvPicPr>
          <p:cNvPr id="9" name="图片 8" descr="内参 1 (2)"/>
          <p:cNvPicPr>
            <a:picLocks noChangeAspect="1"/>
          </p:cNvPicPr>
          <p:nvPr/>
        </p:nvPicPr>
        <p:blipFill>
          <a:blip r:embed="rId6"/>
          <a:srcRect l="910" t="70204" r="4326" b="7362"/>
          <a:stretch>
            <a:fillRect/>
          </a:stretch>
        </p:blipFill>
        <p:spPr>
          <a:xfrm>
            <a:off x="1539875" y="3079750"/>
            <a:ext cx="3150000" cy="596179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1098550" y="155638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140 kDa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43000" y="184785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90 kDa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092200" y="1701165"/>
            <a:ext cx="811530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110 kDa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667885" y="170561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85 kDa</a:t>
            </a:r>
          </a:p>
          <a:p>
            <a:r>
              <a:rPr lang="en-US" altLang="zh-CN" sz="800"/>
              <a:t>NRF2</a:t>
            </a:r>
          </a:p>
          <a:p>
            <a:endParaRPr lang="en-US" altLang="zh-CN" sz="800"/>
          </a:p>
        </p:txBody>
      </p:sp>
      <p:sp>
        <p:nvSpPr>
          <p:cNvPr id="15" name="文本框 14"/>
          <p:cNvSpPr txBox="1"/>
          <p:nvPr/>
        </p:nvSpPr>
        <p:spPr>
          <a:xfrm rot="5400000">
            <a:off x="3731895" y="4369435"/>
            <a:ext cx="107251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>
                <a:sym typeface="+mn-ea"/>
              </a:rPr>
              <a:t>OE-NRF2+DIM</a:t>
            </a:r>
            <a:endParaRPr lang="en-US" altLang="zh-CN" sz="1000"/>
          </a:p>
          <a:p>
            <a:r>
              <a:rPr lang="en-US" altLang="zh-CN" sz="1000"/>
              <a:t>  </a:t>
            </a:r>
            <a:endParaRPr lang="zh-CN" altLang="en-US" sz="1000"/>
          </a:p>
        </p:txBody>
      </p:sp>
      <p:sp>
        <p:nvSpPr>
          <p:cNvPr id="16" name="文本框 15"/>
          <p:cNvSpPr txBox="1"/>
          <p:nvPr/>
        </p:nvSpPr>
        <p:spPr>
          <a:xfrm rot="5400000">
            <a:off x="3329940" y="4457700"/>
            <a:ext cx="1264920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OE-NRF2</a:t>
            </a:r>
          </a:p>
        </p:txBody>
      </p:sp>
      <p:sp>
        <p:nvSpPr>
          <p:cNvPr id="17" name="文本框 16"/>
          <p:cNvSpPr txBox="1"/>
          <p:nvPr/>
        </p:nvSpPr>
        <p:spPr>
          <a:xfrm rot="5400000">
            <a:off x="3154045" y="4347845"/>
            <a:ext cx="102679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Vector+DIM</a:t>
            </a:r>
            <a:endParaRPr lang="zh-CN" altLang="en-US" sz="1000"/>
          </a:p>
        </p:txBody>
      </p:sp>
      <p:sp>
        <p:nvSpPr>
          <p:cNvPr id="18" name="文本框 17"/>
          <p:cNvSpPr txBox="1"/>
          <p:nvPr/>
        </p:nvSpPr>
        <p:spPr>
          <a:xfrm rot="5400000">
            <a:off x="2947035" y="4311015"/>
            <a:ext cx="935990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Vector</a:t>
            </a:r>
          </a:p>
        </p:txBody>
      </p:sp>
      <p:pic>
        <p:nvPicPr>
          <p:cNvPr id="20" name="图片 19" descr="NRF2 右 2 (2)"/>
          <p:cNvPicPr>
            <a:picLocks noChangeAspect="1"/>
          </p:cNvPicPr>
          <p:nvPr/>
        </p:nvPicPr>
        <p:blipFill>
          <a:blip r:embed="rId7"/>
          <a:srcRect l="13312" t="12552" r="-316" b="60510"/>
          <a:stretch>
            <a:fillRect/>
          </a:stretch>
        </p:blipFill>
        <p:spPr>
          <a:xfrm>
            <a:off x="6434455" y="1701165"/>
            <a:ext cx="3150000" cy="780442"/>
          </a:xfrm>
          <a:prstGeom prst="rect">
            <a:avLst/>
          </a:prstGeom>
        </p:spPr>
      </p:pic>
      <p:pic>
        <p:nvPicPr>
          <p:cNvPr id="22" name="图片 21" descr="内参右2 (1)"/>
          <p:cNvPicPr>
            <a:picLocks noChangeAspect="1"/>
          </p:cNvPicPr>
          <p:nvPr/>
        </p:nvPicPr>
        <p:blipFill>
          <a:blip r:embed="rId8"/>
          <a:srcRect l="4642" t="30376" r="2005" b="42104"/>
          <a:stretch>
            <a:fillRect/>
          </a:stretch>
        </p:blipFill>
        <p:spPr>
          <a:xfrm>
            <a:off x="6434455" y="2494915"/>
            <a:ext cx="3150000" cy="742393"/>
          </a:xfrm>
          <a:prstGeom prst="rect">
            <a:avLst/>
          </a:prstGeom>
        </p:spPr>
      </p:pic>
      <p:pic>
        <p:nvPicPr>
          <p:cNvPr id="25" name="图片 24" descr="内参右2 (2)"/>
          <p:cNvPicPr>
            <a:picLocks noChangeAspect="1"/>
          </p:cNvPicPr>
          <p:nvPr/>
        </p:nvPicPr>
        <p:blipFill>
          <a:blip r:embed="rId9"/>
          <a:srcRect l="7037" t="34673" r="2748" b="40780"/>
          <a:stretch>
            <a:fillRect/>
          </a:stretch>
        </p:blipFill>
        <p:spPr>
          <a:xfrm>
            <a:off x="6434455" y="3274060"/>
            <a:ext cx="3150000" cy="685234"/>
          </a:xfrm>
          <a:prstGeom prst="rect">
            <a:avLst/>
          </a:prstGeom>
        </p:spPr>
      </p:pic>
      <p:sp>
        <p:nvSpPr>
          <p:cNvPr id="31" name="文本框 30"/>
          <p:cNvSpPr txBox="1"/>
          <p:nvPr/>
        </p:nvSpPr>
        <p:spPr>
          <a:xfrm>
            <a:off x="9594850" y="262699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9665970" y="347408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  <a:p>
            <a:r>
              <a:rPr lang="en-US" altLang="zh-CN" sz="800">
                <a:sym typeface="+mn-ea"/>
              </a:rPr>
              <a:t>Marker</a:t>
            </a:r>
            <a:endParaRPr lang="en-US" altLang="zh-CN" sz="800"/>
          </a:p>
          <a:p>
            <a:endParaRPr lang="en-US" altLang="zh-CN" sz="800"/>
          </a:p>
        </p:txBody>
      </p:sp>
      <p:sp>
        <p:nvSpPr>
          <p:cNvPr id="39" name="文本框 38"/>
          <p:cNvSpPr txBox="1"/>
          <p:nvPr/>
        </p:nvSpPr>
        <p:spPr>
          <a:xfrm>
            <a:off x="5941060" y="284162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5941060" y="260794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5878830" y="333311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64" name="文本框 63"/>
          <p:cNvSpPr txBox="1"/>
          <p:nvPr/>
        </p:nvSpPr>
        <p:spPr>
          <a:xfrm>
            <a:off x="5869940" y="357124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65" name="文本框 64"/>
          <p:cNvSpPr txBox="1"/>
          <p:nvPr/>
        </p:nvSpPr>
        <p:spPr>
          <a:xfrm>
            <a:off x="5878830" y="169418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140 kDa</a:t>
            </a:r>
          </a:p>
        </p:txBody>
      </p:sp>
      <p:sp>
        <p:nvSpPr>
          <p:cNvPr id="74" name="文本框 73"/>
          <p:cNvSpPr txBox="1"/>
          <p:nvPr/>
        </p:nvSpPr>
        <p:spPr>
          <a:xfrm>
            <a:off x="5949950" y="203009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90 kDa</a:t>
            </a:r>
          </a:p>
        </p:txBody>
      </p:sp>
      <p:sp>
        <p:nvSpPr>
          <p:cNvPr id="75" name="文本框 74"/>
          <p:cNvSpPr txBox="1"/>
          <p:nvPr/>
        </p:nvSpPr>
        <p:spPr>
          <a:xfrm>
            <a:off x="5872480" y="1838960"/>
            <a:ext cx="811530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110 kDa</a:t>
            </a:r>
          </a:p>
        </p:txBody>
      </p:sp>
      <p:sp>
        <p:nvSpPr>
          <p:cNvPr id="76" name="文本框 75"/>
          <p:cNvSpPr txBox="1"/>
          <p:nvPr/>
        </p:nvSpPr>
        <p:spPr>
          <a:xfrm rot="5400000">
            <a:off x="8540115" y="4622800"/>
            <a:ext cx="107251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>
                <a:sym typeface="+mn-ea"/>
              </a:rPr>
              <a:t>OE-NRF2+DIM</a:t>
            </a:r>
            <a:endParaRPr lang="en-US" altLang="zh-CN" sz="1000"/>
          </a:p>
          <a:p>
            <a:r>
              <a:rPr lang="en-US" altLang="zh-CN" sz="1000"/>
              <a:t>  </a:t>
            </a:r>
            <a:endParaRPr lang="zh-CN" altLang="en-US" sz="1000"/>
          </a:p>
        </p:txBody>
      </p:sp>
      <p:sp>
        <p:nvSpPr>
          <p:cNvPr id="77" name="文本框 76"/>
          <p:cNvSpPr txBox="1"/>
          <p:nvPr/>
        </p:nvSpPr>
        <p:spPr>
          <a:xfrm rot="5400000">
            <a:off x="8138160" y="4711065"/>
            <a:ext cx="1264920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OE-NRF2</a:t>
            </a:r>
          </a:p>
        </p:txBody>
      </p:sp>
      <p:sp>
        <p:nvSpPr>
          <p:cNvPr id="78" name="文本框 77"/>
          <p:cNvSpPr txBox="1"/>
          <p:nvPr/>
        </p:nvSpPr>
        <p:spPr>
          <a:xfrm rot="5400000">
            <a:off x="7962265" y="4601210"/>
            <a:ext cx="102679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Vector+DIM</a:t>
            </a:r>
            <a:endParaRPr lang="zh-CN" altLang="en-US" sz="1000"/>
          </a:p>
        </p:txBody>
      </p:sp>
      <p:sp>
        <p:nvSpPr>
          <p:cNvPr id="80" name="文本框 79"/>
          <p:cNvSpPr txBox="1"/>
          <p:nvPr/>
        </p:nvSpPr>
        <p:spPr>
          <a:xfrm rot="5400000">
            <a:off x="7755255" y="4564380"/>
            <a:ext cx="935990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Vector</a:t>
            </a:r>
          </a:p>
        </p:txBody>
      </p:sp>
      <p:sp>
        <p:nvSpPr>
          <p:cNvPr id="81" name="文本框 80"/>
          <p:cNvSpPr txBox="1"/>
          <p:nvPr/>
        </p:nvSpPr>
        <p:spPr>
          <a:xfrm>
            <a:off x="5934710" y="222821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68 kDa</a:t>
            </a:r>
          </a:p>
        </p:txBody>
      </p:sp>
      <p:sp>
        <p:nvSpPr>
          <p:cNvPr id="82" name="文本框 81"/>
          <p:cNvSpPr txBox="1"/>
          <p:nvPr/>
        </p:nvSpPr>
        <p:spPr>
          <a:xfrm>
            <a:off x="8259445" y="996315"/>
            <a:ext cx="118808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200">
                <a:sym typeface="+mn-ea"/>
              </a:rPr>
              <a:t>Repeat2(Right)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615170" y="184785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85 kDa</a:t>
            </a:r>
          </a:p>
          <a:p>
            <a:r>
              <a:rPr lang="en-US" altLang="zh-CN" sz="800"/>
              <a:t>NRF2</a:t>
            </a:r>
          </a:p>
          <a:p>
            <a:endParaRPr lang="en-US" altLang="zh-CN" sz="800"/>
          </a:p>
        </p:txBody>
      </p:sp>
      <p:sp>
        <p:nvSpPr>
          <p:cNvPr id="5" name="文本框 4"/>
          <p:cNvSpPr txBox="1"/>
          <p:nvPr/>
        </p:nvSpPr>
        <p:spPr>
          <a:xfrm>
            <a:off x="4647590" y="2549287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6" name="文本框 5"/>
          <p:cNvSpPr txBox="1"/>
          <p:nvPr/>
        </p:nvSpPr>
        <p:spPr>
          <a:xfrm>
            <a:off x="9574555" y="2795667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7" name="文本框 6"/>
          <p:cNvSpPr txBox="1"/>
          <p:nvPr/>
        </p:nvSpPr>
        <p:spPr>
          <a:xfrm>
            <a:off x="25400" y="61595"/>
            <a:ext cx="1216660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Figure7C Expression of NRF2 proteins in H1299 cells of each group was detected by protein blotting.  Pictures used in the manuscript are shown in red boxes.</a:t>
            </a:r>
          </a:p>
        </p:txBody>
      </p:sp>
      <p:sp>
        <p:nvSpPr>
          <p:cNvPr id="11" name="矩形 10"/>
          <p:cNvSpPr/>
          <p:nvPr/>
        </p:nvSpPr>
        <p:spPr>
          <a:xfrm>
            <a:off x="3194050" y="1847850"/>
            <a:ext cx="1203960" cy="23876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168015" y="2388870"/>
            <a:ext cx="1203960" cy="23876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文本框 71"/>
          <p:cNvSpPr txBox="1"/>
          <p:nvPr/>
        </p:nvSpPr>
        <p:spPr>
          <a:xfrm>
            <a:off x="1984375" y="1036955"/>
            <a:ext cx="468884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Repeat1                                                               </a:t>
            </a:r>
            <a:r>
              <a:rPr lang="en-US" altLang="zh-CN" sz="1200">
                <a:sym typeface="+mn-ea"/>
              </a:rPr>
              <a:t>Repeat</a:t>
            </a:r>
            <a:r>
              <a:rPr lang="en-US" altLang="zh-CN" sz="1200"/>
              <a:t>2</a:t>
            </a:r>
          </a:p>
        </p:txBody>
      </p:sp>
      <p:sp>
        <p:nvSpPr>
          <p:cNvPr id="66" name="文本框 65"/>
          <p:cNvSpPr txBox="1"/>
          <p:nvPr/>
        </p:nvSpPr>
        <p:spPr>
          <a:xfrm>
            <a:off x="1300480" y="187960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5488940" y="429895"/>
            <a:ext cx="25781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/>
              <a:t>H1299  GPX4(NC OE)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1885315" y="3849370"/>
            <a:ext cx="1086485" cy="1265555"/>
            <a:chOff x="3787" y="5825"/>
            <a:chExt cx="1711" cy="1993"/>
          </a:xfrm>
        </p:grpSpPr>
        <p:sp>
          <p:nvSpPr>
            <p:cNvPr id="54" name="文本框 53"/>
            <p:cNvSpPr txBox="1"/>
            <p:nvPr/>
          </p:nvSpPr>
          <p:spPr>
            <a:xfrm rot="5400000">
              <a:off x="3147" y="6465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>
                  <a:sym typeface="+mn-ea"/>
                </a:rPr>
                <a:t>OE-NRF2+DIM</a:t>
              </a:r>
              <a:endParaRPr lang="en-US" altLang="zh-CN" sz="1000"/>
            </a:p>
            <a:p>
              <a:r>
                <a:rPr lang="en-US" altLang="zh-CN" sz="1000"/>
                <a:t>  </a:t>
              </a:r>
              <a:endParaRPr lang="zh-CN" altLang="en-US" sz="1000"/>
            </a:p>
          </p:txBody>
        </p:sp>
        <p:sp>
          <p:nvSpPr>
            <p:cNvPr id="56" name="文本框 55"/>
            <p:cNvSpPr txBox="1"/>
            <p:nvPr/>
          </p:nvSpPr>
          <p:spPr>
            <a:xfrm rot="5400000">
              <a:off x="3430" y="6618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OE-NRF2</a:t>
              </a:r>
            </a:p>
          </p:txBody>
        </p:sp>
        <p:sp>
          <p:nvSpPr>
            <p:cNvPr id="57" name="文本框 56"/>
            <p:cNvSpPr txBox="1"/>
            <p:nvPr/>
          </p:nvSpPr>
          <p:spPr>
            <a:xfrm rot="5400000">
              <a:off x="4079" y="6430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Vector+DIM</a:t>
              </a:r>
              <a:endParaRPr lang="zh-CN" altLang="en-US" sz="1000"/>
            </a:p>
          </p:txBody>
        </p:sp>
        <p:sp>
          <p:nvSpPr>
            <p:cNvPr id="58" name="文本框 57"/>
            <p:cNvSpPr txBox="1"/>
            <p:nvPr/>
          </p:nvSpPr>
          <p:spPr>
            <a:xfrm rot="5400000">
              <a:off x="4557" y="6373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</a:t>
              </a: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1291590" y="242951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1273810" y="268859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7901305" y="3530600"/>
            <a:ext cx="1111885" cy="1264920"/>
            <a:chOff x="13594" y="6211"/>
            <a:chExt cx="1751" cy="1992"/>
          </a:xfrm>
        </p:grpSpPr>
        <p:sp>
          <p:nvSpPr>
            <p:cNvPr id="76" name="文本框 75"/>
            <p:cNvSpPr txBox="1"/>
            <p:nvPr/>
          </p:nvSpPr>
          <p:spPr>
            <a:xfrm rot="5400000">
              <a:off x="14297" y="6864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>
                  <a:sym typeface="+mn-ea"/>
                </a:rPr>
                <a:t>OE-NRF2+DIM</a:t>
              </a:r>
              <a:endParaRPr lang="en-US" altLang="zh-CN" sz="1000"/>
            </a:p>
            <a:p>
              <a:r>
                <a:rPr lang="en-US" altLang="zh-CN" sz="1000"/>
                <a:t>  </a:t>
              </a:r>
              <a:endParaRPr lang="zh-CN" altLang="en-US" sz="1000"/>
            </a:p>
          </p:txBody>
        </p:sp>
        <p:sp>
          <p:nvSpPr>
            <p:cNvPr id="77" name="文本框 76"/>
            <p:cNvSpPr txBox="1"/>
            <p:nvPr/>
          </p:nvSpPr>
          <p:spPr>
            <a:xfrm rot="5400000">
              <a:off x="13664" y="7003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OE-NRF2</a:t>
              </a:r>
            </a:p>
          </p:txBody>
        </p:sp>
        <p:sp>
          <p:nvSpPr>
            <p:cNvPr id="78" name="文本框 77"/>
            <p:cNvSpPr txBox="1"/>
            <p:nvPr/>
          </p:nvSpPr>
          <p:spPr>
            <a:xfrm rot="5400000">
              <a:off x="13387" y="6830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Vector+DIM</a:t>
              </a:r>
              <a:endParaRPr lang="zh-CN" altLang="en-US" sz="1000"/>
            </a:p>
          </p:txBody>
        </p:sp>
        <p:sp>
          <p:nvSpPr>
            <p:cNvPr id="80" name="文本框 79"/>
            <p:cNvSpPr txBox="1"/>
            <p:nvPr/>
          </p:nvSpPr>
          <p:spPr>
            <a:xfrm rot="5400000">
              <a:off x="13061" y="6772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</a:t>
              </a:r>
            </a:p>
          </p:txBody>
        </p:sp>
      </p:grpSp>
      <p:sp>
        <p:nvSpPr>
          <p:cNvPr id="82" name="文本框 81"/>
          <p:cNvSpPr txBox="1"/>
          <p:nvPr/>
        </p:nvSpPr>
        <p:spPr>
          <a:xfrm>
            <a:off x="7901305" y="1036955"/>
            <a:ext cx="118808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200">
                <a:sym typeface="+mn-ea"/>
              </a:rPr>
              <a:t>Repeat3(Left)</a:t>
            </a:r>
          </a:p>
        </p:txBody>
      </p:sp>
      <p:pic>
        <p:nvPicPr>
          <p:cNvPr id="2" name="图片 1" descr="内参 1 (2)"/>
          <p:cNvPicPr>
            <a:picLocks noChangeAspect="1"/>
          </p:cNvPicPr>
          <p:nvPr/>
        </p:nvPicPr>
        <p:blipFill>
          <a:blip r:embed="rId4"/>
          <a:srcRect l="1987" t="69536" r="44690" b="3364"/>
          <a:stretch>
            <a:fillRect/>
          </a:stretch>
        </p:blipFill>
        <p:spPr>
          <a:xfrm>
            <a:off x="1737995" y="2308860"/>
            <a:ext cx="1260000" cy="512423"/>
          </a:xfrm>
          <a:prstGeom prst="rect">
            <a:avLst/>
          </a:prstGeom>
        </p:spPr>
      </p:pic>
      <p:pic>
        <p:nvPicPr>
          <p:cNvPr id="4" name="图片 3" descr="GPX4 1"/>
          <p:cNvPicPr>
            <a:picLocks noChangeAspect="1"/>
          </p:cNvPicPr>
          <p:nvPr/>
        </p:nvPicPr>
        <p:blipFill>
          <a:blip r:embed="rId5"/>
          <a:srcRect l="7631" t="61137" r="39528" b="766"/>
          <a:stretch>
            <a:fillRect/>
          </a:stretch>
        </p:blipFill>
        <p:spPr>
          <a:xfrm>
            <a:off x="1764665" y="3039745"/>
            <a:ext cx="1260000" cy="726957"/>
          </a:xfrm>
          <a:prstGeom prst="rect">
            <a:avLst/>
          </a:prstGeom>
        </p:spPr>
      </p:pic>
      <p:pic>
        <p:nvPicPr>
          <p:cNvPr id="5" name="图片 4" descr="内参 1 (1)"/>
          <p:cNvPicPr>
            <a:picLocks noChangeAspect="1"/>
          </p:cNvPicPr>
          <p:nvPr/>
        </p:nvPicPr>
        <p:blipFill>
          <a:blip r:embed="rId6"/>
          <a:srcRect l="1987" t="70692" r="44523"/>
          <a:stretch>
            <a:fillRect/>
          </a:stretch>
        </p:blipFill>
        <p:spPr>
          <a:xfrm>
            <a:off x="1737995" y="1592580"/>
            <a:ext cx="1260000" cy="551933"/>
          </a:xfrm>
          <a:prstGeom prst="rect">
            <a:avLst/>
          </a:prstGeom>
        </p:spPr>
      </p:pic>
      <p:sp>
        <p:nvSpPr>
          <p:cNvPr id="67" name="文本框 66"/>
          <p:cNvSpPr txBox="1"/>
          <p:nvPr/>
        </p:nvSpPr>
        <p:spPr>
          <a:xfrm>
            <a:off x="3013710" y="337375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22 kDa</a:t>
            </a:r>
          </a:p>
          <a:p>
            <a:r>
              <a:rPr lang="en-US" altLang="zh-CN" sz="800"/>
              <a:t>GPX4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300480" y="156273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048635" y="173482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  <a:p>
            <a:r>
              <a:rPr lang="en-US" altLang="zh-CN" sz="800">
                <a:sym typeface="+mn-ea"/>
              </a:rPr>
              <a:t>Marker</a:t>
            </a:r>
            <a:endParaRPr lang="en-US" altLang="zh-CN" sz="800"/>
          </a:p>
          <a:p>
            <a:endParaRPr lang="en-US" altLang="zh-CN" sz="800"/>
          </a:p>
        </p:txBody>
      </p:sp>
      <p:sp>
        <p:nvSpPr>
          <p:cNvPr id="26" name="文本框 25"/>
          <p:cNvSpPr txBox="1"/>
          <p:nvPr/>
        </p:nvSpPr>
        <p:spPr>
          <a:xfrm>
            <a:off x="1264920" y="303974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30 kDa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1267460" y="351472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 kDa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3018155" y="252222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pic>
        <p:nvPicPr>
          <p:cNvPr id="33" name="图片 32" descr="内参 2 (1)"/>
          <p:cNvPicPr>
            <a:picLocks noChangeAspect="1"/>
          </p:cNvPicPr>
          <p:nvPr/>
        </p:nvPicPr>
        <p:blipFill>
          <a:blip r:embed="rId7"/>
          <a:srcRect l="27442" t="33326" r="15522" b="39108"/>
          <a:stretch>
            <a:fillRect/>
          </a:stretch>
        </p:blipFill>
        <p:spPr>
          <a:xfrm>
            <a:off x="5019675" y="1644015"/>
            <a:ext cx="1278000" cy="493811"/>
          </a:xfrm>
          <a:prstGeom prst="rect">
            <a:avLst/>
          </a:prstGeom>
        </p:spPr>
      </p:pic>
      <p:pic>
        <p:nvPicPr>
          <p:cNvPr id="36" name="图片 35" descr="内参 2 (2)"/>
          <p:cNvPicPr>
            <a:picLocks noChangeAspect="1"/>
          </p:cNvPicPr>
          <p:nvPr/>
        </p:nvPicPr>
        <p:blipFill>
          <a:blip r:embed="rId8"/>
          <a:srcRect l="31749" t="33929" r="17118" b="38783"/>
          <a:stretch>
            <a:fillRect/>
          </a:stretch>
        </p:blipFill>
        <p:spPr>
          <a:xfrm>
            <a:off x="4994910" y="2214880"/>
            <a:ext cx="1278000" cy="545261"/>
          </a:xfrm>
          <a:prstGeom prst="rect">
            <a:avLst/>
          </a:prstGeom>
        </p:spPr>
      </p:pic>
      <p:pic>
        <p:nvPicPr>
          <p:cNvPr id="37" name="图片 36" descr="GPX4 2 (1)"/>
          <p:cNvPicPr>
            <a:picLocks noChangeAspect="1"/>
          </p:cNvPicPr>
          <p:nvPr/>
        </p:nvPicPr>
        <p:blipFill>
          <a:blip r:embed="rId9"/>
          <a:srcRect l="22596" t="48281" r="25473" b="16489"/>
          <a:stretch>
            <a:fillRect/>
          </a:stretch>
        </p:blipFill>
        <p:spPr>
          <a:xfrm>
            <a:off x="4967605" y="2795270"/>
            <a:ext cx="1278000" cy="693145"/>
          </a:xfrm>
          <a:prstGeom prst="rect">
            <a:avLst/>
          </a:prstGeom>
        </p:spPr>
      </p:pic>
      <p:pic>
        <p:nvPicPr>
          <p:cNvPr id="38" name="图片 37" descr="GPX4 2 (2)"/>
          <p:cNvPicPr>
            <a:picLocks noChangeAspect="1"/>
          </p:cNvPicPr>
          <p:nvPr/>
        </p:nvPicPr>
        <p:blipFill>
          <a:blip r:embed="rId10"/>
          <a:srcRect l="24378" t="45982" r="24434" b="17185"/>
          <a:stretch>
            <a:fillRect/>
          </a:stretch>
        </p:blipFill>
        <p:spPr>
          <a:xfrm>
            <a:off x="4980940" y="3523615"/>
            <a:ext cx="1278000" cy="735186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6278880" y="230886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  <a:p>
            <a:r>
              <a:rPr lang="en-US" altLang="zh-CN" sz="800">
                <a:sym typeface="+mn-ea"/>
              </a:rPr>
              <a:t>Marker</a:t>
            </a:r>
            <a:endParaRPr lang="en-US" altLang="zh-CN" sz="800"/>
          </a:p>
          <a:p>
            <a:endParaRPr lang="en-US" altLang="zh-CN" sz="800"/>
          </a:p>
        </p:txBody>
      </p:sp>
      <p:sp>
        <p:nvSpPr>
          <p:cNvPr id="42" name="文本框 41"/>
          <p:cNvSpPr txBox="1"/>
          <p:nvPr/>
        </p:nvSpPr>
        <p:spPr>
          <a:xfrm>
            <a:off x="6278880" y="292671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22 kDa</a:t>
            </a:r>
          </a:p>
          <a:p>
            <a:r>
              <a:rPr lang="en-US" altLang="zh-CN" sz="800">
                <a:sym typeface="+mn-ea"/>
              </a:rPr>
              <a:t>Marker</a:t>
            </a:r>
            <a:endParaRPr lang="en-US" altLang="zh-CN" sz="800"/>
          </a:p>
          <a:p>
            <a:endParaRPr lang="en-US" altLang="zh-CN" sz="800"/>
          </a:p>
        </p:txBody>
      </p:sp>
      <p:sp>
        <p:nvSpPr>
          <p:cNvPr id="45" name="文本框 44"/>
          <p:cNvSpPr txBox="1"/>
          <p:nvPr/>
        </p:nvSpPr>
        <p:spPr>
          <a:xfrm>
            <a:off x="6278880" y="180086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5028565" y="4293870"/>
            <a:ext cx="1111885" cy="1264920"/>
            <a:chOff x="13594" y="6211"/>
            <a:chExt cx="1751" cy="1992"/>
          </a:xfrm>
        </p:grpSpPr>
        <p:sp>
          <p:nvSpPr>
            <p:cNvPr id="47" name="文本框 46"/>
            <p:cNvSpPr txBox="1"/>
            <p:nvPr/>
          </p:nvSpPr>
          <p:spPr>
            <a:xfrm rot="5400000">
              <a:off x="14297" y="6864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>
                  <a:sym typeface="+mn-ea"/>
                </a:rPr>
                <a:t>OE-NRF2+DIM</a:t>
              </a:r>
              <a:endParaRPr lang="en-US" altLang="zh-CN" sz="1000"/>
            </a:p>
            <a:p>
              <a:r>
                <a:rPr lang="en-US" altLang="zh-CN" sz="1000"/>
                <a:t>  </a:t>
              </a:r>
              <a:endParaRPr lang="zh-CN" altLang="en-US" sz="1000"/>
            </a:p>
          </p:txBody>
        </p:sp>
        <p:sp>
          <p:nvSpPr>
            <p:cNvPr id="48" name="文本框 47"/>
            <p:cNvSpPr txBox="1"/>
            <p:nvPr/>
          </p:nvSpPr>
          <p:spPr>
            <a:xfrm rot="5400000">
              <a:off x="13664" y="7003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OE-NRF2</a:t>
              </a:r>
            </a:p>
          </p:txBody>
        </p:sp>
        <p:sp>
          <p:nvSpPr>
            <p:cNvPr id="49" name="文本框 48"/>
            <p:cNvSpPr txBox="1"/>
            <p:nvPr/>
          </p:nvSpPr>
          <p:spPr>
            <a:xfrm rot="5400000">
              <a:off x="13387" y="6830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Vector+DIM</a:t>
              </a:r>
              <a:endParaRPr lang="zh-CN" altLang="en-US" sz="1000"/>
            </a:p>
          </p:txBody>
        </p:sp>
        <p:sp>
          <p:nvSpPr>
            <p:cNvPr id="50" name="文本框 49"/>
            <p:cNvSpPr txBox="1"/>
            <p:nvPr/>
          </p:nvSpPr>
          <p:spPr>
            <a:xfrm rot="5400000">
              <a:off x="13061" y="6772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Vector</a:t>
              </a:r>
            </a:p>
          </p:txBody>
        </p:sp>
      </p:grpSp>
      <p:sp>
        <p:nvSpPr>
          <p:cNvPr id="51" name="文本框 50"/>
          <p:cNvSpPr txBox="1"/>
          <p:nvPr/>
        </p:nvSpPr>
        <p:spPr>
          <a:xfrm>
            <a:off x="4441190" y="256159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52" name="文本框 51"/>
          <p:cNvSpPr txBox="1"/>
          <p:nvPr/>
        </p:nvSpPr>
        <p:spPr>
          <a:xfrm>
            <a:off x="4441190" y="224472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53" name="文本框 52"/>
          <p:cNvSpPr txBox="1"/>
          <p:nvPr/>
        </p:nvSpPr>
        <p:spPr>
          <a:xfrm>
            <a:off x="4441190" y="287845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30 kDa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4441190" y="311658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 kDa</a:t>
            </a:r>
          </a:p>
        </p:txBody>
      </p:sp>
      <p:pic>
        <p:nvPicPr>
          <p:cNvPr id="59" name="图片 58" descr="GPX4左3"/>
          <p:cNvPicPr>
            <a:picLocks noChangeAspect="1"/>
          </p:cNvPicPr>
          <p:nvPr/>
        </p:nvPicPr>
        <p:blipFill>
          <a:blip r:embed="rId11"/>
          <a:srcRect t="50000" r="5180" b="12970"/>
          <a:stretch>
            <a:fillRect/>
          </a:stretch>
        </p:blipFill>
        <p:spPr>
          <a:xfrm>
            <a:off x="7755890" y="2561590"/>
            <a:ext cx="2880000" cy="900035"/>
          </a:xfrm>
          <a:prstGeom prst="rect">
            <a:avLst/>
          </a:prstGeom>
        </p:spPr>
      </p:pic>
      <p:pic>
        <p:nvPicPr>
          <p:cNvPr id="60" name="图片 59" descr="内参左3"/>
          <p:cNvPicPr>
            <a:picLocks noChangeAspect="1"/>
          </p:cNvPicPr>
          <p:nvPr/>
        </p:nvPicPr>
        <p:blipFill>
          <a:blip r:embed="rId12"/>
          <a:srcRect l="9135" t="51926" b="22807"/>
          <a:stretch>
            <a:fillRect/>
          </a:stretch>
        </p:blipFill>
        <p:spPr>
          <a:xfrm>
            <a:off x="7755890" y="1788795"/>
            <a:ext cx="2880000" cy="640850"/>
          </a:xfrm>
          <a:prstGeom prst="rect">
            <a:avLst/>
          </a:prstGeom>
        </p:spPr>
      </p:pic>
      <p:sp>
        <p:nvSpPr>
          <p:cNvPr id="61" name="文本框 60"/>
          <p:cNvSpPr txBox="1"/>
          <p:nvPr/>
        </p:nvSpPr>
        <p:spPr>
          <a:xfrm>
            <a:off x="7329805" y="199961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62" name="文本框 61"/>
          <p:cNvSpPr txBox="1"/>
          <p:nvPr/>
        </p:nvSpPr>
        <p:spPr>
          <a:xfrm>
            <a:off x="7329805" y="180086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68" name="文本框 67"/>
          <p:cNvSpPr txBox="1"/>
          <p:nvPr/>
        </p:nvSpPr>
        <p:spPr>
          <a:xfrm>
            <a:off x="7329805" y="261048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30 kDa</a:t>
            </a:r>
          </a:p>
        </p:txBody>
      </p:sp>
      <p:sp>
        <p:nvSpPr>
          <p:cNvPr id="69" name="文本框 68"/>
          <p:cNvSpPr txBox="1"/>
          <p:nvPr/>
        </p:nvSpPr>
        <p:spPr>
          <a:xfrm>
            <a:off x="7329805" y="284861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 kDa</a:t>
            </a:r>
          </a:p>
        </p:txBody>
      </p:sp>
      <p:sp>
        <p:nvSpPr>
          <p:cNvPr id="71" name="文本框 70"/>
          <p:cNvSpPr txBox="1"/>
          <p:nvPr/>
        </p:nvSpPr>
        <p:spPr>
          <a:xfrm>
            <a:off x="10635615" y="203898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78880" y="375285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22 kDa</a:t>
            </a:r>
          </a:p>
          <a:p>
            <a:r>
              <a:rPr lang="en-US" altLang="zh-CN" sz="800"/>
              <a:t>GPX4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635615" y="292671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22 kDa</a:t>
            </a:r>
          </a:p>
          <a:p>
            <a:r>
              <a:rPr lang="en-US" altLang="zh-CN" sz="800"/>
              <a:t>GPX4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018180" y="2688352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9" name="文本框 8"/>
          <p:cNvSpPr txBox="1"/>
          <p:nvPr/>
        </p:nvSpPr>
        <p:spPr>
          <a:xfrm>
            <a:off x="6277635" y="1907937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10" name="文本框 9"/>
          <p:cNvSpPr txBox="1"/>
          <p:nvPr/>
        </p:nvSpPr>
        <p:spPr>
          <a:xfrm>
            <a:off x="10635640" y="2244487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12" name="文本框 11"/>
          <p:cNvSpPr txBox="1"/>
          <p:nvPr/>
        </p:nvSpPr>
        <p:spPr>
          <a:xfrm>
            <a:off x="0" y="50800"/>
            <a:ext cx="121926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Figure7C </a:t>
            </a:r>
            <a:r>
              <a:rPr lang="en-US" altLang="zh-CN" sz="16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Expression of GPX4 proteins in H1299 cells of each group was detected by protein blotting.  Pictures used in the manuscript are shown in red boxes.</a:t>
            </a:r>
          </a:p>
        </p:txBody>
      </p:sp>
      <p:sp>
        <p:nvSpPr>
          <p:cNvPr id="13" name="矩形 12"/>
          <p:cNvSpPr/>
          <p:nvPr/>
        </p:nvSpPr>
        <p:spPr>
          <a:xfrm>
            <a:off x="1934845" y="3354070"/>
            <a:ext cx="920115" cy="25781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934845" y="2430780"/>
            <a:ext cx="920115" cy="25781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文本框 67"/>
          <p:cNvSpPr txBox="1"/>
          <p:nvPr/>
        </p:nvSpPr>
        <p:spPr>
          <a:xfrm>
            <a:off x="1533080" y="1664181"/>
            <a:ext cx="642620" cy="194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50 </a:t>
            </a:r>
            <a:r>
              <a:rPr lang="en-US" altLang="zh-CN" sz="1000" dirty="0" err="1"/>
              <a:t>kDa</a:t>
            </a:r>
            <a:endParaRPr lang="en-US" altLang="zh-CN" sz="1000" dirty="0"/>
          </a:p>
        </p:txBody>
      </p:sp>
      <p:sp>
        <p:nvSpPr>
          <p:cNvPr id="69" name="文本框 68"/>
          <p:cNvSpPr txBox="1"/>
          <p:nvPr/>
        </p:nvSpPr>
        <p:spPr>
          <a:xfrm>
            <a:off x="1533080" y="1484476"/>
            <a:ext cx="642620" cy="194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68 </a:t>
            </a:r>
            <a:r>
              <a:rPr lang="en-US" altLang="zh-CN" sz="1000" dirty="0" err="1"/>
              <a:t>kDa</a:t>
            </a:r>
            <a:endParaRPr lang="en-US" altLang="zh-CN" sz="1000" dirty="0"/>
          </a:p>
        </p:txBody>
      </p:sp>
      <p:sp>
        <p:nvSpPr>
          <p:cNvPr id="70" name="文本框 69"/>
          <p:cNvSpPr txBox="1"/>
          <p:nvPr/>
        </p:nvSpPr>
        <p:spPr>
          <a:xfrm>
            <a:off x="5373409" y="2358726"/>
            <a:ext cx="663201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42 kDa</a:t>
            </a:r>
          </a:p>
        </p:txBody>
      </p:sp>
      <p:sp>
        <p:nvSpPr>
          <p:cNvPr id="71" name="文本框 70"/>
          <p:cNvSpPr txBox="1"/>
          <p:nvPr/>
        </p:nvSpPr>
        <p:spPr>
          <a:xfrm>
            <a:off x="5373370" y="1619250"/>
            <a:ext cx="1673860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54 </a:t>
            </a:r>
            <a:r>
              <a:rPr lang="en-US" altLang="zh-CN" sz="1000" dirty="0" err="1"/>
              <a:t>kDa  </a:t>
            </a:r>
            <a:r>
              <a:rPr lang="en-US" altLang="zh-CN" sz="1000">
                <a:sym typeface="+mn-ea"/>
              </a:rPr>
              <a:t>Vimentin</a:t>
            </a:r>
            <a:endParaRPr lang="en-US" altLang="zh-CN" sz="1000"/>
          </a:p>
          <a:p>
            <a:endParaRPr lang="en-US" altLang="zh-CN" sz="1000" dirty="0"/>
          </a:p>
        </p:txBody>
      </p:sp>
      <p:sp>
        <p:nvSpPr>
          <p:cNvPr id="72" name="文本框 71"/>
          <p:cNvSpPr txBox="1"/>
          <p:nvPr/>
        </p:nvSpPr>
        <p:spPr>
          <a:xfrm>
            <a:off x="2914874" y="1072216"/>
            <a:ext cx="17500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Repeat1+</a:t>
            </a:r>
            <a:r>
              <a:rPr lang="en-US" altLang="zh-CN" sz="1200">
                <a:sym typeface="+mn-ea"/>
              </a:rPr>
              <a:t>Repeat2</a:t>
            </a:r>
            <a:endParaRPr lang="en-US" altLang="zh-CN" sz="1200"/>
          </a:p>
        </p:txBody>
      </p:sp>
      <p:pic>
        <p:nvPicPr>
          <p:cNvPr id="73" name="图片 72" descr="内参1"/>
          <p:cNvPicPr>
            <a:picLocks noChangeAspect="1"/>
          </p:cNvPicPr>
          <p:nvPr/>
        </p:nvPicPr>
        <p:blipFill>
          <a:blip r:embed="rId3"/>
          <a:srcRect l="2024" t="55132" r="3212" b="27938"/>
          <a:stretch>
            <a:fillRect/>
          </a:stretch>
        </p:blipFill>
        <p:spPr>
          <a:xfrm>
            <a:off x="2169384" y="2246331"/>
            <a:ext cx="3241040" cy="462915"/>
          </a:xfrm>
          <a:prstGeom prst="rect">
            <a:avLst/>
          </a:prstGeom>
        </p:spPr>
      </p:pic>
      <p:pic>
        <p:nvPicPr>
          <p:cNvPr id="74" name="图片 73" descr="Vim1"/>
          <p:cNvPicPr>
            <a:picLocks noChangeAspect="1"/>
          </p:cNvPicPr>
          <p:nvPr/>
        </p:nvPicPr>
        <p:blipFill>
          <a:blip r:embed="rId4"/>
          <a:srcRect l="13517" t="60590" b="20065"/>
          <a:stretch>
            <a:fillRect/>
          </a:stretch>
        </p:blipFill>
        <p:spPr>
          <a:xfrm>
            <a:off x="2170654" y="1448771"/>
            <a:ext cx="3240000" cy="579416"/>
          </a:xfrm>
          <a:prstGeom prst="rect">
            <a:avLst/>
          </a:prstGeom>
        </p:spPr>
      </p:pic>
      <p:sp>
        <p:nvSpPr>
          <p:cNvPr id="66" name="文本框 65"/>
          <p:cNvSpPr txBox="1"/>
          <p:nvPr/>
        </p:nvSpPr>
        <p:spPr>
          <a:xfrm>
            <a:off x="1541519" y="2353683"/>
            <a:ext cx="642620" cy="194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35 </a:t>
            </a:r>
            <a:r>
              <a:rPr lang="en-US" altLang="zh-CN" sz="1000" dirty="0" err="1"/>
              <a:t>kDa</a:t>
            </a:r>
            <a:endParaRPr lang="en-US" altLang="zh-CN" sz="1000" dirty="0"/>
          </a:p>
        </p:txBody>
      </p:sp>
      <p:sp>
        <p:nvSpPr>
          <p:cNvPr id="67" name="文本框 66"/>
          <p:cNvSpPr txBox="1"/>
          <p:nvPr/>
        </p:nvSpPr>
        <p:spPr>
          <a:xfrm>
            <a:off x="1559299" y="2174613"/>
            <a:ext cx="642620" cy="194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40kDa</a:t>
            </a:r>
          </a:p>
        </p:txBody>
      </p:sp>
      <p:grpSp>
        <p:nvGrpSpPr>
          <p:cNvPr id="75" name="组合 74"/>
          <p:cNvGrpSpPr/>
          <p:nvPr/>
        </p:nvGrpSpPr>
        <p:grpSpPr>
          <a:xfrm>
            <a:off x="3885154" y="2687021"/>
            <a:ext cx="851535" cy="599337"/>
            <a:chOff x="6607" y="3648"/>
            <a:chExt cx="1341" cy="2469"/>
          </a:xfrm>
        </p:grpSpPr>
        <p:sp>
          <p:nvSpPr>
            <p:cNvPr id="76" name="文本框 75"/>
            <p:cNvSpPr txBox="1"/>
            <p:nvPr/>
          </p:nvSpPr>
          <p:spPr>
            <a:xfrm rot="5400000">
              <a:off x="5595" y="4695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0μM   </a:t>
              </a:r>
              <a:endParaRPr lang="zh-CN" altLang="en-US" sz="1000" dirty="0"/>
            </a:p>
          </p:txBody>
        </p:sp>
        <p:sp>
          <p:nvSpPr>
            <p:cNvPr id="77" name="文本框 76"/>
            <p:cNvSpPr txBox="1"/>
            <p:nvPr/>
          </p:nvSpPr>
          <p:spPr>
            <a:xfrm rot="5400000">
              <a:off x="6044" y="4690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50μM  </a:t>
              </a:r>
              <a:endParaRPr lang="zh-CN" altLang="en-US" sz="1000" dirty="0"/>
            </a:p>
          </p:txBody>
        </p:sp>
        <p:sp>
          <p:nvSpPr>
            <p:cNvPr id="78" name="文本框 77"/>
            <p:cNvSpPr txBox="1"/>
            <p:nvPr/>
          </p:nvSpPr>
          <p:spPr>
            <a:xfrm rot="5400000">
              <a:off x="6521" y="4666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</a:t>
              </a:r>
              <a:endParaRPr lang="zh-CN" altLang="en-US" sz="1000" dirty="0"/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2696434" y="2687022"/>
            <a:ext cx="858520" cy="601884"/>
            <a:chOff x="5636" y="8459"/>
            <a:chExt cx="1352" cy="2480"/>
          </a:xfrm>
        </p:grpSpPr>
        <p:sp>
          <p:nvSpPr>
            <p:cNvPr id="80" name="文本框 79"/>
            <p:cNvSpPr txBox="1"/>
            <p:nvPr/>
          </p:nvSpPr>
          <p:spPr>
            <a:xfrm rot="5400000">
              <a:off x="5567" y="9506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0μM   </a:t>
              </a:r>
              <a:endParaRPr lang="zh-CN" altLang="en-US" sz="1000" dirty="0"/>
            </a:p>
          </p:txBody>
        </p:sp>
        <p:sp>
          <p:nvSpPr>
            <p:cNvPr id="81" name="文本框 80"/>
            <p:cNvSpPr txBox="1"/>
            <p:nvPr/>
          </p:nvSpPr>
          <p:spPr>
            <a:xfrm rot="5400000">
              <a:off x="5097" y="9512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50μM  </a:t>
              </a:r>
              <a:endParaRPr lang="zh-CN" altLang="en-US" sz="1000" dirty="0"/>
            </a:p>
          </p:txBody>
        </p:sp>
        <p:sp>
          <p:nvSpPr>
            <p:cNvPr id="82" name="文本框 81"/>
            <p:cNvSpPr txBox="1"/>
            <p:nvPr/>
          </p:nvSpPr>
          <p:spPr>
            <a:xfrm rot="5400000">
              <a:off x="4618" y="9477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</a:t>
              </a:r>
              <a:endParaRPr lang="zh-CN" altLang="en-US" sz="1000" dirty="0"/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5543774" y="474725"/>
            <a:ext cx="1583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A549  Vimentin</a:t>
            </a:r>
          </a:p>
        </p:txBody>
      </p:sp>
      <p:pic>
        <p:nvPicPr>
          <p:cNvPr id="4" name="图片 3" descr="Vim2"/>
          <p:cNvPicPr>
            <a:picLocks noChangeAspect="1"/>
          </p:cNvPicPr>
          <p:nvPr/>
        </p:nvPicPr>
        <p:blipFill>
          <a:blip r:embed="rId5"/>
          <a:srcRect l="1263" t="50000" r="32380" b="31119"/>
          <a:stretch>
            <a:fillRect/>
          </a:stretch>
        </p:blipFill>
        <p:spPr>
          <a:xfrm>
            <a:off x="7596729" y="1486871"/>
            <a:ext cx="2269490" cy="516255"/>
          </a:xfrm>
          <a:prstGeom prst="rect">
            <a:avLst/>
          </a:prstGeom>
        </p:spPr>
      </p:pic>
      <p:pic>
        <p:nvPicPr>
          <p:cNvPr id="5" name="图片 4" descr="内参2"/>
          <p:cNvPicPr>
            <a:picLocks noChangeAspect="1"/>
          </p:cNvPicPr>
          <p:nvPr/>
        </p:nvPicPr>
        <p:blipFill>
          <a:blip r:embed="rId6"/>
          <a:srcRect t="35369" r="32120" b="39085"/>
          <a:stretch>
            <a:fillRect/>
          </a:stretch>
        </p:blipFill>
        <p:spPr>
          <a:xfrm>
            <a:off x="7596729" y="2104091"/>
            <a:ext cx="2321560" cy="6985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349204" y="1110316"/>
            <a:ext cx="764540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200">
                <a:sym typeface="+mn-ea"/>
              </a:rPr>
              <a:t>Repeat3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812020" y="1570355"/>
            <a:ext cx="1635760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54 kDa  </a:t>
            </a:r>
            <a:r>
              <a:rPr lang="en-US" altLang="zh-CN" sz="1000">
                <a:sym typeface="+mn-ea"/>
              </a:rPr>
              <a:t>Vimentin</a:t>
            </a:r>
            <a:endParaRPr lang="en-US" altLang="zh-CN" sz="1000"/>
          </a:p>
          <a:p>
            <a:endParaRPr lang="en-US" altLang="zh-CN" sz="1000"/>
          </a:p>
        </p:txBody>
      </p:sp>
      <p:sp>
        <p:nvSpPr>
          <p:cNvPr id="8" name="文本框 7"/>
          <p:cNvSpPr txBox="1"/>
          <p:nvPr/>
        </p:nvSpPr>
        <p:spPr>
          <a:xfrm>
            <a:off x="9811872" y="2396826"/>
            <a:ext cx="587188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42 kDa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046595" y="1721186"/>
            <a:ext cx="600299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50 kDa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046595" y="1570056"/>
            <a:ext cx="600299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68 kDa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076440" y="2376506"/>
            <a:ext cx="600299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35 kDa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084060" y="2197436"/>
            <a:ext cx="600299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40 kDa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7969474" y="2695011"/>
            <a:ext cx="860425" cy="590960"/>
            <a:chOff x="6509" y="3648"/>
            <a:chExt cx="1355" cy="2469"/>
          </a:xfrm>
        </p:grpSpPr>
        <p:sp>
          <p:nvSpPr>
            <p:cNvPr id="15" name="文本框 14"/>
            <p:cNvSpPr txBox="1"/>
            <p:nvPr/>
          </p:nvSpPr>
          <p:spPr>
            <a:xfrm rot="5400000">
              <a:off x="5497" y="4695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0μM   </a:t>
              </a:r>
              <a:endParaRPr lang="zh-CN" altLang="en-US" sz="1000" dirty="0"/>
            </a:p>
          </p:txBody>
        </p:sp>
        <p:sp>
          <p:nvSpPr>
            <p:cNvPr id="16" name="文本框 15"/>
            <p:cNvSpPr txBox="1"/>
            <p:nvPr/>
          </p:nvSpPr>
          <p:spPr>
            <a:xfrm rot="5400000">
              <a:off x="5918" y="4690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50μM  </a:t>
              </a:r>
              <a:endParaRPr lang="zh-CN" altLang="en-US" sz="1000" dirty="0"/>
            </a:p>
          </p:txBody>
        </p:sp>
        <p:sp>
          <p:nvSpPr>
            <p:cNvPr id="17" name="文本框 16"/>
            <p:cNvSpPr txBox="1"/>
            <p:nvPr/>
          </p:nvSpPr>
          <p:spPr>
            <a:xfrm rot="5400000">
              <a:off x="6437" y="4666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</a:t>
              </a:r>
              <a:endParaRPr lang="zh-CN" altLang="en-US" sz="1000" dirty="0"/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883170" y="3437756"/>
            <a:ext cx="10735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dirty="0"/>
              <a:t>Note: The position of the internal reference strips was slightly lowered in this experiment by replacing the Marker with a new brand.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931983" y="2345960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13" name="文本框 12"/>
          <p:cNvSpPr txBox="1"/>
          <p:nvPr/>
        </p:nvSpPr>
        <p:spPr>
          <a:xfrm>
            <a:off x="10292565" y="2407658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2" name="文本框 1"/>
          <p:cNvSpPr txBox="1"/>
          <p:nvPr/>
        </p:nvSpPr>
        <p:spPr>
          <a:xfrm>
            <a:off x="0" y="132080"/>
            <a:ext cx="1219200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Figure2E Expression of Vimentin proteins in A549 cells was detected by protein blotting.  Pictures used in the manuscript are shown in red boxes.</a:t>
            </a:r>
          </a:p>
        </p:txBody>
      </p:sp>
      <p:sp>
        <p:nvSpPr>
          <p:cNvPr id="19" name="矩形 18"/>
          <p:cNvSpPr/>
          <p:nvPr/>
        </p:nvSpPr>
        <p:spPr>
          <a:xfrm>
            <a:off x="3950335" y="1685290"/>
            <a:ext cx="995680" cy="15367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3855720" y="2447290"/>
            <a:ext cx="970280" cy="15367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 69"/>
          <p:cNvSpPr txBox="1"/>
          <p:nvPr/>
        </p:nvSpPr>
        <p:spPr>
          <a:xfrm>
            <a:off x="9779000" y="198818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72" name="文本框 71"/>
          <p:cNvSpPr txBox="1"/>
          <p:nvPr/>
        </p:nvSpPr>
        <p:spPr>
          <a:xfrm>
            <a:off x="7221855" y="701675"/>
            <a:ext cx="17500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Repeat2+</a:t>
            </a:r>
            <a:r>
              <a:rPr lang="en-US" altLang="zh-CN" sz="1200">
                <a:sym typeface="+mn-ea"/>
              </a:rPr>
              <a:t>Repeat3</a:t>
            </a:r>
            <a:endParaRPr lang="en-US" altLang="zh-CN" sz="1200"/>
          </a:p>
        </p:txBody>
      </p:sp>
      <p:sp>
        <p:nvSpPr>
          <p:cNvPr id="66" name="文本框 65"/>
          <p:cNvSpPr txBox="1"/>
          <p:nvPr/>
        </p:nvSpPr>
        <p:spPr>
          <a:xfrm>
            <a:off x="6132830" y="205486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67" name="文本框 66"/>
          <p:cNvSpPr txBox="1"/>
          <p:nvPr/>
        </p:nvSpPr>
        <p:spPr>
          <a:xfrm>
            <a:off x="6131560" y="187579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76" name="文本框 75"/>
          <p:cNvSpPr txBox="1"/>
          <p:nvPr/>
        </p:nvSpPr>
        <p:spPr>
          <a:xfrm rot="5400000">
            <a:off x="7594600" y="3145790"/>
            <a:ext cx="1545590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0μM   </a:t>
            </a:r>
          </a:p>
        </p:txBody>
      </p:sp>
      <p:sp>
        <p:nvSpPr>
          <p:cNvPr id="77" name="文本框 76"/>
          <p:cNvSpPr txBox="1"/>
          <p:nvPr/>
        </p:nvSpPr>
        <p:spPr>
          <a:xfrm rot="5400000">
            <a:off x="7861935" y="3142615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25μM  </a:t>
            </a:r>
          </a:p>
        </p:txBody>
      </p:sp>
      <p:sp>
        <p:nvSpPr>
          <p:cNvPr id="78" name="文本框 77"/>
          <p:cNvSpPr txBox="1"/>
          <p:nvPr/>
        </p:nvSpPr>
        <p:spPr>
          <a:xfrm rot="5400000">
            <a:off x="8164830" y="3127375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50μM</a:t>
            </a:r>
          </a:p>
        </p:txBody>
      </p:sp>
      <p:sp>
        <p:nvSpPr>
          <p:cNvPr id="80" name="文本框 79"/>
          <p:cNvSpPr txBox="1"/>
          <p:nvPr/>
        </p:nvSpPr>
        <p:spPr>
          <a:xfrm rot="5400000">
            <a:off x="6994525" y="3164205"/>
            <a:ext cx="1545590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0μM   </a:t>
            </a:r>
          </a:p>
        </p:txBody>
      </p:sp>
      <p:sp>
        <p:nvSpPr>
          <p:cNvPr id="81" name="文本框 80"/>
          <p:cNvSpPr txBox="1"/>
          <p:nvPr/>
        </p:nvSpPr>
        <p:spPr>
          <a:xfrm rot="5400000">
            <a:off x="6731635" y="3168015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25μM  </a:t>
            </a:r>
          </a:p>
        </p:txBody>
      </p:sp>
      <p:sp>
        <p:nvSpPr>
          <p:cNvPr id="82" name="文本框 81"/>
          <p:cNvSpPr txBox="1"/>
          <p:nvPr/>
        </p:nvSpPr>
        <p:spPr>
          <a:xfrm rot="5400000">
            <a:off x="6445250" y="3145790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50μM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4755515" y="624205"/>
            <a:ext cx="236410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/>
              <a:t>H1299  </a:t>
            </a:r>
            <a:r>
              <a:rPr lang="en-US" altLang="zh-CN" sz="1400" b="1">
                <a:sym typeface="+mn-ea"/>
              </a:rPr>
              <a:t>E-cadherin</a:t>
            </a:r>
            <a:endParaRPr lang="en-US" altLang="zh-CN" sz="1400" b="1"/>
          </a:p>
        </p:txBody>
      </p:sp>
      <p:sp>
        <p:nvSpPr>
          <p:cNvPr id="17" name="文本框 16"/>
          <p:cNvSpPr txBox="1"/>
          <p:nvPr/>
        </p:nvSpPr>
        <p:spPr>
          <a:xfrm rot="5400000">
            <a:off x="2106295" y="3187065"/>
            <a:ext cx="1545590" cy="259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0μM   </a:t>
            </a:r>
          </a:p>
        </p:txBody>
      </p:sp>
      <p:sp>
        <p:nvSpPr>
          <p:cNvPr id="18" name="文本框 17"/>
          <p:cNvSpPr txBox="1"/>
          <p:nvPr/>
        </p:nvSpPr>
        <p:spPr>
          <a:xfrm rot="5400000">
            <a:off x="2374265" y="3183255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25μM  </a:t>
            </a:r>
          </a:p>
        </p:txBody>
      </p:sp>
      <p:sp>
        <p:nvSpPr>
          <p:cNvPr id="19" name="文本框 18"/>
          <p:cNvSpPr txBox="1"/>
          <p:nvPr/>
        </p:nvSpPr>
        <p:spPr>
          <a:xfrm rot="5400000">
            <a:off x="2675890" y="3168015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50μM</a:t>
            </a:r>
          </a:p>
        </p:txBody>
      </p:sp>
      <p:pic>
        <p:nvPicPr>
          <p:cNvPr id="20" name="图片 19" descr="内参11"/>
          <p:cNvPicPr>
            <a:picLocks noChangeAspect="1"/>
          </p:cNvPicPr>
          <p:nvPr/>
        </p:nvPicPr>
        <p:blipFill>
          <a:blip r:embed="rId3"/>
          <a:srcRect l="36465" t="54292" r="6814" b="23179"/>
          <a:stretch>
            <a:fillRect/>
          </a:stretch>
        </p:blipFill>
        <p:spPr>
          <a:xfrm>
            <a:off x="2152015" y="1771015"/>
            <a:ext cx="2160000" cy="686534"/>
          </a:xfrm>
          <a:prstGeom prst="rect">
            <a:avLst/>
          </a:prstGeom>
        </p:spPr>
      </p:pic>
      <p:pic>
        <p:nvPicPr>
          <p:cNvPr id="21" name="图片 20" descr="E-C 1"/>
          <p:cNvPicPr>
            <a:picLocks noChangeAspect="1"/>
          </p:cNvPicPr>
          <p:nvPr/>
        </p:nvPicPr>
        <p:blipFill>
          <a:blip r:embed="rId4"/>
          <a:srcRect l="32789" t="48329" r="4382" b="23179"/>
          <a:stretch>
            <a:fillRect/>
          </a:stretch>
        </p:blipFill>
        <p:spPr>
          <a:xfrm>
            <a:off x="2152015" y="982345"/>
            <a:ext cx="2160000" cy="78383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 rot="5400000">
            <a:off x="2977515" y="3154680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50μM+CH223191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1619885" y="149161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110 kDa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1619885" y="133159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140 kDa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1635125" y="113728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200 kDa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1619885" y="206057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1619885" y="184594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4400550" y="194119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4352290" y="1276350"/>
            <a:ext cx="1059180" cy="213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135 kDa</a:t>
            </a:r>
          </a:p>
          <a:p>
            <a:r>
              <a:rPr lang="en-US" altLang="zh-CN" sz="800">
                <a:sym typeface="+mn-ea"/>
              </a:rPr>
              <a:t>E-cadherin</a:t>
            </a:r>
            <a:endParaRPr lang="en-US" altLang="zh-CN" sz="800"/>
          </a:p>
          <a:p>
            <a:endParaRPr lang="en-US" altLang="zh-CN" sz="800"/>
          </a:p>
        </p:txBody>
      </p:sp>
      <p:sp>
        <p:nvSpPr>
          <p:cNvPr id="31" name="文本框 30"/>
          <p:cNvSpPr txBox="1"/>
          <p:nvPr/>
        </p:nvSpPr>
        <p:spPr>
          <a:xfrm>
            <a:off x="2903855" y="706755"/>
            <a:ext cx="8743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Repeat1</a:t>
            </a:r>
          </a:p>
        </p:txBody>
      </p:sp>
      <p:pic>
        <p:nvPicPr>
          <p:cNvPr id="32" name="图片 31" descr="E-C 2"/>
          <p:cNvPicPr>
            <a:picLocks noChangeAspect="1"/>
          </p:cNvPicPr>
          <p:nvPr/>
        </p:nvPicPr>
        <p:blipFill>
          <a:blip r:embed="rId5"/>
          <a:srcRect l="7649" t="59165" r="3788" b="18051"/>
          <a:stretch>
            <a:fillRect/>
          </a:stretch>
        </p:blipFill>
        <p:spPr>
          <a:xfrm>
            <a:off x="6666230" y="1075690"/>
            <a:ext cx="3028950" cy="623570"/>
          </a:xfrm>
          <a:prstGeom prst="rect">
            <a:avLst/>
          </a:prstGeom>
        </p:spPr>
      </p:pic>
      <p:pic>
        <p:nvPicPr>
          <p:cNvPr id="33" name="图片 32" descr="内参 2"/>
          <p:cNvPicPr>
            <a:picLocks noChangeAspect="1"/>
          </p:cNvPicPr>
          <p:nvPr/>
        </p:nvPicPr>
        <p:blipFill>
          <a:blip r:embed="rId6"/>
          <a:srcRect l="9079" t="57269" r="2172" b="18834"/>
          <a:stretch>
            <a:fillRect/>
          </a:stretch>
        </p:blipFill>
        <p:spPr>
          <a:xfrm>
            <a:off x="6659880" y="1783715"/>
            <a:ext cx="3035300" cy="653415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 rot="5400000">
            <a:off x="8456930" y="3132455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50μM+CH223191</a:t>
            </a:r>
          </a:p>
        </p:txBody>
      </p:sp>
      <p:sp>
        <p:nvSpPr>
          <p:cNvPr id="36" name="文本框 35"/>
          <p:cNvSpPr txBox="1"/>
          <p:nvPr/>
        </p:nvSpPr>
        <p:spPr>
          <a:xfrm rot="5400000">
            <a:off x="6131560" y="3137535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50μM+CH223191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6116320" y="127635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110 kDa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6116320" y="111633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140 kDa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9779000" y="1251585"/>
            <a:ext cx="129349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135 kDa</a:t>
            </a:r>
          </a:p>
          <a:p>
            <a:r>
              <a:rPr lang="en-US" altLang="zh-CN" sz="800">
                <a:sym typeface="+mn-ea"/>
              </a:rPr>
              <a:t>E-cadherin</a:t>
            </a:r>
            <a:endParaRPr lang="en-US" altLang="zh-CN" sz="800"/>
          </a:p>
          <a:p>
            <a:endParaRPr lang="en-US" altLang="zh-CN" sz="800"/>
          </a:p>
        </p:txBody>
      </p:sp>
      <p:sp>
        <p:nvSpPr>
          <p:cNvPr id="41" name="文本框 40"/>
          <p:cNvSpPr txBox="1"/>
          <p:nvPr/>
        </p:nvSpPr>
        <p:spPr>
          <a:xfrm>
            <a:off x="5411470" y="3813810"/>
            <a:ext cx="15043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/>
              <a:t>H1299  </a:t>
            </a:r>
            <a:r>
              <a:rPr lang="en-US" altLang="zh-CN" sz="1400" b="1">
                <a:sym typeface="+mn-ea"/>
              </a:rPr>
              <a:t>MMP9</a:t>
            </a:r>
            <a:endParaRPr lang="en-US" altLang="zh-CN" sz="1400" b="1"/>
          </a:p>
        </p:txBody>
      </p:sp>
      <p:pic>
        <p:nvPicPr>
          <p:cNvPr id="42" name="图片 41" descr="MMP9 1"/>
          <p:cNvPicPr>
            <a:picLocks noChangeAspect="1"/>
          </p:cNvPicPr>
          <p:nvPr/>
        </p:nvPicPr>
        <p:blipFill>
          <a:blip r:embed="rId7"/>
          <a:srcRect l="40197" t="24065" r="5793" b="54993"/>
          <a:stretch>
            <a:fillRect/>
          </a:stretch>
        </p:blipFill>
        <p:spPr>
          <a:xfrm>
            <a:off x="1787525" y="4707255"/>
            <a:ext cx="1727835" cy="535940"/>
          </a:xfrm>
          <a:prstGeom prst="rect">
            <a:avLst/>
          </a:prstGeom>
        </p:spPr>
      </p:pic>
      <p:pic>
        <p:nvPicPr>
          <p:cNvPr id="43" name="图片 42" descr="内参 1"/>
          <p:cNvPicPr>
            <a:picLocks noChangeAspect="1"/>
          </p:cNvPicPr>
          <p:nvPr/>
        </p:nvPicPr>
        <p:blipFill>
          <a:blip r:embed="rId8"/>
          <a:srcRect l="39714" t="24779" r="9172" b="54412"/>
          <a:stretch>
            <a:fillRect/>
          </a:stretch>
        </p:blipFill>
        <p:spPr>
          <a:xfrm>
            <a:off x="1824355" y="5243195"/>
            <a:ext cx="1748155" cy="568960"/>
          </a:xfrm>
          <a:prstGeom prst="rect">
            <a:avLst/>
          </a:prstGeom>
        </p:spPr>
      </p:pic>
      <p:sp>
        <p:nvSpPr>
          <p:cNvPr id="90" name="文本框 89"/>
          <p:cNvSpPr txBox="1"/>
          <p:nvPr/>
        </p:nvSpPr>
        <p:spPr>
          <a:xfrm>
            <a:off x="1437005" y="549465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91" name="文本框 90"/>
          <p:cNvSpPr txBox="1"/>
          <p:nvPr/>
        </p:nvSpPr>
        <p:spPr>
          <a:xfrm>
            <a:off x="1437005" y="532447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92" name="文本框 91"/>
          <p:cNvSpPr txBox="1"/>
          <p:nvPr/>
        </p:nvSpPr>
        <p:spPr>
          <a:xfrm>
            <a:off x="1444625" y="498221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90 kDa</a:t>
            </a:r>
          </a:p>
        </p:txBody>
      </p:sp>
      <p:sp>
        <p:nvSpPr>
          <p:cNvPr id="94" name="文本框 93"/>
          <p:cNvSpPr txBox="1"/>
          <p:nvPr/>
        </p:nvSpPr>
        <p:spPr>
          <a:xfrm>
            <a:off x="3430270" y="537146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430270" y="479044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78 kDa</a:t>
            </a:r>
          </a:p>
          <a:p>
            <a:r>
              <a:rPr lang="en-US" altLang="zh-CN" sz="800">
                <a:sym typeface="+mn-ea"/>
              </a:rPr>
              <a:t>MMP9</a:t>
            </a:r>
            <a:endParaRPr lang="en-US" altLang="zh-CN" sz="800"/>
          </a:p>
        </p:txBody>
      </p:sp>
      <p:sp>
        <p:nvSpPr>
          <p:cNvPr id="96" name="文本框 95"/>
          <p:cNvSpPr txBox="1"/>
          <p:nvPr/>
        </p:nvSpPr>
        <p:spPr>
          <a:xfrm>
            <a:off x="2190115" y="4366260"/>
            <a:ext cx="7677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Repeat1</a:t>
            </a:r>
          </a:p>
        </p:txBody>
      </p:sp>
      <p:grpSp>
        <p:nvGrpSpPr>
          <p:cNvPr id="115" name="组合 114"/>
          <p:cNvGrpSpPr/>
          <p:nvPr/>
        </p:nvGrpSpPr>
        <p:grpSpPr>
          <a:xfrm>
            <a:off x="2253615" y="5750560"/>
            <a:ext cx="663575" cy="1567180"/>
            <a:chOff x="6636" y="3648"/>
            <a:chExt cx="1045" cy="2468"/>
          </a:xfrm>
        </p:grpSpPr>
        <p:sp>
          <p:nvSpPr>
            <p:cNvPr id="116" name="文本框 115"/>
            <p:cNvSpPr txBox="1"/>
            <p:nvPr/>
          </p:nvSpPr>
          <p:spPr>
            <a:xfrm rot="5400000">
              <a:off x="5623" y="4695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0μM   </a:t>
              </a:r>
            </a:p>
          </p:txBody>
        </p:sp>
        <p:sp>
          <p:nvSpPr>
            <p:cNvPr id="117" name="文本框 116"/>
            <p:cNvSpPr txBox="1"/>
            <p:nvPr/>
          </p:nvSpPr>
          <p:spPr>
            <a:xfrm rot="5400000">
              <a:off x="5918" y="4690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25μM  </a:t>
              </a:r>
            </a:p>
          </p:txBody>
        </p:sp>
        <p:sp>
          <p:nvSpPr>
            <p:cNvPr id="118" name="文本框 117"/>
            <p:cNvSpPr txBox="1"/>
            <p:nvPr/>
          </p:nvSpPr>
          <p:spPr>
            <a:xfrm rot="5400000">
              <a:off x="6255" y="4666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</a:t>
              </a:r>
            </a:p>
          </p:txBody>
        </p:sp>
      </p:grpSp>
      <p:sp>
        <p:nvSpPr>
          <p:cNvPr id="93" name="文本框 92"/>
          <p:cNvSpPr txBox="1"/>
          <p:nvPr/>
        </p:nvSpPr>
        <p:spPr>
          <a:xfrm>
            <a:off x="1364615" y="4788535"/>
            <a:ext cx="83375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  110 kDa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4650740" y="541337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49" name="文本框 48"/>
          <p:cNvSpPr txBox="1"/>
          <p:nvPr/>
        </p:nvSpPr>
        <p:spPr>
          <a:xfrm>
            <a:off x="4650740" y="524319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50" name="文本框 49"/>
          <p:cNvSpPr txBox="1"/>
          <p:nvPr/>
        </p:nvSpPr>
        <p:spPr>
          <a:xfrm>
            <a:off x="4658360" y="490093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68 kDa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6984365" y="537146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52" name="文本框 51"/>
          <p:cNvSpPr txBox="1"/>
          <p:nvPr/>
        </p:nvSpPr>
        <p:spPr>
          <a:xfrm>
            <a:off x="6984365" y="479044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78 kDa</a:t>
            </a:r>
          </a:p>
          <a:p>
            <a:r>
              <a:rPr lang="en-US" altLang="zh-CN" sz="800">
                <a:sym typeface="+mn-ea"/>
              </a:rPr>
              <a:t>MMP9</a:t>
            </a:r>
            <a:endParaRPr lang="en-US" altLang="zh-CN" sz="800"/>
          </a:p>
        </p:txBody>
      </p:sp>
      <p:sp>
        <p:nvSpPr>
          <p:cNvPr id="53" name="文本框 52"/>
          <p:cNvSpPr txBox="1"/>
          <p:nvPr/>
        </p:nvSpPr>
        <p:spPr>
          <a:xfrm>
            <a:off x="5708650" y="4366260"/>
            <a:ext cx="7677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Repeat2</a:t>
            </a:r>
          </a:p>
        </p:txBody>
      </p:sp>
      <p:sp>
        <p:nvSpPr>
          <p:cNvPr id="59" name="文本框 58"/>
          <p:cNvSpPr txBox="1"/>
          <p:nvPr/>
        </p:nvSpPr>
        <p:spPr>
          <a:xfrm>
            <a:off x="4577715" y="4740275"/>
            <a:ext cx="83375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   90 kDa</a:t>
            </a:r>
          </a:p>
        </p:txBody>
      </p:sp>
      <p:pic>
        <p:nvPicPr>
          <p:cNvPr id="60" name="图片 59" descr="MMP9 2"/>
          <p:cNvPicPr>
            <a:picLocks noChangeAspect="1"/>
          </p:cNvPicPr>
          <p:nvPr/>
        </p:nvPicPr>
        <p:blipFill>
          <a:blip r:embed="rId9"/>
          <a:srcRect l="29948" t="28005" r="14203" b="53759"/>
          <a:stretch>
            <a:fillRect/>
          </a:stretch>
        </p:blipFill>
        <p:spPr>
          <a:xfrm>
            <a:off x="5309870" y="4659630"/>
            <a:ext cx="1728000" cy="451532"/>
          </a:xfrm>
          <a:prstGeom prst="rect">
            <a:avLst/>
          </a:prstGeom>
        </p:spPr>
      </p:pic>
      <p:pic>
        <p:nvPicPr>
          <p:cNvPr id="61" name="图片 60" descr="内参 2"/>
          <p:cNvPicPr>
            <a:picLocks noChangeAspect="1"/>
          </p:cNvPicPr>
          <p:nvPr/>
        </p:nvPicPr>
        <p:blipFill>
          <a:blip r:embed="rId10"/>
          <a:srcRect l="21834" t="30673" r="20813" b="42133"/>
          <a:stretch>
            <a:fillRect/>
          </a:stretch>
        </p:blipFill>
        <p:spPr>
          <a:xfrm>
            <a:off x="5309870" y="5156200"/>
            <a:ext cx="1727835" cy="655955"/>
          </a:xfrm>
          <a:prstGeom prst="rect">
            <a:avLst/>
          </a:prstGeom>
        </p:spPr>
      </p:pic>
      <p:sp>
        <p:nvSpPr>
          <p:cNvPr id="64" name="文本框 63"/>
          <p:cNvSpPr txBox="1"/>
          <p:nvPr/>
        </p:nvSpPr>
        <p:spPr>
          <a:xfrm>
            <a:off x="8013065" y="541337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65" name="文本框 64"/>
          <p:cNvSpPr txBox="1"/>
          <p:nvPr/>
        </p:nvSpPr>
        <p:spPr>
          <a:xfrm>
            <a:off x="8013065" y="524319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79" name="文本框 78"/>
          <p:cNvSpPr txBox="1"/>
          <p:nvPr/>
        </p:nvSpPr>
        <p:spPr>
          <a:xfrm>
            <a:off x="8020685" y="490093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90 kDa</a:t>
            </a:r>
          </a:p>
        </p:txBody>
      </p:sp>
      <p:sp>
        <p:nvSpPr>
          <p:cNvPr id="83" name="文本框 82"/>
          <p:cNvSpPr txBox="1"/>
          <p:nvPr/>
        </p:nvSpPr>
        <p:spPr>
          <a:xfrm>
            <a:off x="10311130" y="537146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85" name="文本框 84"/>
          <p:cNvSpPr txBox="1"/>
          <p:nvPr/>
        </p:nvSpPr>
        <p:spPr>
          <a:xfrm>
            <a:off x="10311130" y="479044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78 kDa</a:t>
            </a:r>
          </a:p>
          <a:p>
            <a:r>
              <a:rPr lang="en-US" altLang="zh-CN" sz="800">
                <a:sym typeface="+mn-ea"/>
              </a:rPr>
              <a:t>MMP9</a:t>
            </a:r>
            <a:endParaRPr lang="en-US" altLang="zh-CN" sz="800"/>
          </a:p>
        </p:txBody>
      </p:sp>
      <p:sp>
        <p:nvSpPr>
          <p:cNvPr id="88" name="文本框 87"/>
          <p:cNvSpPr txBox="1"/>
          <p:nvPr/>
        </p:nvSpPr>
        <p:spPr>
          <a:xfrm>
            <a:off x="9070975" y="4366260"/>
            <a:ext cx="7677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Repeat3</a:t>
            </a:r>
          </a:p>
        </p:txBody>
      </p:sp>
      <p:pic>
        <p:nvPicPr>
          <p:cNvPr id="100" name="图片 99" descr="MMP9 3"/>
          <p:cNvPicPr>
            <a:picLocks noChangeAspect="1"/>
          </p:cNvPicPr>
          <p:nvPr/>
        </p:nvPicPr>
        <p:blipFill>
          <a:blip r:embed="rId11"/>
          <a:srcRect l="14222" t="34014" r="30876" b="45429"/>
          <a:stretch>
            <a:fillRect/>
          </a:stretch>
        </p:blipFill>
        <p:spPr>
          <a:xfrm>
            <a:off x="8674100" y="4707255"/>
            <a:ext cx="1728000" cy="517757"/>
          </a:xfrm>
          <a:prstGeom prst="rect">
            <a:avLst/>
          </a:prstGeom>
        </p:spPr>
      </p:pic>
      <p:pic>
        <p:nvPicPr>
          <p:cNvPr id="101" name="图片 100" descr="内参 3"/>
          <p:cNvPicPr>
            <a:picLocks noChangeAspect="1"/>
          </p:cNvPicPr>
          <p:nvPr/>
        </p:nvPicPr>
        <p:blipFill>
          <a:blip r:embed="rId12"/>
          <a:srcRect l="16394" t="46811" r="26625" b="32902"/>
          <a:stretch>
            <a:fillRect/>
          </a:stretch>
        </p:blipFill>
        <p:spPr>
          <a:xfrm>
            <a:off x="8674100" y="5243195"/>
            <a:ext cx="1727835" cy="492125"/>
          </a:xfrm>
          <a:prstGeom prst="rect">
            <a:avLst/>
          </a:prstGeom>
        </p:spPr>
      </p:pic>
      <p:sp>
        <p:nvSpPr>
          <p:cNvPr id="102" name="文本框 101"/>
          <p:cNvSpPr txBox="1"/>
          <p:nvPr/>
        </p:nvSpPr>
        <p:spPr>
          <a:xfrm>
            <a:off x="7897495" y="4763770"/>
            <a:ext cx="83375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  110 kDa</a:t>
            </a:r>
          </a:p>
        </p:txBody>
      </p:sp>
      <p:grpSp>
        <p:nvGrpSpPr>
          <p:cNvPr id="104" name="组合 103"/>
          <p:cNvGrpSpPr/>
          <p:nvPr/>
        </p:nvGrpSpPr>
        <p:grpSpPr>
          <a:xfrm>
            <a:off x="8958580" y="5651500"/>
            <a:ext cx="663575" cy="1567180"/>
            <a:chOff x="6636" y="3648"/>
            <a:chExt cx="1045" cy="2468"/>
          </a:xfrm>
        </p:grpSpPr>
        <p:sp>
          <p:nvSpPr>
            <p:cNvPr id="105" name="文本框 104"/>
            <p:cNvSpPr txBox="1"/>
            <p:nvPr/>
          </p:nvSpPr>
          <p:spPr>
            <a:xfrm rot="5400000">
              <a:off x="5623" y="4695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0μM   </a:t>
              </a:r>
            </a:p>
          </p:txBody>
        </p:sp>
        <p:sp>
          <p:nvSpPr>
            <p:cNvPr id="106" name="文本框 105"/>
            <p:cNvSpPr txBox="1"/>
            <p:nvPr/>
          </p:nvSpPr>
          <p:spPr>
            <a:xfrm rot="5400000">
              <a:off x="5918" y="4690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25μM  </a:t>
              </a:r>
            </a:p>
          </p:txBody>
        </p:sp>
        <p:sp>
          <p:nvSpPr>
            <p:cNvPr id="107" name="文本框 106"/>
            <p:cNvSpPr txBox="1"/>
            <p:nvPr/>
          </p:nvSpPr>
          <p:spPr>
            <a:xfrm rot="5400000">
              <a:off x="6255" y="4666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</a:t>
              </a:r>
            </a:p>
          </p:txBody>
        </p:sp>
      </p:grpSp>
      <p:grpSp>
        <p:nvGrpSpPr>
          <p:cNvPr id="108" name="组合 107"/>
          <p:cNvGrpSpPr/>
          <p:nvPr/>
        </p:nvGrpSpPr>
        <p:grpSpPr>
          <a:xfrm>
            <a:off x="5590540" y="5720080"/>
            <a:ext cx="663575" cy="1567180"/>
            <a:chOff x="6636" y="3648"/>
            <a:chExt cx="1045" cy="2468"/>
          </a:xfrm>
        </p:grpSpPr>
        <p:sp>
          <p:nvSpPr>
            <p:cNvPr id="109" name="文本框 108"/>
            <p:cNvSpPr txBox="1"/>
            <p:nvPr/>
          </p:nvSpPr>
          <p:spPr>
            <a:xfrm rot="5400000">
              <a:off x="5623" y="4695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0μM   </a:t>
              </a:r>
            </a:p>
          </p:txBody>
        </p:sp>
        <p:sp>
          <p:nvSpPr>
            <p:cNvPr id="110" name="文本框 109"/>
            <p:cNvSpPr txBox="1"/>
            <p:nvPr/>
          </p:nvSpPr>
          <p:spPr>
            <a:xfrm rot="5400000">
              <a:off x="5918" y="4690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25μM  </a:t>
              </a:r>
            </a:p>
          </p:txBody>
        </p:sp>
        <p:sp>
          <p:nvSpPr>
            <p:cNvPr id="111" name="文本框 110"/>
            <p:cNvSpPr txBox="1"/>
            <p:nvPr/>
          </p:nvSpPr>
          <p:spPr>
            <a:xfrm rot="5400000">
              <a:off x="6255" y="4666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</a:t>
              </a: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4400648" y="2113994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3" name="文本框 2"/>
          <p:cNvSpPr txBox="1"/>
          <p:nvPr/>
        </p:nvSpPr>
        <p:spPr>
          <a:xfrm>
            <a:off x="9798148" y="2159079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4" name="文本框 3"/>
          <p:cNvSpPr txBox="1"/>
          <p:nvPr/>
        </p:nvSpPr>
        <p:spPr>
          <a:xfrm>
            <a:off x="3434178" y="5565854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5" name="文本框 4"/>
          <p:cNvSpPr txBox="1"/>
          <p:nvPr/>
        </p:nvSpPr>
        <p:spPr>
          <a:xfrm>
            <a:off x="6987003" y="5565854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6" name="文本框 5"/>
          <p:cNvSpPr txBox="1"/>
          <p:nvPr/>
        </p:nvSpPr>
        <p:spPr>
          <a:xfrm>
            <a:off x="10311228" y="5526484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8" name="文本框 7"/>
          <p:cNvSpPr txBox="1"/>
          <p:nvPr/>
        </p:nvSpPr>
        <p:spPr>
          <a:xfrm>
            <a:off x="0" y="87630"/>
            <a:ext cx="12192000" cy="614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Figure2F </a:t>
            </a:r>
            <a:r>
              <a:rPr lang="en-US" altLang="zh-CN" sz="16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Expression of E-cadherin and MMP9 proteins in H1299 cells was detected by protein blotting.  Pictures used in the manuscript are shown in red boxes.</a:t>
            </a:r>
          </a:p>
        </p:txBody>
      </p:sp>
      <p:sp>
        <p:nvSpPr>
          <p:cNvPr id="9" name="矩形 8"/>
          <p:cNvSpPr/>
          <p:nvPr/>
        </p:nvSpPr>
        <p:spPr>
          <a:xfrm>
            <a:off x="2703830" y="1376045"/>
            <a:ext cx="868680" cy="19367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151380" y="4977765"/>
            <a:ext cx="857250" cy="16192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749550" y="1985645"/>
            <a:ext cx="935990" cy="19367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190115" y="5429885"/>
            <a:ext cx="857250" cy="16192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图片 62" descr="Vim 3"/>
          <p:cNvPicPr>
            <a:picLocks noChangeAspect="1"/>
          </p:cNvPicPr>
          <p:nvPr/>
        </p:nvPicPr>
        <p:blipFill>
          <a:blip r:embed="rId3"/>
          <a:srcRect l="37672" t="48165" r="24898" b="13795"/>
          <a:stretch>
            <a:fillRect/>
          </a:stretch>
        </p:blipFill>
        <p:spPr>
          <a:xfrm>
            <a:off x="8591550" y="1323340"/>
            <a:ext cx="1280160" cy="1040130"/>
          </a:xfrm>
          <a:prstGeom prst="rect">
            <a:avLst/>
          </a:prstGeom>
        </p:spPr>
      </p:pic>
      <p:sp>
        <p:nvSpPr>
          <p:cNvPr id="68" name="文本框 67"/>
          <p:cNvSpPr txBox="1"/>
          <p:nvPr/>
        </p:nvSpPr>
        <p:spPr>
          <a:xfrm>
            <a:off x="1651635" y="160401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69" name="文本框 68"/>
          <p:cNvSpPr txBox="1"/>
          <p:nvPr/>
        </p:nvSpPr>
        <p:spPr>
          <a:xfrm>
            <a:off x="1651635" y="145288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68 kDa</a:t>
            </a:r>
          </a:p>
        </p:txBody>
      </p:sp>
      <p:sp>
        <p:nvSpPr>
          <p:cNvPr id="70" name="文本框 69"/>
          <p:cNvSpPr txBox="1"/>
          <p:nvPr/>
        </p:nvSpPr>
        <p:spPr>
          <a:xfrm>
            <a:off x="3778885" y="291782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71" name="文本框 70"/>
          <p:cNvSpPr txBox="1"/>
          <p:nvPr/>
        </p:nvSpPr>
        <p:spPr>
          <a:xfrm>
            <a:off x="3752215" y="1755140"/>
            <a:ext cx="914400" cy="228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54 kDa</a:t>
            </a:r>
          </a:p>
          <a:p>
            <a:r>
              <a:rPr lang="en-US" altLang="zh-CN" sz="800">
                <a:sym typeface="+mn-ea"/>
              </a:rPr>
              <a:t>Vimentin</a:t>
            </a:r>
            <a:endParaRPr lang="en-US" altLang="zh-CN" sz="800"/>
          </a:p>
        </p:txBody>
      </p:sp>
      <p:sp>
        <p:nvSpPr>
          <p:cNvPr id="72" name="文本框 71"/>
          <p:cNvSpPr txBox="1"/>
          <p:nvPr/>
        </p:nvSpPr>
        <p:spPr>
          <a:xfrm>
            <a:off x="2392045" y="911225"/>
            <a:ext cx="8343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Repeat1</a:t>
            </a:r>
          </a:p>
        </p:txBody>
      </p:sp>
      <p:sp>
        <p:nvSpPr>
          <p:cNvPr id="66" name="文本框 65"/>
          <p:cNvSpPr txBox="1"/>
          <p:nvPr/>
        </p:nvSpPr>
        <p:spPr>
          <a:xfrm>
            <a:off x="1599565" y="315595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30 kDa</a:t>
            </a:r>
          </a:p>
        </p:txBody>
      </p:sp>
      <p:sp>
        <p:nvSpPr>
          <p:cNvPr id="67" name="文本框 66"/>
          <p:cNvSpPr txBox="1"/>
          <p:nvPr/>
        </p:nvSpPr>
        <p:spPr>
          <a:xfrm>
            <a:off x="1608455" y="291782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grpSp>
        <p:nvGrpSpPr>
          <p:cNvPr id="75" name="组合 74"/>
          <p:cNvGrpSpPr/>
          <p:nvPr/>
        </p:nvGrpSpPr>
        <p:grpSpPr>
          <a:xfrm>
            <a:off x="2427605" y="3657600"/>
            <a:ext cx="663575" cy="1567180"/>
            <a:chOff x="6636" y="3648"/>
            <a:chExt cx="1045" cy="2468"/>
          </a:xfrm>
        </p:grpSpPr>
        <p:sp>
          <p:nvSpPr>
            <p:cNvPr id="76" name="文本框 75"/>
            <p:cNvSpPr txBox="1"/>
            <p:nvPr/>
          </p:nvSpPr>
          <p:spPr>
            <a:xfrm rot="5400000">
              <a:off x="5623" y="4695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0μM   </a:t>
              </a:r>
              <a:endParaRPr lang="zh-CN" altLang="en-US" sz="1000"/>
            </a:p>
          </p:txBody>
        </p:sp>
        <p:sp>
          <p:nvSpPr>
            <p:cNvPr id="77" name="文本框 76"/>
            <p:cNvSpPr txBox="1"/>
            <p:nvPr/>
          </p:nvSpPr>
          <p:spPr>
            <a:xfrm rot="5400000">
              <a:off x="5918" y="4690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25μM  </a:t>
              </a:r>
              <a:endParaRPr lang="zh-CN" altLang="en-US" sz="1000"/>
            </a:p>
          </p:txBody>
        </p:sp>
        <p:sp>
          <p:nvSpPr>
            <p:cNvPr id="78" name="文本框 77"/>
            <p:cNvSpPr txBox="1"/>
            <p:nvPr/>
          </p:nvSpPr>
          <p:spPr>
            <a:xfrm rot="5400000">
              <a:off x="6255" y="4666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</a:t>
              </a:r>
              <a:endParaRPr lang="zh-CN" altLang="en-US" sz="1000"/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4891405" y="643255"/>
            <a:ext cx="2667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/>
              <a:t>H1299  Vimentin</a:t>
            </a:r>
          </a:p>
        </p:txBody>
      </p:sp>
      <p:pic>
        <p:nvPicPr>
          <p:cNvPr id="2" name="图片 1" descr="Vim 1"/>
          <p:cNvPicPr>
            <a:picLocks noChangeAspect="1"/>
          </p:cNvPicPr>
          <p:nvPr/>
        </p:nvPicPr>
        <p:blipFill>
          <a:blip r:embed="rId4"/>
          <a:srcRect l="34478" t="34719" r="22299" b="26800"/>
          <a:stretch>
            <a:fillRect/>
          </a:stretch>
        </p:blipFill>
        <p:spPr>
          <a:xfrm>
            <a:off x="2136140" y="1358265"/>
            <a:ext cx="1478280" cy="1052195"/>
          </a:xfrm>
          <a:prstGeom prst="rect">
            <a:avLst/>
          </a:prstGeom>
        </p:spPr>
      </p:pic>
      <p:pic>
        <p:nvPicPr>
          <p:cNvPr id="3" name="图片 2" descr="内参 1"/>
          <p:cNvPicPr>
            <a:picLocks noChangeAspect="1"/>
          </p:cNvPicPr>
          <p:nvPr/>
        </p:nvPicPr>
        <p:blipFill>
          <a:blip r:embed="rId5"/>
          <a:srcRect l="17601" t="38388" r="39900" b="24803"/>
          <a:stretch>
            <a:fillRect/>
          </a:stretch>
        </p:blipFill>
        <p:spPr>
          <a:xfrm>
            <a:off x="2160905" y="2508250"/>
            <a:ext cx="1453515" cy="100647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5018405" y="159893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018405" y="144780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68 kDa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637020" y="291274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6637020" y="1604010"/>
            <a:ext cx="98742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54 kDa</a:t>
            </a:r>
          </a:p>
          <a:p>
            <a:r>
              <a:rPr lang="en-US" altLang="zh-CN" sz="800">
                <a:sym typeface="+mn-ea"/>
              </a:rPr>
              <a:t>Vimentin</a:t>
            </a:r>
            <a:endParaRPr lang="en-US" altLang="zh-CN" sz="800"/>
          </a:p>
        </p:txBody>
      </p:sp>
      <p:sp>
        <p:nvSpPr>
          <p:cNvPr id="22" name="文本框 21"/>
          <p:cNvSpPr txBox="1"/>
          <p:nvPr/>
        </p:nvSpPr>
        <p:spPr>
          <a:xfrm>
            <a:off x="5621655" y="906145"/>
            <a:ext cx="8343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Repeat2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4993005" y="315087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30 kDa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5001895" y="291274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pic>
        <p:nvPicPr>
          <p:cNvPr id="45" name="图片 44" descr="Vim 2"/>
          <p:cNvPicPr>
            <a:picLocks noChangeAspect="1"/>
          </p:cNvPicPr>
          <p:nvPr/>
        </p:nvPicPr>
        <p:blipFill>
          <a:blip r:embed="rId6"/>
          <a:srcRect l="40902" t="38515" r="27237" b="21323"/>
          <a:stretch>
            <a:fillRect/>
          </a:stretch>
        </p:blipFill>
        <p:spPr>
          <a:xfrm>
            <a:off x="5483225" y="1282065"/>
            <a:ext cx="1089660" cy="1099185"/>
          </a:xfrm>
          <a:prstGeom prst="rect">
            <a:avLst/>
          </a:prstGeom>
        </p:spPr>
      </p:pic>
      <p:pic>
        <p:nvPicPr>
          <p:cNvPr id="46" name="图片 45" descr="内参 2"/>
          <p:cNvPicPr>
            <a:picLocks noChangeAspect="1"/>
          </p:cNvPicPr>
          <p:nvPr/>
        </p:nvPicPr>
        <p:blipFill>
          <a:blip r:embed="rId7"/>
          <a:srcRect l="32436" t="23641" r="36354" b="39201"/>
          <a:stretch>
            <a:fillRect/>
          </a:stretch>
        </p:blipFill>
        <p:spPr>
          <a:xfrm>
            <a:off x="5505450" y="2498725"/>
            <a:ext cx="1067435" cy="1016000"/>
          </a:xfrm>
          <a:prstGeom prst="rect">
            <a:avLst/>
          </a:prstGeom>
        </p:spPr>
      </p:pic>
      <p:sp>
        <p:nvSpPr>
          <p:cNvPr id="47" name="文本框 46"/>
          <p:cNvSpPr txBox="1"/>
          <p:nvPr/>
        </p:nvSpPr>
        <p:spPr>
          <a:xfrm>
            <a:off x="5006975" y="267970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48" name="文本框 47"/>
          <p:cNvSpPr txBox="1"/>
          <p:nvPr/>
        </p:nvSpPr>
        <p:spPr>
          <a:xfrm>
            <a:off x="1607185" y="267970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49" name="文本框 48"/>
          <p:cNvSpPr txBox="1"/>
          <p:nvPr/>
        </p:nvSpPr>
        <p:spPr>
          <a:xfrm>
            <a:off x="8137525" y="159893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50" name="文本框 49"/>
          <p:cNvSpPr txBox="1"/>
          <p:nvPr/>
        </p:nvSpPr>
        <p:spPr>
          <a:xfrm>
            <a:off x="8137525" y="144780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68 kDa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9827260" y="279527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52" name="文本框 51"/>
          <p:cNvSpPr txBox="1"/>
          <p:nvPr/>
        </p:nvSpPr>
        <p:spPr>
          <a:xfrm>
            <a:off x="9827260" y="1604010"/>
            <a:ext cx="9137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54 kDa</a:t>
            </a:r>
          </a:p>
          <a:p>
            <a:r>
              <a:rPr lang="en-US" altLang="zh-CN" sz="800">
                <a:sym typeface="+mn-ea"/>
              </a:rPr>
              <a:t>Vimentin</a:t>
            </a:r>
            <a:endParaRPr lang="en-US" altLang="zh-CN" sz="800"/>
          </a:p>
        </p:txBody>
      </p:sp>
      <p:sp>
        <p:nvSpPr>
          <p:cNvPr id="53" name="文本框 52"/>
          <p:cNvSpPr txBox="1"/>
          <p:nvPr/>
        </p:nvSpPr>
        <p:spPr>
          <a:xfrm>
            <a:off x="8811895" y="906145"/>
            <a:ext cx="83439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Repeat2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8121015" y="291274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58" name="文本框 57"/>
          <p:cNvSpPr txBox="1"/>
          <p:nvPr/>
        </p:nvSpPr>
        <p:spPr>
          <a:xfrm>
            <a:off x="8126095" y="267970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pic>
        <p:nvPicPr>
          <p:cNvPr id="64" name="图片 63" descr="内参 3"/>
          <p:cNvPicPr>
            <a:picLocks noChangeAspect="1"/>
          </p:cNvPicPr>
          <p:nvPr/>
        </p:nvPicPr>
        <p:blipFill>
          <a:blip r:embed="rId8"/>
          <a:srcRect l="34293" t="24640" r="29558" b="36879"/>
          <a:stretch>
            <a:fillRect/>
          </a:stretch>
        </p:blipFill>
        <p:spPr>
          <a:xfrm>
            <a:off x="8638540" y="2445385"/>
            <a:ext cx="1236345" cy="1052195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5716270" y="3650615"/>
            <a:ext cx="663575" cy="1567180"/>
            <a:chOff x="6636" y="3648"/>
            <a:chExt cx="1045" cy="2468"/>
          </a:xfrm>
        </p:grpSpPr>
        <p:sp>
          <p:nvSpPr>
            <p:cNvPr id="5" name="文本框 4"/>
            <p:cNvSpPr txBox="1"/>
            <p:nvPr/>
          </p:nvSpPr>
          <p:spPr>
            <a:xfrm rot="5400000">
              <a:off x="5623" y="4695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0μM   </a:t>
              </a:r>
              <a:endParaRPr lang="zh-CN" altLang="en-US" sz="1000"/>
            </a:p>
          </p:txBody>
        </p:sp>
        <p:sp>
          <p:nvSpPr>
            <p:cNvPr id="6" name="文本框 5"/>
            <p:cNvSpPr txBox="1"/>
            <p:nvPr/>
          </p:nvSpPr>
          <p:spPr>
            <a:xfrm rot="5400000">
              <a:off x="5918" y="4690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25μM  </a:t>
              </a:r>
              <a:endParaRPr lang="zh-CN" altLang="en-US" sz="1000"/>
            </a:p>
          </p:txBody>
        </p:sp>
        <p:sp>
          <p:nvSpPr>
            <p:cNvPr id="7" name="文本框 6"/>
            <p:cNvSpPr txBox="1"/>
            <p:nvPr/>
          </p:nvSpPr>
          <p:spPr>
            <a:xfrm rot="5400000">
              <a:off x="6255" y="4666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</a:t>
              </a:r>
              <a:endParaRPr lang="zh-CN" altLang="en-US" sz="1000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9091295" y="3579495"/>
            <a:ext cx="663575" cy="1567180"/>
            <a:chOff x="6636" y="3648"/>
            <a:chExt cx="1045" cy="2468"/>
          </a:xfrm>
        </p:grpSpPr>
        <p:sp>
          <p:nvSpPr>
            <p:cNvPr id="9" name="文本框 8"/>
            <p:cNvSpPr txBox="1"/>
            <p:nvPr/>
          </p:nvSpPr>
          <p:spPr>
            <a:xfrm rot="5400000">
              <a:off x="5623" y="4695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0μM   </a:t>
              </a:r>
              <a:endParaRPr lang="zh-CN" altLang="en-US" sz="1000"/>
            </a:p>
          </p:txBody>
        </p:sp>
        <p:sp>
          <p:nvSpPr>
            <p:cNvPr id="10" name="文本框 9"/>
            <p:cNvSpPr txBox="1"/>
            <p:nvPr/>
          </p:nvSpPr>
          <p:spPr>
            <a:xfrm rot="5400000">
              <a:off x="5918" y="4690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25μM  </a:t>
              </a:r>
              <a:endParaRPr lang="zh-CN" altLang="en-US" sz="1000"/>
            </a:p>
          </p:txBody>
        </p:sp>
        <p:sp>
          <p:nvSpPr>
            <p:cNvPr id="11" name="文本框 10"/>
            <p:cNvSpPr txBox="1"/>
            <p:nvPr/>
          </p:nvSpPr>
          <p:spPr>
            <a:xfrm rot="5400000">
              <a:off x="6255" y="4666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</a:t>
              </a:r>
              <a:endParaRPr lang="zh-CN" altLang="en-US" sz="1000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4253678" y="2904760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14" name="文本框 13"/>
          <p:cNvSpPr txBox="1"/>
          <p:nvPr/>
        </p:nvSpPr>
        <p:spPr>
          <a:xfrm>
            <a:off x="7118798" y="2904760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15" name="文本框 14"/>
          <p:cNvSpPr txBox="1"/>
          <p:nvPr/>
        </p:nvSpPr>
        <p:spPr>
          <a:xfrm>
            <a:off x="10301418" y="2795540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13" name="文本框 12"/>
          <p:cNvSpPr txBox="1"/>
          <p:nvPr/>
        </p:nvSpPr>
        <p:spPr>
          <a:xfrm>
            <a:off x="269240" y="125095"/>
            <a:ext cx="118611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Figure2F Expression of Vimentin proteins in H1299 cells was detected by protein blotting.  Pictures used in the manuscript are shown in red boxes.</a:t>
            </a:r>
          </a:p>
        </p:txBody>
      </p:sp>
      <p:sp>
        <p:nvSpPr>
          <p:cNvPr id="17" name="矩形 16"/>
          <p:cNvSpPr/>
          <p:nvPr/>
        </p:nvSpPr>
        <p:spPr>
          <a:xfrm>
            <a:off x="2396821" y="1636449"/>
            <a:ext cx="605155" cy="1800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2360930" y="2917825"/>
            <a:ext cx="632460" cy="1980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 69"/>
          <p:cNvSpPr txBox="1"/>
          <p:nvPr/>
        </p:nvSpPr>
        <p:spPr>
          <a:xfrm>
            <a:off x="5407695" y="2513965"/>
            <a:ext cx="59809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42 kDa</a:t>
            </a:r>
          </a:p>
        </p:txBody>
      </p:sp>
      <p:sp>
        <p:nvSpPr>
          <p:cNvPr id="72" name="文本框 71"/>
          <p:cNvSpPr txBox="1"/>
          <p:nvPr/>
        </p:nvSpPr>
        <p:spPr>
          <a:xfrm>
            <a:off x="3099434" y="928181"/>
            <a:ext cx="17500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Repeat1+</a:t>
            </a:r>
            <a:r>
              <a:rPr lang="en-US" altLang="zh-CN" sz="1200">
                <a:sym typeface="+mn-ea"/>
              </a:rPr>
              <a:t>Repeat2</a:t>
            </a:r>
            <a:endParaRPr lang="en-US" altLang="zh-CN" sz="1200"/>
          </a:p>
        </p:txBody>
      </p:sp>
      <p:sp>
        <p:nvSpPr>
          <p:cNvPr id="66" name="文本框 65"/>
          <p:cNvSpPr txBox="1"/>
          <p:nvPr/>
        </p:nvSpPr>
        <p:spPr>
          <a:xfrm>
            <a:off x="1784244" y="2634354"/>
            <a:ext cx="640080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40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67" name="文本框 66"/>
          <p:cNvSpPr txBox="1"/>
          <p:nvPr/>
        </p:nvSpPr>
        <p:spPr>
          <a:xfrm>
            <a:off x="1782974" y="2455734"/>
            <a:ext cx="640080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76" name="文本框 75"/>
          <p:cNvSpPr txBox="1"/>
          <p:nvPr/>
        </p:nvSpPr>
        <p:spPr>
          <a:xfrm rot="5400000">
            <a:off x="3615049" y="3423292"/>
            <a:ext cx="1260488" cy="259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0μM   </a:t>
            </a:r>
            <a:endParaRPr lang="zh-CN" altLang="en-US" sz="1000"/>
          </a:p>
        </p:txBody>
      </p:sp>
      <p:sp>
        <p:nvSpPr>
          <p:cNvPr id="77" name="文本框 76"/>
          <p:cNvSpPr txBox="1"/>
          <p:nvPr/>
        </p:nvSpPr>
        <p:spPr>
          <a:xfrm rot="5400000">
            <a:off x="3883028" y="3419472"/>
            <a:ext cx="1266183" cy="259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50μM  </a:t>
            </a:r>
            <a:endParaRPr lang="zh-CN" altLang="en-US" sz="1000"/>
          </a:p>
        </p:txBody>
      </p:sp>
      <p:sp>
        <p:nvSpPr>
          <p:cNvPr id="78" name="文本框 77"/>
          <p:cNvSpPr txBox="1"/>
          <p:nvPr/>
        </p:nvSpPr>
        <p:spPr>
          <a:xfrm rot="5400000">
            <a:off x="4185923" y="3404232"/>
            <a:ext cx="1266183" cy="259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100μM</a:t>
            </a:r>
            <a:endParaRPr lang="zh-CN" altLang="en-US" sz="1000"/>
          </a:p>
        </p:txBody>
      </p:sp>
      <p:sp>
        <p:nvSpPr>
          <p:cNvPr id="80" name="文本框 79"/>
          <p:cNvSpPr txBox="1"/>
          <p:nvPr/>
        </p:nvSpPr>
        <p:spPr>
          <a:xfrm rot="5400000">
            <a:off x="3014974" y="3441707"/>
            <a:ext cx="1260488" cy="259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0μM   </a:t>
            </a:r>
            <a:endParaRPr lang="zh-CN" altLang="en-US" sz="1000"/>
          </a:p>
        </p:txBody>
      </p:sp>
      <p:sp>
        <p:nvSpPr>
          <p:cNvPr id="81" name="文本框 80"/>
          <p:cNvSpPr txBox="1"/>
          <p:nvPr/>
        </p:nvSpPr>
        <p:spPr>
          <a:xfrm rot="5400000">
            <a:off x="2752728" y="3444872"/>
            <a:ext cx="1266183" cy="259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50μM  </a:t>
            </a:r>
            <a:endParaRPr lang="zh-CN" altLang="en-US" sz="1000"/>
          </a:p>
        </p:txBody>
      </p:sp>
      <p:sp>
        <p:nvSpPr>
          <p:cNvPr id="82" name="文本框 81"/>
          <p:cNvSpPr txBox="1"/>
          <p:nvPr/>
        </p:nvSpPr>
        <p:spPr>
          <a:xfrm rot="5400000">
            <a:off x="2466343" y="3422647"/>
            <a:ext cx="1266183" cy="259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100μM</a:t>
            </a:r>
            <a:endParaRPr lang="zh-CN" altLang="en-US" sz="1000"/>
          </a:p>
        </p:txBody>
      </p:sp>
      <p:sp>
        <p:nvSpPr>
          <p:cNvPr id="23" name="文本框 22"/>
          <p:cNvSpPr txBox="1"/>
          <p:nvPr/>
        </p:nvSpPr>
        <p:spPr>
          <a:xfrm>
            <a:off x="5694146" y="643634"/>
            <a:ext cx="1152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b="1"/>
            </a:lvl1pPr>
          </a:lstStyle>
          <a:p>
            <a:r>
              <a:rPr lang="en-US" altLang="zh-CN" sz="1400" dirty="0"/>
              <a:t>A549  </a:t>
            </a:r>
            <a:r>
              <a:rPr lang="en-US" altLang="zh-CN" sz="1400" dirty="0">
                <a:sym typeface="+mn-ea"/>
              </a:rPr>
              <a:t>AHR</a:t>
            </a:r>
            <a:endParaRPr lang="en-US" altLang="zh-CN" sz="1400" dirty="0"/>
          </a:p>
        </p:txBody>
      </p:sp>
      <p:sp>
        <p:nvSpPr>
          <p:cNvPr id="17" name="文本框 16"/>
          <p:cNvSpPr txBox="1"/>
          <p:nvPr/>
        </p:nvSpPr>
        <p:spPr>
          <a:xfrm rot="5400000">
            <a:off x="7557773" y="3254371"/>
            <a:ext cx="1266183" cy="2590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0μM   </a:t>
            </a:r>
            <a:endParaRPr lang="zh-CN" altLang="en-US" sz="1000"/>
          </a:p>
        </p:txBody>
      </p:sp>
      <p:sp>
        <p:nvSpPr>
          <p:cNvPr id="18" name="文本框 17"/>
          <p:cNvSpPr txBox="1"/>
          <p:nvPr/>
        </p:nvSpPr>
        <p:spPr>
          <a:xfrm rot="5400000">
            <a:off x="7826374" y="3249930"/>
            <a:ext cx="1271905" cy="25971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50μM  </a:t>
            </a:r>
            <a:endParaRPr lang="zh-CN" altLang="en-US" sz="1000"/>
          </a:p>
        </p:txBody>
      </p:sp>
      <p:sp>
        <p:nvSpPr>
          <p:cNvPr id="19" name="文本框 18"/>
          <p:cNvSpPr txBox="1"/>
          <p:nvPr/>
        </p:nvSpPr>
        <p:spPr>
          <a:xfrm rot="5400000">
            <a:off x="8127999" y="3234690"/>
            <a:ext cx="1271905" cy="25971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100μM</a:t>
            </a:r>
            <a:endParaRPr lang="zh-CN" altLang="en-US" sz="1000"/>
          </a:p>
        </p:txBody>
      </p:sp>
      <p:sp>
        <p:nvSpPr>
          <p:cNvPr id="22" name="文本框 21"/>
          <p:cNvSpPr txBox="1"/>
          <p:nvPr/>
        </p:nvSpPr>
        <p:spPr>
          <a:xfrm rot="5400000">
            <a:off x="8429624" y="3221355"/>
            <a:ext cx="1271905" cy="25971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100μM+CH223191</a:t>
            </a:r>
            <a:endParaRPr lang="zh-CN" altLang="en-US" sz="1000"/>
          </a:p>
        </p:txBody>
      </p:sp>
      <p:sp>
        <p:nvSpPr>
          <p:cNvPr id="24" name="文本框 23"/>
          <p:cNvSpPr txBox="1"/>
          <p:nvPr/>
        </p:nvSpPr>
        <p:spPr>
          <a:xfrm>
            <a:off x="7000128" y="1666055"/>
            <a:ext cx="598096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110 kDa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996953" y="1517465"/>
            <a:ext cx="598096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140 kDa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7009018" y="2395930"/>
            <a:ext cx="598096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40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28" name="文本框 27"/>
          <p:cNvSpPr txBox="1"/>
          <p:nvPr/>
        </p:nvSpPr>
        <p:spPr>
          <a:xfrm>
            <a:off x="7009018" y="2226125"/>
            <a:ext cx="598096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9959340" y="2291828"/>
            <a:ext cx="617033" cy="1757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42 </a:t>
            </a:r>
            <a:r>
              <a:rPr lang="en-US" altLang="zh-CN" sz="1000" dirty="0" err="1"/>
              <a:t>kDa</a:t>
            </a:r>
            <a:endParaRPr lang="en-US" altLang="zh-CN" sz="1000" dirty="0"/>
          </a:p>
        </p:txBody>
      </p:sp>
      <p:sp>
        <p:nvSpPr>
          <p:cNvPr id="30" name="文本框 29"/>
          <p:cNvSpPr txBox="1"/>
          <p:nvPr/>
        </p:nvSpPr>
        <p:spPr>
          <a:xfrm>
            <a:off x="9972040" y="1609090"/>
            <a:ext cx="1209040" cy="1993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96 </a:t>
            </a:r>
            <a:r>
              <a:rPr lang="en-US" altLang="zh-CN" sz="1000" dirty="0" err="1"/>
              <a:t>kDa  AHR</a:t>
            </a:r>
            <a:endParaRPr lang="en-US" altLang="zh-CN" sz="1000" dirty="0"/>
          </a:p>
        </p:txBody>
      </p:sp>
      <p:sp>
        <p:nvSpPr>
          <p:cNvPr id="31" name="文本框 30"/>
          <p:cNvSpPr txBox="1"/>
          <p:nvPr/>
        </p:nvSpPr>
        <p:spPr>
          <a:xfrm>
            <a:off x="8320087" y="928181"/>
            <a:ext cx="8743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Repeat3</a:t>
            </a:r>
          </a:p>
        </p:txBody>
      </p:sp>
      <p:sp>
        <p:nvSpPr>
          <p:cNvPr id="34" name="文本框 33"/>
          <p:cNvSpPr txBox="1"/>
          <p:nvPr/>
        </p:nvSpPr>
        <p:spPr>
          <a:xfrm rot="5400000">
            <a:off x="4478023" y="3409312"/>
            <a:ext cx="1266183" cy="259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100μM+CH223191</a:t>
            </a:r>
            <a:endParaRPr lang="zh-CN" altLang="en-US" sz="1000"/>
          </a:p>
        </p:txBody>
      </p:sp>
      <p:sp>
        <p:nvSpPr>
          <p:cNvPr id="36" name="文本框 35"/>
          <p:cNvSpPr txBox="1"/>
          <p:nvPr/>
        </p:nvSpPr>
        <p:spPr>
          <a:xfrm rot="5400000">
            <a:off x="2152653" y="3414392"/>
            <a:ext cx="1266183" cy="259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100μM+CH223191</a:t>
            </a:r>
            <a:endParaRPr lang="zh-CN" altLang="en-US" sz="1000"/>
          </a:p>
        </p:txBody>
      </p:sp>
      <p:sp>
        <p:nvSpPr>
          <p:cNvPr id="37" name="文本框 36"/>
          <p:cNvSpPr txBox="1"/>
          <p:nvPr/>
        </p:nvSpPr>
        <p:spPr>
          <a:xfrm>
            <a:off x="1767734" y="1758504"/>
            <a:ext cx="640080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110 kDa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1767734" y="1580704"/>
            <a:ext cx="640080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140 kDa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5407660" y="1635760"/>
            <a:ext cx="126682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96 </a:t>
            </a:r>
            <a:r>
              <a:rPr lang="en-US" altLang="zh-CN" sz="1000" dirty="0" err="1"/>
              <a:t>kDa  AHR</a:t>
            </a:r>
            <a:endParaRPr lang="en-US" altLang="zh-CN" sz="1000" dirty="0"/>
          </a:p>
        </p:txBody>
      </p:sp>
      <p:pic>
        <p:nvPicPr>
          <p:cNvPr id="3" name="图片 2" descr="AHR 1"/>
          <p:cNvPicPr>
            <a:picLocks noChangeAspect="1"/>
          </p:cNvPicPr>
          <p:nvPr/>
        </p:nvPicPr>
        <p:blipFill>
          <a:blip r:embed="rId3"/>
          <a:srcRect t="42947" r="9766" b="24942"/>
          <a:stretch>
            <a:fillRect/>
          </a:stretch>
        </p:blipFill>
        <p:spPr>
          <a:xfrm>
            <a:off x="2320290" y="1321435"/>
            <a:ext cx="3086100" cy="878840"/>
          </a:xfrm>
          <a:prstGeom prst="rect">
            <a:avLst/>
          </a:prstGeom>
        </p:spPr>
      </p:pic>
      <p:pic>
        <p:nvPicPr>
          <p:cNvPr id="10" name="图片 9" descr="内参11"/>
          <p:cNvPicPr>
            <a:picLocks noChangeAspect="1"/>
          </p:cNvPicPr>
          <p:nvPr/>
        </p:nvPicPr>
        <p:blipFill>
          <a:blip r:embed="rId4"/>
          <a:srcRect l="11029" t="57873" b="21528"/>
          <a:stretch>
            <a:fillRect/>
          </a:stretch>
        </p:blipFill>
        <p:spPr>
          <a:xfrm>
            <a:off x="2328545" y="2331720"/>
            <a:ext cx="3085200" cy="57107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820439" y="1953449"/>
            <a:ext cx="640080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90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pic>
        <p:nvPicPr>
          <p:cNvPr id="12" name="图片 11" descr="Ahr 3"/>
          <p:cNvPicPr>
            <a:picLocks noChangeAspect="1"/>
          </p:cNvPicPr>
          <p:nvPr/>
        </p:nvPicPr>
        <p:blipFill>
          <a:blip r:embed="rId5"/>
          <a:srcRect l="28593" t="48005" r="1114" b="23875"/>
          <a:stretch>
            <a:fillRect/>
          </a:stretch>
        </p:blipFill>
        <p:spPr>
          <a:xfrm>
            <a:off x="7555230" y="1319530"/>
            <a:ext cx="2404110" cy="769620"/>
          </a:xfrm>
          <a:prstGeom prst="rect">
            <a:avLst/>
          </a:prstGeom>
        </p:spPr>
      </p:pic>
      <p:pic>
        <p:nvPicPr>
          <p:cNvPr id="14" name="图片 13" descr="内参33"/>
          <p:cNvPicPr>
            <a:picLocks noChangeAspect="1"/>
          </p:cNvPicPr>
          <p:nvPr/>
        </p:nvPicPr>
        <p:blipFill>
          <a:blip r:embed="rId6"/>
          <a:srcRect l="9562" t="51161" r="20219" b="25453"/>
          <a:stretch>
            <a:fillRect/>
          </a:stretch>
        </p:blipFill>
        <p:spPr>
          <a:xfrm>
            <a:off x="7570470" y="2092960"/>
            <a:ext cx="2401570" cy="63944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7024258" y="1807660"/>
            <a:ext cx="598096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90 kDa</a:t>
            </a:r>
          </a:p>
        </p:txBody>
      </p:sp>
      <p:sp>
        <p:nvSpPr>
          <p:cNvPr id="16" name="文本框 15"/>
          <p:cNvSpPr txBox="1"/>
          <p:nvPr/>
        </p:nvSpPr>
        <p:spPr>
          <a:xfrm rot="5400000">
            <a:off x="8734424" y="3215005"/>
            <a:ext cx="1271905" cy="25971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100μM+Fer-1</a:t>
            </a:r>
            <a:endParaRPr lang="zh-CN" altLang="en-US" sz="1000"/>
          </a:p>
        </p:txBody>
      </p:sp>
      <p:sp>
        <p:nvSpPr>
          <p:cNvPr id="35" name="文本框 34"/>
          <p:cNvSpPr txBox="1"/>
          <p:nvPr/>
        </p:nvSpPr>
        <p:spPr>
          <a:xfrm>
            <a:off x="6997588" y="1371415"/>
            <a:ext cx="598096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200 kDa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1774084" y="1407349"/>
            <a:ext cx="640080" cy="234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200 kDa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951662" y="2509916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4" name="文本框 3"/>
          <p:cNvSpPr txBox="1"/>
          <p:nvPr/>
        </p:nvSpPr>
        <p:spPr>
          <a:xfrm>
            <a:off x="10543017" y="2291869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6" name="文本框 5"/>
          <p:cNvSpPr txBox="1"/>
          <p:nvPr/>
        </p:nvSpPr>
        <p:spPr>
          <a:xfrm>
            <a:off x="0" y="76835"/>
            <a:ext cx="12192635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Figure5B Detection of AHR protein expression in A549 cells by protein blotting.  Pictures used in the manuscript are shown in red boxes.</a:t>
            </a:r>
          </a:p>
        </p:txBody>
      </p:sp>
      <p:sp>
        <p:nvSpPr>
          <p:cNvPr id="7" name="矩形 6"/>
          <p:cNvSpPr/>
          <p:nvPr/>
        </p:nvSpPr>
        <p:spPr>
          <a:xfrm>
            <a:off x="2549525" y="1718310"/>
            <a:ext cx="1231900" cy="21336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559685" y="2455545"/>
            <a:ext cx="1231900" cy="21336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 69"/>
          <p:cNvSpPr txBox="1"/>
          <p:nvPr/>
        </p:nvSpPr>
        <p:spPr>
          <a:xfrm>
            <a:off x="5401945" y="361632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72" name="文本框 71"/>
          <p:cNvSpPr txBox="1"/>
          <p:nvPr/>
        </p:nvSpPr>
        <p:spPr>
          <a:xfrm>
            <a:off x="3039745" y="1058545"/>
            <a:ext cx="17500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Repeat1+</a:t>
            </a:r>
            <a:r>
              <a:rPr lang="en-US" altLang="zh-CN" sz="1200">
                <a:sym typeface="+mn-ea"/>
              </a:rPr>
              <a:t>Repeat2</a:t>
            </a:r>
            <a:endParaRPr lang="en-US" altLang="zh-CN" sz="1200"/>
          </a:p>
        </p:txBody>
      </p:sp>
      <p:sp>
        <p:nvSpPr>
          <p:cNvPr id="66" name="文本框 65"/>
          <p:cNvSpPr txBox="1"/>
          <p:nvPr/>
        </p:nvSpPr>
        <p:spPr>
          <a:xfrm>
            <a:off x="1629410" y="364236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67" name="文本框 66"/>
          <p:cNvSpPr txBox="1"/>
          <p:nvPr/>
        </p:nvSpPr>
        <p:spPr>
          <a:xfrm>
            <a:off x="1628140" y="344551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76" name="文本框 75"/>
          <p:cNvSpPr txBox="1"/>
          <p:nvPr/>
        </p:nvSpPr>
        <p:spPr>
          <a:xfrm rot="5400000">
            <a:off x="3886835" y="4930775"/>
            <a:ext cx="1545590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0μM   </a:t>
            </a:r>
            <a:endParaRPr lang="zh-CN" altLang="en-US" sz="1000"/>
          </a:p>
        </p:txBody>
      </p:sp>
      <p:sp>
        <p:nvSpPr>
          <p:cNvPr id="77" name="文本框 76"/>
          <p:cNvSpPr txBox="1"/>
          <p:nvPr/>
        </p:nvSpPr>
        <p:spPr>
          <a:xfrm rot="5400000">
            <a:off x="3592195" y="4900930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25μM  </a:t>
            </a:r>
            <a:endParaRPr lang="zh-CN" altLang="en-US" sz="1000"/>
          </a:p>
        </p:txBody>
      </p:sp>
      <p:sp>
        <p:nvSpPr>
          <p:cNvPr id="78" name="文本框 77"/>
          <p:cNvSpPr txBox="1"/>
          <p:nvPr/>
        </p:nvSpPr>
        <p:spPr>
          <a:xfrm rot="5400000">
            <a:off x="3322955" y="4902200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50μM</a:t>
            </a:r>
            <a:endParaRPr lang="zh-CN" altLang="en-US" sz="1000"/>
          </a:p>
        </p:txBody>
      </p:sp>
      <p:sp>
        <p:nvSpPr>
          <p:cNvPr id="80" name="文本框 79"/>
          <p:cNvSpPr txBox="1"/>
          <p:nvPr/>
        </p:nvSpPr>
        <p:spPr>
          <a:xfrm rot="5400000">
            <a:off x="1654175" y="4886325"/>
            <a:ext cx="1545590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0μM   </a:t>
            </a:r>
            <a:endParaRPr lang="zh-CN" altLang="en-US" sz="1000"/>
          </a:p>
        </p:txBody>
      </p:sp>
      <p:sp>
        <p:nvSpPr>
          <p:cNvPr id="81" name="文本框 80"/>
          <p:cNvSpPr txBox="1"/>
          <p:nvPr/>
        </p:nvSpPr>
        <p:spPr>
          <a:xfrm rot="5400000">
            <a:off x="1910715" y="4874260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25μM  </a:t>
            </a:r>
            <a:endParaRPr lang="zh-CN" altLang="en-US" sz="1000"/>
          </a:p>
        </p:txBody>
      </p:sp>
      <p:sp>
        <p:nvSpPr>
          <p:cNvPr id="82" name="文本框 81"/>
          <p:cNvSpPr txBox="1"/>
          <p:nvPr/>
        </p:nvSpPr>
        <p:spPr>
          <a:xfrm rot="5400000">
            <a:off x="2170430" y="4871720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50μM</a:t>
            </a:r>
            <a:endParaRPr lang="zh-CN" altLang="en-US" sz="1000"/>
          </a:p>
        </p:txBody>
      </p:sp>
      <p:sp>
        <p:nvSpPr>
          <p:cNvPr id="23" name="文本框 22"/>
          <p:cNvSpPr txBox="1"/>
          <p:nvPr/>
        </p:nvSpPr>
        <p:spPr>
          <a:xfrm>
            <a:off x="5401945" y="609600"/>
            <a:ext cx="15043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/>
              <a:t>H1299  </a:t>
            </a:r>
            <a:r>
              <a:rPr lang="en-US" altLang="zh-CN" sz="1400" b="1">
                <a:sym typeface="+mn-ea"/>
              </a:rPr>
              <a:t>AHR</a:t>
            </a:r>
            <a:endParaRPr lang="en-US" altLang="zh-CN" sz="1400" b="1"/>
          </a:p>
        </p:txBody>
      </p:sp>
      <p:sp>
        <p:nvSpPr>
          <p:cNvPr id="17" name="文本框 16"/>
          <p:cNvSpPr txBox="1"/>
          <p:nvPr/>
        </p:nvSpPr>
        <p:spPr>
          <a:xfrm rot="5400000">
            <a:off x="7229475" y="3637280"/>
            <a:ext cx="1545590" cy="259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0μM   </a:t>
            </a:r>
            <a:endParaRPr lang="zh-CN" altLang="en-US" sz="1000"/>
          </a:p>
        </p:txBody>
      </p:sp>
      <p:sp>
        <p:nvSpPr>
          <p:cNvPr id="18" name="文本框 17"/>
          <p:cNvSpPr txBox="1"/>
          <p:nvPr/>
        </p:nvSpPr>
        <p:spPr>
          <a:xfrm rot="5400000">
            <a:off x="7558405" y="3633470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25μM  </a:t>
            </a:r>
            <a:endParaRPr lang="zh-CN" altLang="en-US" sz="1000"/>
          </a:p>
        </p:txBody>
      </p:sp>
      <p:sp>
        <p:nvSpPr>
          <p:cNvPr id="19" name="文本框 18"/>
          <p:cNvSpPr txBox="1"/>
          <p:nvPr/>
        </p:nvSpPr>
        <p:spPr>
          <a:xfrm rot="5400000">
            <a:off x="7931150" y="3618230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50μM</a:t>
            </a:r>
            <a:endParaRPr lang="zh-CN" altLang="en-US" sz="1000"/>
          </a:p>
        </p:txBody>
      </p:sp>
      <p:sp>
        <p:nvSpPr>
          <p:cNvPr id="22" name="文本框 21"/>
          <p:cNvSpPr txBox="1"/>
          <p:nvPr/>
        </p:nvSpPr>
        <p:spPr>
          <a:xfrm rot="5400000">
            <a:off x="8275955" y="3583940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50μM+CH223191</a:t>
            </a:r>
            <a:endParaRPr lang="zh-CN" altLang="en-US" sz="1000"/>
          </a:p>
        </p:txBody>
      </p:sp>
      <p:sp>
        <p:nvSpPr>
          <p:cNvPr id="24" name="文本框 23"/>
          <p:cNvSpPr txBox="1"/>
          <p:nvPr/>
        </p:nvSpPr>
        <p:spPr>
          <a:xfrm>
            <a:off x="7060565" y="171894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110 kDa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7057390" y="157035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140 kDa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7084695" y="262064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7084695" y="240601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9637395" y="247586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9637395" y="168656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96 kDa</a:t>
            </a:r>
          </a:p>
          <a:p>
            <a:r>
              <a:rPr lang="en-US" altLang="zh-CN" sz="800"/>
              <a:t>AHR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8123555" y="1067435"/>
            <a:ext cx="8743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Repeat3</a:t>
            </a:r>
          </a:p>
        </p:txBody>
      </p:sp>
      <p:sp>
        <p:nvSpPr>
          <p:cNvPr id="34" name="文本框 33"/>
          <p:cNvSpPr txBox="1"/>
          <p:nvPr/>
        </p:nvSpPr>
        <p:spPr>
          <a:xfrm rot="5400000">
            <a:off x="3048000" y="4907915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50μM+CH223191</a:t>
            </a:r>
            <a:endParaRPr lang="zh-CN" altLang="en-US" sz="1000"/>
          </a:p>
        </p:txBody>
      </p:sp>
      <p:sp>
        <p:nvSpPr>
          <p:cNvPr id="36" name="文本框 35"/>
          <p:cNvSpPr txBox="1"/>
          <p:nvPr/>
        </p:nvSpPr>
        <p:spPr>
          <a:xfrm rot="5400000">
            <a:off x="2430145" y="4871720"/>
            <a:ext cx="1552575" cy="259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50μM+CH223191</a:t>
            </a:r>
            <a:endParaRPr lang="zh-CN" altLang="en-US" sz="1000"/>
          </a:p>
        </p:txBody>
      </p:sp>
      <p:sp>
        <p:nvSpPr>
          <p:cNvPr id="37" name="文本框 36"/>
          <p:cNvSpPr txBox="1"/>
          <p:nvPr/>
        </p:nvSpPr>
        <p:spPr>
          <a:xfrm>
            <a:off x="1666240" y="159448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110 kDa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1657350" y="141986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140 kDa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5275580" y="174244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96 kDa</a:t>
            </a:r>
          </a:p>
          <a:p>
            <a:r>
              <a:rPr lang="en-US" altLang="zh-CN" sz="800"/>
              <a:t>AHR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674495" y="177863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90 kDa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7084695" y="186055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90 kDa</a:t>
            </a:r>
          </a:p>
        </p:txBody>
      </p:sp>
      <p:pic>
        <p:nvPicPr>
          <p:cNvPr id="4" name="图片 3" descr="内参1 (1)"/>
          <p:cNvPicPr>
            <a:picLocks noChangeAspect="1"/>
          </p:cNvPicPr>
          <p:nvPr/>
        </p:nvPicPr>
        <p:blipFill>
          <a:blip r:embed="rId3"/>
          <a:srcRect l="5143" t="46958" b="21528"/>
          <a:stretch>
            <a:fillRect/>
          </a:stretch>
        </p:blipFill>
        <p:spPr>
          <a:xfrm>
            <a:off x="2150110" y="2446020"/>
            <a:ext cx="3175200" cy="843364"/>
          </a:xfrm>
          <a:prstGeom prst="rect">
            <a:avLst/>
          </a:prstGeom>
        </p:spPr>
      </p:pic>
      <p:pic>
        <p:nvPicPr>
          <p:cNvPr id="5" name="图片 4" descr="内参1 (2)"/>
          <p:cNvPicPr>
            <a:picLocks noChangeAspect="1"/>
          </p:cNvPicPr>
          <p:nvPr/>
        </p:nvPicPr>
        <p:blipFill>
          <a:blip r:embed="rId4"/>
          <a:srcRect l="7130" t="46331" b="23223"/>
          <a:stretch>
            <a:fillRect/>
          </a:stretch>
        </p:blipFill>
        <p:spPr>
          <a:xfrm>
            <a:off x="2150110" y="3318510"/>
            <a:ext cx="3176270" cy="832485"/>
          </a:xfrm>
          <a:prstGeom prst="rect">
            <a:avLst/>
          </a:prstGeom>
        </p:spPr>
      </p:pic>
      <p:pic>
        <p:nvPicPr>
          <p:cNvPr id="6" name="图片 5" descr="ahr 1 (2)"/>
          <p:cNvPicPr>
            <a:picLocks noChangeAspect="1"/>
          </p:cNvPicPr>
          <p:nvPr/>
        </p:nvPicPr>
        <p:blipFill>
          <a:blip r:embed="rId5"/>
          <a:srcRect t="56897" b="15560"/>
          <a:stretch>
            <a:fillRect/>
          </a:stretch>
        </p:blipFill>
        <p:spPr>
          <a:xfrm>
            <a:off x="2167255" y="1452880"/>
            <a:ext cx="3175200" cy="69918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371465" y="2727325"/>
            <a:ext cx="815340" cy="4889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  <a:p>
            <a:r>
              <a:rPr lang="en-US" altLang="zh-CN" sz="800"/>
              <a:t>(Marker)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621790" y="386588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30 kDa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657985" y="271399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656715" y="251714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1650365" y="293751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30 kDa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1656715" y="126492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200 kDa</a:t>
            </a:r>
          </a:p>
        </p:txBody>
      </p:sp>
      <p:pic>
        <p:nvPicPr>
          <p:cNvPr id="32" name="图片 31" descr="AHR 2"/>
          <p:cNvPicPr>
            <a:picLocks noChangeAspect="1"/>
          </p:cNvPicPr>
          <p:nvPr/>
        </p:nvPicPr>
        <p:blipFill>
          <a:blip r:embed="rId6"/>
          <a:srcRect l="8893" t="32645" r="36576" b="46705"/>
          <a:stretch>
            <a:fillRect/>
          </a:stretch>
        </p:blipFill>
        <p:spPr>
          <a:xfrm>
            <a:off x="7573645" y="1533525"/>
            <a:ext cx="2005200" cy="607636"/>
          </a:xfrm>
          <a:prstGeom prst="rect">
            <a:avLst/>
          </a:prstGeom>
        </p:spPr>
      </p:pic>
      <p:pic>
        <p:nvPicPr>
          <p:cNvPr id="39" name="图片 38" descr="内参22"/>
          <p:cNvPicPr>
            <a:picLocks noChangeAspect="1"/>
          </p:cNvPicPr>
          <p:nvPr/>
        </p:nvPicPr>
        <p:blipFill>
          <a:blip r:embed="rId7"/>
          <a:srcRect l="13238" t="50000" r="28945" b="27473"/>
          <a:stretch>
            <a:fillRect/>
          </a:stretch>
        </p:blipFill>
        <p:spPr>
          <a:xfrm>
            <a:off x="7573645" y="2279015"/>
            <a:ext cx="2005200" cy="624613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777037" y="3590051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12" name="文本框 11"/>
          <p:cNvSpPr txBox="1"/>
          <p:nvPr/>
        </p:nvSpPr>
        <p:spPr>
          <a:xfrm>
            <a:off x="10039792" y="2466736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3" name="文本框 2"/>
          <p:cNvSpPr txBox="1"/>
          <p:nvPr/>
        </p:nvSpPr>
        <p:spPr>
          <a:xfrm>
            <a:off x="101600" y="88900"/>
            <a:ext cx="12179935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Figure5D Detection of AHR protein expression in H1299 cells by protein blotting.  Pictures used in the manuscript are shown in red boxes.</a:t>
            </a:r>
          </a:p>
        </p:txBody>
      </p:sp>
      <p:sp>
        <p:nvSpPr>
          <p:cNvPr id="13" name="矩形 12"/>
          <p:cNvSpPr/>
          <p:nvPr/>
        </p:nvSpPr>
        <p:spPr>
          <a:xfrm>
            <a:off x="3643630" y="1778635"/>
            <a:ext cx="1146175" cy="23876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3694430" y="3565525"/>
            <a:ext cx="1146175" cy="23876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 69"/>
          <p:cNvSpPr txBox="1"/>
          <p:nvPr/>
        </p:nvSpPr>
        <p:spPr>
          <a:xfrm>
            <a:off x="731521" y="4309110"/>
            <a:ext cx="586740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42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72" name="文本框 71"/>
          <p:cNvSpPr txBox="1"/>
          <p:nvPr/>
        </p:nvSpPr>
        <p:spPr>
          <a:xfrm>
            <a:off x="1893570" y="1141730"/>
            <a:ext cx="17500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/>
              <a:t>Repeat1</a:t>
            </a:r>
          </a:p>
        </p:txBody>
      </p:sp>
      <p:sp>
        <p:nvSpPr>
          <p:cNvPr id="66" name="文本框 65"/>
          <p:cNvSpPr txBox="1"/>
          <p:nvPr/>
        </p:nvSpPr>
        <p:spPr>
          <a:xfrm>
            <a:off x="3457258" y="3592988"/>
            <a:ext cx="600956" cy="27844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40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67" name="文本框 66"/>
          <p:cNvSpPr txBox="1"/>
          <p:nvPr/>
        </p:nvSpPr>
        <p:spPr>
          <a:xfrm>
            <a:off x="3448050" y="3362643"/>
            <a:ext cx="60095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53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23" name="文本框 22"/>
          <p:cNvSpPr txBox="1"/>
          <p:nvPr/>
        </p:nvSpPr>
        <p:spPr>
          <a:xfrm>
            <a:off x="5619116" y="547276"/>
            <a:ext cx="1245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A549  </a:t>
            </a:r>
            <a:r>
              <a:rPr lang="en-US" altLang="zh-CN" sz="1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NRF2</a:t>
            </a:r>
            <a:endParaRPr lang="en-US" altLang="zh-CN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3446781" y="2646998"/>
            <a:ext cx="698110" cy="2784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110 kDa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3439796" y="2506663"/>
            <a:ext cx="698110" cy="2784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140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40" name="文本框 39"/>
          <p:cNvSpPr txBox="1"/>
          <p:nvPr/>
        </p:nvSpPr>
        <p:spPr>
          <a:xfrm>
            <a:off x="395605" y="1732915"/>
            <a:ext cx="951230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NRF2 85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11" name="文本框 10"/>
          <p:cNvSpPr txBox="1"/>
          <p:nvPr/>
        </p:nvSpPr>
        <p:spPr>
          <a:xfrm>
            <a:off x="3476626" y="2796223"/>
            <a:ext cx="698110" cy="2784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90 kDa</a:t>
            </a:r>
          </a:p>
        </p:txBody>
      </p:sp>
      <p:pic>
        <p:nvPicPr>
          <p:cNvPr id="2" name="图片 1" descr="NRF2 1 (1)"/>
          <p:cNvPicPr>
            <a:picLocks noChangeAspect="1"/>
          </p:cNvPicPr>
          <p:nvPr/>
        </p:nvPicPr>
        <p:blipFill>
          <a:blip r:embed="rId4"/>
          <a:srcRect l="20590" t="23247" r="10453" b="48328"/>
          <a:stretch>
            <a:fillRect/>
          </a:stretch>
        </p:blipFill>
        <p:spPr>
          <a:xfrm>
            <a:off x="1124585" y="1537970"/>
            <a:ext cx="2358390" cy="777240"/>
          </a:xfrm>
          <a:prstGeom prst="rect">
            <a:avLst/>
          </a:prstGeom>
        </p:spPr>
      </p:pic>
      <p:pic>
        <p:nvPicPr>
          <p:cNvPr id="4" name="图片 3" descr="NRF2 1 (2)"/>
          <p:cNvPicPr>
            <a:picLocks noChangeAspect="1"/>
          </p:cNvPicPr>
          <p:nvPr/>
        </p:nvPicPr>
        <p:blipFill>
          <a:blip r:embed="rId5"/>
          <a:srcRect l="22818" t="20251" r="10769" b="48026"/>
          <a:stretch>
            <a:fillRect/>
          </a:stretch>
        </p:blipFill>
        <p:spPr>
          <a:xfrm>
            <a:off x="1149985" y="2315210"/>
            <a:ext cx="2358000" cy="900483"/>
          </a:xfrm>
          <a:prstGeom prst="rect">
            <a:avLst/>
          </a:prstGeom>
        </p:spPr>
      </p:pic>
      <p:pic>
        <p:nvPicPr>
          <p:cNvPr id="5" name="图片 4" descr="内参 1 (1)"/>
          <p:cNvPicPr>
            <a:picLocks noChangeAspect="1"/>
          </p:cNvPicPr>
          <p:nvPr/>
        </p:nvPicPr>
        <p:blipFill>
          <a:blip r:embed="rId6"/>
          <a:srcRect l="21017" t="45982" r="8504" b="24152"/>
          <a:stretch>
            <a:fillRect/>
          </a:stretch>
        </p:blipFill>
        <p:spPr>
          <a:xfrm>
            <a:off x="1144270" y="3215640"/>
            <a:ext cx="2358000" cy="798838"/>
          </a:xfrm>
          <a:prstGeom prst="rect">
            <a:avLst/>
          </a:prstGeom>
        </p:spPr>
      </p:pic>
      <p:pic>
        <p:nvPicPr>
          <p:cNvPr id="6" name="图片 5" descr="内参 1 (2)"/>
          <p:cNvPicPr>
            <a:picLocks noChangeAspect="1"/>
          </p:cNvPicPr>
          <p:nvPr/>
        </p:nvPicPr>
        <p:blipFill>
          <a:blip r:embed="rId7"/>
          <a:srcRect l="21129" t="22759" r="2674" b="43381"/>
          <a:stretch>
            <a:fillRect/>
          </a:stretch>
        </p:blipFill>
        <p:spPr>
          <a:xfrm>
            <a:off x="1124585" y="4014470"/>
            <a:ext cx="2358000" cy="837711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1428750" y="4743452"/>
            <a:ext cx="1633855" cy="1324506"/>
            <a:chOff x="5174" y="7339"/>
            <a:chExt cx="2573" cy="2492"/>
          </a:xfrm>
        </p:grpSpPr>
        <p:sp>
          <p:nvSpPr>
            <p:cNvPr id="80" name="文本框 79"/>
            <p:cNvSpPr txBox="1"/>
            <p:nvPr/>
          </p:nvSpPr>
          <p:spPr>
            <a:xfrm rot="5400000">
              <a:off x="6326" y="8398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0μM   </a:t>
              </a:r>
              <a:endParaRPr lang="zh-CN" altLang="en-US" sz="1000" dirty="0"/>
            </a:p>
          </p:txBody>
        </p:sp>
        <p:sp>
          <p:nvSpPr>
            <p:cNvPr id="81" name="文本框 80"/>
            <p:cNvSpPr txBox="1"/>
            <p:nvPr/>
          </p:nvSpPr>
          <p:spPr>
            <a:xfrm rot="5400000">
              <a:off x="5912" y="8404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50μM  </a:t>
              </a:r>
              <a:endParaRPr lang="zh-CN" altLang="en-US" sz="1000" dirty="0"/>
            </a:p>
          </p:txBody>
        </p:sp>
        <p:sp>
          <p:nvSpPr>
            <p:cNvPr id="82" name="文本框 81"/>
            <p:cNvSpPr txBox="1"/>
            <p:nvPr/>
          </p:nvSpPr>
          <p:spPr>
            <a:xfrm rot="5400000">
              <a:off x="5491" y="8387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</a:t>
              </a:r>
              <a:endParaRPr lang="zh-CN" altLang="en-US" sz="1000" dirty="0"/>
            </a:p>
          </p:txBody>
        </p:sp>
        <p:sp>
          <p:nvSpPr>
            <p:cNvPr id="36" name="文本框 35"/>
            <p:cNvSpPr txBox="1"/>
            <p:nvPr/>
          </p:nvSpPr>
          <p:spPr>
            <a:xfrm rot="5400000">
              <a:off x="5051" y="8357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100μM+CH223191</a:t>
              </a:r>
              <a:endParaRPr lang="zh-CN" altLang="en-US" sz="1000" dirty="0"/>
            </a:p>
          </p:txBody>
        </p:sp>
        <p:sp>
          <p:nvSpPr>
            <p:cNvPr id="7" name="文本框 6"/>
            <p:cNvSpPr txBox="1"/>
            <p:nvPr/>
          </p:nvSpPr>
          <p:spPr>
            <a:xfrm rot="5400000">
              <a:off x="4620" y="8357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100μM+Fer-1</a:t>
              </a:r>
              <a:endParaRPr lang="zh-CN" altLang="en-US" sz="1000" dirty="0"/>
            </a:p>
          </p:txBody>
        </p:sp>
        <p:sp>
          <p:nvSpPr>
            <p:cNvPr id="8" name="文本框 7"/>
            <p:cNvSpPr txBox="1"/>
            <p:nvPr/>
          </p:nvSpPr>
          <p:spPr>
            <a:xfrm rot="5400000">
              <a:off x="4156" y="8357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100μM+NAC</a:t>
              </a:r>
              <a:endParaRPr lang="zh-CN" altLang="en-US" sz="1000" dirty="0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3476626" y="2958148"/>
            <a:ext cx="698110" cy="2784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68 kDa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731521" y="3449955"/>
            <a:ext cx="586740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  <a:p>
            <a:r>
              <a:rPr lang="en-US" altLang="zh-CN" sz="800">
                <a:sym typeface="+mn-ea"/>
              </a:rPr>
              <a:t>Marker</a:t>
            </a:r>
            <a:endParaRPr lang="en-US" altLang="zh-CN" sz="800"/>
          </a:p>
          <a:p>
            <a:endParaRPr lang="en-US" altLang="zh-CN" sz="800"/>
          </a:p>
        </p:txBody>
      </p:sp>
      <p:sp>
        <p:nvSpPr>
          <p:cNvPr id="26" name="文本框 25"/>
          <p:cNvSpPr txBox="1"/>
          <p:nvPr/>
        </p:nvSpPr>
        <p:spPr>
          <a:xfrm>
            <a:off x="731521" y="2555240"/>
            <a:ext cx="586740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85 </a:t>
            </a:r>
            <a:r>
              <a:rPr lang="en-US" altLang="zh-CN" sz="800" dirty="0" err="1"/>
              <a:t>kDa</a:t>
            </a:r>
            <a:endParaRPr lang="en-US" altLang="zh-CN" sz="800" dirty="0"/>
          </a:p>
          <a:p>
            <a:r>
              <a:rPr lang="en-US" altLang="zh-CN" sz="800" dirty="0"/>
              <a:t>Marker</a:t>
            </a:r>
          </a:p>
          <a:p>
            <a:endParaRPr lang="en-US" altLang="zh-CN" sz="800" dirty="0"/>
          </a:p>
        </p:txBody>
      </p:sp>
      <p:sp>
        <p:nvSpPr>
          <p:cNvPr id="33" name="文本框 32"/>
          <p:cNvSpPr txBox="1"/>
          <p:nvPr/>
        </p:nvSpPr>
        <p:spPr>
          <a:xfrm>
            <a:off x="11191875" y="235331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41" name="文本框 40"/>
          <p:cNvSpPr txBox="1"/>
          <p:nvPr/>
        </p:nvSpPr>
        <p:spPr>
          <a:xfrm>
            <a:off x="9427845" y="1089025"/>
            <a:ext cx="838517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/>
              <a:t>Repeat3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8371205" y="300990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8371205" y="283146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11202035" y="1684020"/>
            <a:ext cx="1111250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85 kDa  NRF2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8361045" y="163068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90 kDa</a:t>
            </a:r>
          </a:p>
        </p:txBody>
      </p:sp>
      <p:grpSp>
        <p:nvGrpSpPr>
          <p:cNvPr id="102" name="组合 101"/>
          <p:cNvGrpSpPr/>
          <p:nvPr/>
        </p:nvGrpSpPr>
        <p:grpSpPr>
          <a:xfrm>
            <a:off x="9431020" y="3322320"/>
            <a:ext cx="1322705" cy="1282700"/>
            <a:chOff x="14733" y="4497"/>
            <a:chExt cx="2083" cy="2020"/>
          </a:xfrm>
        </p:grpSpPr>
        <p:sp>
          <p:nvSpPr>
            <p:cNvPr id="53" name="文本框 52"/>
            <p:cNvSpPr txBox="1"/>
            <p:nvPr/>
          </p:nvSpPr>
          <p:spPr>
            <a:xfrm rot="5400000">
              <a:off x="14084" y="5211"/>
              <a:ext cx="1708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0μM   </a:t>
              </a:r>
              <a:endParaRPr lang="zh-CN" altLang="en-US" sz="1000" dirty="0"/>
            </a:p>
          </p:txBody>
        </p:sp>
        <p:sp>
          <p:nvSpPr>
            <p:cNvPr id="54" name="文本框 53"/>
            <p:cNvSpPr txBox="1"/>
            <p:nvPr/>
          </p:nvSpPr>
          <p:spPr>
            <a:xfrm rot="5400000">
              <a:off x="14422" y="5219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50μM  </a:t>
              </a:r>
              <a:endParaRPr lang="zh-CN" altLang="en-US" sz="1000" dirty="0"/>
            </a:p>
          </p:txBody>
        </p:sp>
        <p:sp>
          <p:nvSpPr>
            <p:cNvPr id="55" name="文本框 54"/>
            <p:cNvSpPr txBox="1"/>
            <p:nvPr/>
          </p:nvSpPr>
          <p:spPr>
            <a:xfrm rot="5400000">
              <a:off x="14694" y="5192"/>
              <a:ext cx="17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</a:t>
              </a:r>
              <a:endParaRPr lang="zh-CN" altLang="en-US" sz="1000" dirty="0"/>
            </a:p>
          </p:txBody>
        </p:sp>
        <p:sp>
          <p:nvSpPr>
            <p:cNvPr id="56" name="文本框 55"/>
            <p:cNvSpPr txBox="1"/>
            <p:nvPr/>
          </p:nvSpPr>
          <p:spPr>
            <a:xfrm rot="5400000">
              <a:off x="14911" y="5316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100μM+CH223191</a:t>
              </a:r>
              <a:endParaRPr lang="zh-CN" altLang="en-US" sz="1000" dirty="0"/>
            </a:p>
          </p:txBody>
        </p:sp>
        <p:sp>
          <p:nvSpPr>
            <p:cNvPr id="57" name="文本框 56"/>
            <p:cNvSpPr txBox="1"/>
            <p:nvPr/>
          </p:nvSpPr>
          <p:spPr>
            <a:xfrm rot="5400000">
              <a:off x="15427" y="5128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100μM+Fer-1</a:t>
              </a:r>
              <a:endParaRPr lang="zh-CN" altLang="en-US" sz="1000" dirty="0"/>
            </a:p>
          </p:txBody>
        </p:sp>
        <p:sp>
          <p:nvSpPr>
            <p:cNvPr id="58" name="文本框 57"/>
            <p:cNvSpPr txBox="1"/>
            <p:nvPr/>
          </p:nvSpPr>
          <p:spPr>
            <a:xfrm rot="5400000">
              <a:off x="15875" y="5029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100μM+NAC</a:t>
              </a:r>
              <a:endParaRPr lang="zh-CN" altLang="en-US" sz="1000"/>
            </a:p>
          </p:txBody>
        </p:sp>
      </p:grpSp>
      <p:sp>
        <p:nvSpPr>
          <p:cNvPr id="59" name="文本框 58"/>
          <p:cNvSpPr txBox="1"/>
          <p:nvPr/>
        </p:nvSpPr>
        <p:spPr>
          <a:xfrm>
            <a:off x="8361045" y="178371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68 kDa</a:t>
            </a:r>
          </a:p>
        </p:txBody>
      </p:sp>
      <p:sp>
        <p:nvSpPr>
          <p:cNvPr id="60" name="文本框 59"/>
          <p:cNvSpPr txBox="1"/>
          <p:nvPr/>
        </p:nvSpPr>
        <p:spPr>
          <a:xfrm>
            <a:off x="11191875" y="293497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  <a:p>
            <a:r>
              <a:rPr lang="en-US" altLang="zh-CN" sz="800">
                <a:sym typeface="+mn-ea"/>
              </a:rPr>
              <a:t>Marker</a:t>
            </a:r>
            <a:endParaRPr lang="en-US" altLang="zh-CN" sz="800"/>
          </a:p>
          <a:p>
            <a:endParaRPr lang="en-US" altLang="zh-CN" sz="800"/>
          </a:p>
        </p:txBody>
      </p:sp>
      <p:pic>
        <p:nvPicPr>
          <p:cNvPr id="62" name="图片 61" descr="NRF2 2"/>
          <p:cNvPicPr>
            <a:picLocks noChangeAspect="1"/>
          </p:cNvPicPr>
          <p:nvPr/>
        </p:nvPicPr>
        <p:blipFill>
          <a:blip r:embed="rId8"/>
          <a:srcRect l="-377" t="51133" r="5756" b="23591"/>
          <a:stretch>
            <a:fillRect/>
          </a:stretch>
        </p:blipFill>
        <p:spPr>
          <a:xfrm>
            <a:off x="8937625" y="1598295"/>
            <a:ext cx="2358000" cy="503747"/>
          </a:xfrm>
          <a:prstGeom prst="rect">
            <a:avLst/>
          </a:prstGeom>
        </p:spPr>
      </p:pic>
      <p:pic>
        <p:nvPicPr>
          <p:cNvPr id="63" name="图片 62" descr="内参 2 (1)"/>
          <p:cNvPicPr>
            <a:picLocks noChangeAspect="1"/>
          </p:cNvPicPr>
          <p:nvPr/>
        </p:nvPicPr>
        <p:blipFill>
          <a:blip r:embed="rId9"/>
          <a:srcRect t="46511" r="3491" b="27852"/>
          <a:stretch>
            <a:fillRect/>
          </a:stretch>
        </p:blipFill>
        <p:spPr>
          <a:xfrm>
            <a:off x="8910955" y="2846070"/>
            <a:ext cx="2358000" cy="500770"/>
          </a:xfrm>
          <a:prstGeom prst="rect">
            <a:avLst/>
          </a:prstGeom>
        </p:spPr>
      </p:pic>
      <p:pic>
        <p:nvPicPr>
          <p:cNvPr id="64" name="图片 63" descr="内参 2 (2)"/>
          <p:cNvPicPr>
            <a:picLocks noChangeAspect="1"/>
          </p:cNvPicPr>
          <p:nvPr/>
        </p:nvPicPr>
        <p:blipFill>
          <a:blip r:embed="rId10"/>
          <a:srcRect t="45139" r="2525" b="29899"/>
          <a:stretch>
            <a:fillRect/>
          </a:stretch>
        </p:blipFill>
        <p:spPr>
          <a:xfrm>
            <a:off x="8910955" y="2195195"/>
            <a:ext cx="2358000" cy="483024"/>
          </a:xfrm>
          <a:prstGeom prst="rect">
            <a:avLst/>
          </a:prstGeom>
        </p:spPr>
      </p:pic>
      <p:sp>
        <p:nvSpPr>
          <p:cNvPr id="68" name="文本框 67"/>
          <p:cNvSpPr txBox="1"/>
          <p:nvPr/>
        </p:nvSpPr>
        <p:spPr>
          <a:xfrm>
            <a:off x="7338696" y="3355340"/>
            <a:ext cx="600956" cy="2454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42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69" name="文本框 68"/>
          <p:cNvSpPr txBox="1"/>
          <p:nvPr/>
        </p:nvSpPr>
        <p:spPr>
          <a:xfrm>
            <a:off x="5782945" y="1089025"/>
            <a:ext cx="8385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/>
              <a:t>Repeat2</a:t>
            </a:r>
          </a:p>
        </p:txBody>
      </p:sp>
      <p:sp>
        <p:nvSpPr>
          <p:cNvPr id="71" name="文本框 70"/>
          <p:cNvSpPr txBox="1"/>
          <p:nvPr/>
        </p:nvSpPr>
        <p:spPr>
          <a:xfrm>
            <a:off x="4546600" y="3441065"/>
            <a:ext cx="647384" cy="27844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40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73" name="文本框 72"/>
          <p:cNvSpPr txBox="1"/>
          <p:nvPr/>
        </p:nvSpPr>
        <p:spPr>
          <a:xfrm>
            <a:off x="4546601" y="3246121"/>
            <a:ext cx="600956" cy="19448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53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74" name="文本框 73"/>
          <p:cNvSpPr txBox="1"/>
          <p:nvPr/>
        </p:nvSpPr>
        <p:spPr>
          <a:xfrm>
            <a:off x="4471670" y="2373630"/>
            <a:ext cx="690245" cy="2470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110 kDa</a:t>
            </a:r>
          </a:p>
        </p:txBody>
      </p:sp>
      <p:sp>
        <p:nvSpPr>
          <p:cNvPr id="79" name="文本框 78"/>
          <p:cNvSpPr txBox="1"/>
          <p:nvPr/>
        </p:nvSpPr>
        <p:spPr>
          <a:xfrm>
            <a:off x="7338695" y="1771015"/>
            <a:ext cx="1203960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85 kDa  NRF2</a:t>
            </a:r>
          </a:p>
        </p:txBody>
      </p:sp>
      <p:sp>
        <p:nvSpPr>
          <p:cNvPr id="83" name="文本框 82"/>
          <p:cNvSpPr txBox="1"/>
          <p:nvPr/>
        </p:nvSpPr>
        <p:spPr>
          <a:xfrm>
            <a:off x="4533265" y="2503170"/>
            <a:ext cx="690245" cy="2470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90 kDa</a:t>
            </a:r>
          </a:p>
        </p:txBody>
      </p:sp>
      <p:grpSp>
        <p:nvGrpSpPr>
          <p:cNvPr id="88" name="组合 87"/>
          <p:cNvGrpSpPr/>
          <p:nvPr/>
        </p:nvGrpSpPr>
        <p:grpSpPr>
          <a:xfrm>
            <a:off x="5327015" y="3792219"/>
            <a:ext cx="1643380" cy="1294198"/>
            <a:chOff x="5309" y="7339"/>
            <a:chExt cx="2588" cy="2492"/>
          </a:xfrm>
        </p:grpSpPr>
        <p:sp>
          <p:nvSpPr>
            <p:cNvPr id="89" name="文本框 88"/>
            <p:cNvSpPr txBox="1"/>
            <p:nvPr/>
          </p:nvSpPr>
          <p:spPr>
            <a:xfrm rot="5400000">
              <a:off x="6476" y="8398"/>
              <a:ext cx="243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0μM   </a:t>
              </a:r>
              <a:endParaRPr lang="zh-CN" altLang="en-US" sz="1000" dirty="0"/>
            </a:p>
          </p:txBody>
        </p:sp>
        <p:sp>
          <p:nvSpPr>
            <p:cNvPr id="90" name="文本框 89"/>
            <p:cNvSpPr txBox="1"/>
            <p:nvPr/>
          </p:nvSpPr>
          <p:spPr>
            <a:xfrm rot="5400000">
              <a:off x="6002" y="8404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50μM  </a:t>
              </a:r>
              <a:endParaRPr lang="zh-CN" altLang="en-US" sz="1000" dirty="0"/>
            </a:p>
          </p:txBody>
        </p:sp>
        <p:sp>
          <p:nvSpPr>
            <p:cNvPr id="91" name="文本框 90"/>
            <p:cNvSpPr txBox="1"/>
            <p:nvPr/>
          </p:nvSpPr>
          <p:spPr>
            <a:xfrm rot="5400000">
              <a:off x="5551" y="8369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</a:t>
              </a:r>
              <a:endParaRPr lang="zh-CN" altLang="en-US" sz="1000" dirty="0"/>
            </a:p>
          </p:txBody>
        </p:sp>
        <p:sp>
          <p:nvSpPr>
            <p:cNvPr id="92" name="文本框 91"/>
            <p:cNvSpPr txBox="1"/>
            <p:nvPr/>
          </p:nvSpPr>
          <p:spPr>
            <a:xfrm rot="5400000">
              <a:off x="5126" y="8357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100μM+CH223191</a:t>
              </a:r>
              <a:endParaRPr lang="zh-CN" altLang="en-US" sz="1000" dirty="0"/>
            </a:p>
          </p:txBody>
        </p:sp>
        <p:sp>
          <p:nvSpPr>
            <p:cNvPr id="93" name="文本框 92"/>
            <p:cNvSpPr txBox="1"/>
            <p:nvPr/>
          </p:nvSpPr>
          <p:spPr>
            <a:xfrm rot="5400000">
              <a:off x="4710" y="8357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100μM+Fer-1</a:t>
              </a:r>
              <a:endParaRPr lang="zh-CN" altLang="en-US" sz="1000" dirty="0"/>
            </a:p>
          </p:txBody>
        </p:sp>
        <p:sp>
          <p:nvSpPr>
            <p:cNvPr id="94" name="文本框 93"/>
            <p:cNvSpPr txBox="1"/>
            <p:nvPr/>
          </p:nvSpPr>
          <p:spPr>
            <a:xfrm rot="5400000">
              <a:off x="4291" y="8357"/>
              <a:ext cx="24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100μM+NAC</a:t>
              </a:r>
              <a:endParaRPr lang="zh-CN" altLang="en-US" sz="1000" dirty="0"/>
            </a:p>
          </p:txBody>
        </p:sp>
      </p:grpSp>
      <p:sp>
        <p:nvSpPr>
          <p:cNvPr id="95" name="文本框 94"/>
          <p:cNvSpPr txBox="1"/>
          <p:nvPr/>
        </p:nvSpPr>
        <p:spPr>
          <a:xfrm>
            <a:off x="4541521" y="2678430"/>
            <a:ext cx="596900" cy="2772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68 </a:t>
            </a:r>
            <a:r>
              <a:rPr lang="en-US" altLang="zh-CN" sz="800" dirty="0" err="1"/>
              <a:t>kDa</a:t>
            </a:r>
            <a:endParaRPr lang="en-US" altLang="zh-CN" sz="800" dirty="0"/>
          </a:p>
        </p:txBody>
      </p:sp>
      <p:sp>
        <p:nvSpPr>
          <p:cNvPr id="97" name="文本框 96"/>
          <p:cNvSpPr txBox="1"/>
          <p:nvPr/>
        </p:nvSpPr>
        <p:spPr>
          <a:xfrm>
            <a:off x="7338695" y="2503171"/>
            <a:ext cx="588645" cy="18822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/>
              <a:t>85 </a:t>
            </a:r>
            <a:r>
              <a:rPr lang="en-US" altLang="zh-CN" sz="800" dirty="0" err="1"/>
              <a:t>kDa</a:t>
            </a:r>
            <a:endParaRPr lang="en-US" altLang="zh-CN" sz="800" dirty="0"/>
          </a:p>
          <a:p>
            <a:r>
              <a:rPr lang="en-US" altLang="zh-CN" sz="800" dirty="0"/>
              <a:t>Marker</a:t>
            </a:r>
          </a:p>
          <a:p>
            <a:endParaRPr lang="en-US" altLang="zh-CN" sz="800" dirty="0"/>
          </a:p>
        </p:txBody>
      </p:sp>
      <p:pic>
        <p:nvPicPr>
          <p:cNvPr id="98" name="图片 97" descr="NRF2 3 (1)"/>
          <p:cNvPicPr>
            <a:picLocks noChangeAspect="1"/>
          </p:cNvPicPr>
          <p:nvPr/>
        </p:nvPicPr>
        <p:blipFill>
          <a:blip r:embed="rId11"/>
          <a:srcRect l="8504" t="32483" r="14853" b="45708"/>
          <a:stretch>
            <a:fillRect/>
          </a:stretch>
        </p:blipFill>
        <p:spPr>
          <a:xfrm>
            <a:off x="5060950" y="1598295"/>
            <a:ext cx="2358000" cy="536948"/>
          </a:xfrm>
          <a:prstGeom prst="rect">
            <a:avLst/>
          </a:prstGeom>
        </p:spPr>
      </p:pic>
      <p:pic>
        <p:nvPicPr>
          <p:cNvPr id="99" name="图片 98" descr="NRF2 3 (2)"/>
          <p:cNvPicPr>
            <a:picLocks noChangeAspect="1"/>
          </p:cNvPicPr>
          <p:nvPr/>
        </p:nvPicPr>
        <p:blipFill>
          <a:blip r:embed="rId12"/>
          <a:srcRect l="8689" t="32884" r="13628" b="45379"/>
          <a:stretch>
            <a:fillRect/>
          </a:stretch>
        </p:blipFill>
        <p:spPr>
          <a:xfrm>
            <a:off x="5060950" y="2389505"/>
            <a:ext cx="2358000" cy="527507"/>
          </a:xfrm>
          <a:prstGeom prst="rect">
            <a:avLst/>
          </a:prstGeom>
        </p:spPr>
      </p:pic>
      <p:pic>
        <p:nvPicPr>
          <p:cNvPr id="101" name="图片 100" descr="内参 3 (2)"/>
          <p:cNvPicPr>
            <a:picLocks noChangeAspect="1"/>
          </p:cNvPicPr>
          <p:nvPr/>
        </p:nvPicPr>
        <p:blipFill>
          <a:blip r:embed="rId13"/>
          <a:srcRect l="15559" t="29052" r="6480" b="47771"/>
          <a:stretch>
            <a:fillRect/>
          </a:stretch>
        </p:blipFill>
        <p:spPr>
          <a:xfrm>
            <a:off x="5060950" y="3173095"/>
            <a:ext cx="2358000" cy="560439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95514" y="4308866"/>
            <a:ext cx="63749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β-actin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719923" y="3360580"/>
            <a:ext cx="569932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β-actin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1621770" y="2345215"/>
            <a:ext cx="569932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β-actin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81915" y="81280"/>
            <a:ext cx="1211008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Figure6A Expression of NRF2 proteins in A549 cells of each group was detected by protein blotting.  Pictures used in the manuscript are shown in red boxes.</a:t>
            </a:r>
          </a:p>
        </p:txBody>
      </p:sp>
      <p:sp>
        <p:nvSpPr>
          <p:cNvPr id="15" name="矩形 14"/>
          <p:cNvSpPr/>
          <p:nvPr/>
        </p:nvSpPr>
        <p:spPr>
          <a:xfrm>
            <a:off x="1329690" y="1894205"/>
            <a:ext cx="1779905" cy="1800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346835" y="4309110"/>
            <a:ext cx="1779905" cy="1800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 69"/>
          <p:cNvSpPr txBox="1"/>
          <p:nvPr/>
        </p:nvSpPr>
        <p:spPr>
          <a:xfrm>
            <a:off x="3516630" y="153606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42 kDa</a:t>
            </a:r>
          </a:p>
        </p:txBody>
      </p:sp>
      <p:sp>
        <p:nvSpPr>
          <p:cNvPr id="72" name="文本框 71"/>
          <p:cNvSpPr txBox="1"/>
          <p:nvPr/>
        </p:nvSpPr>
        <p:spPr>
          <a:xfrm>
            <a:off x="2092642" y="934089"/>
            <a:ext cx="811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Repeat1</a:t>
            </a:r>
          </a:p>
        </p:txBody>
      </p:sp>
      <p:sp>
        <p:nvSpPr>
          <p:cNvPr id="66" name="文本框 65"/>
          <p:cNvSpPr txBox="1"/>
          <p:nvPr/>
        </p:nvSpPr>
        <p:spPr>
          <a:xfrm>
            <a:off x="691433" y="2442021"/>
            <a:ext cx="611505" cy="2076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40 </a:t>
            </a:r>
            <a:r>
              <a:rPr lang="en-US" altLang="zh-CN" sz="1000" dirty="0" err="1"/>
              <a:t>kDa</a:t>
            </a:r>
            <a:endParaRPr lang="en-US" altLang="zh-CN" sz="1000" dirty="0"/>
          </a:p>
        </p:txBody>
      </p:sp>
      <p:sp>
        <p:nvSpPr>
          <p:cNvPr id="67" name="文本框 66"/>
          <p:cNvSpPr txBox="1"/>
          <p:nvPr/>
        </p:nvSpPr>
        <p:spPr>
          <a:xfrm>
            <a:off x="3537585" y="343154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22 kDa</a:t>
            </a:r>
          </a:p>
          <a:p>
            <a:r>
              <a:rPr lang="en-US" altLang="zh-CN" sz="1000"/>
              <a:t>GPX4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5188902" y="502752"/>
            <a:ext cx="12985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A549  </a:t>
            </a:r>
            <a:r>
              <a:rPr lang="en-US" altLang="zh-CN" sz="1400" b="1" dirty="0">
                <a:sym typeface="+mn-ea"/>
              </a:rPr>
              <a:t>GPX4</a:t>
            </a:r>
            <a:endParaRPr lang="en-US" altLang="zh-CN" sz="1400" b="1" dirty="0"/>
          </a:p>
        </p:txBody>
      </p:sp>
      <p:sp>
        <p:nvSpPr>
          <p:cNvPr id="40" name="文本框 39"/>
          <p:cNvSpPr txBox="1"/>
          <p:nvPr/>
        </p:nvSpPr>
        <p:spPr>
          <a:xfrm>
            <a:off x="726440" y="2209799"/>
            <a:ext cx="611505" cy="2076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53 </a:t>
            </a:r>
            <a:r>
              <a:rPr lang="en-US" altLang="zh-CN" sz="1000" dirty="0" err="1"/>
              <a:t>kDa</a:t>
            </a:r>
            <a:endParaRPr lang="en-US" altLang="zh-CN" sz="1000" dirty="0"/>
          </a:p>
        </p:txBody>
      </p:sp>
      <p:sp>
        <p:nvSpPr>
          <p:cNvPr id="21" name="文本框 20"/>
          <p:cNvSpPr txBox="1"/>
          <p:nvPr/>
        </p:nvSpPr>
        <p:spPr>
          <a:xfrm>
            <a:off x="3529330" y="249364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42 kDa</a:t>
            </a:r>
          </a:p>
          <a:p>
            <a:r>
              <a:rPr lang="en-US" altLang="zh-CN" sz="1000">
                <a:sym typeface="+mn-ea"/>
              </a:rPr>
              <a:t>Marker</a:t>
            </a:r>
            <a:endParaRPr lang="en-US" altLang="zh-CN" sz="1000"/>
          </a:p>
          <a:p>
            <a:endParaRPr lang="en-US" altLang="zh-CN" sz="1000"/>
          </a:p>
        </p:txBody>
      </p:sp>
      <p:sp>
        <p:nvSpPr>
          <p:cNvPr id="33" name="文本框 32"/>
          <p:cNvSpPr txBox="1"/>
          <p:nvPr/>
        </p:nvSpPr>
        <p:spPr>
          <a:xfrm>
            <a:off x="10715625" y="2194560"/>
            <a:ext cx="623571" cy="2474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22 kDa</a:t>
            </a:r>
          </a:p>
          <a:p>
            <a:r>
              <a:rPr lang="en-US" altLang="zh-CN" sz="1000"/>
              <a:t>GPX4</a:t>
            </a:r>
          </a:p>
        </p:txBody>
      </p:sp>
      <p:sp>
        <p:nvSpPr>
          <p:cNvPr id="41" name="文本框 40"/>
          <p:cNvSpPr txBox="1"/>
          <p:nvPr/>
        </p:nvSpPr>
        <p:spPr>
          <a:xfrm>
            <a:off x="9166860" y="905511"/>
            <a:ext cx="8115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Repeat3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7870191" y="1729106"/>
            <a:ext cx="623570" cy="283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40 kDa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7870191" y="1490981"/>
            <a:ext cx="623570" cy="283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53 kDa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10715625" y="1694180"/>
            <a:ext cx="623571" cy="2474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42 kDa</a:t>
            </a:r>
          </a:p>
        </p:txBody>
      </p:sp>
      <p:grpSp>
        <p:nvGrpSpPr>
          <p:cNvPr id="102" name="组合 101"/>
          <p:cNvGrpSpPr/>
          <p:nvPr/>
        </p:nvGrpSpPr>
        <p:grpSpPr>
          <a:xfrm>
            <a:off x="1615440" y="4146550"/>
            <a:ext cx="1455420" cy="1282700"/>
            <a:chOff x="14524" y="4496"/>
            <a:chExt cx="2292" cy="2020"/>
          </a:xfrm>
        </p:grpSpPr>
        <p:sp>
          <p:nvSpPr>
            <p:cNvPr id="53" name="文本框 52"/>
            <p:cNvSpPr txBox="1"/>
            <p:nvPr/>
          </p:nvSpPr>
          <p:spPr>
            <a:xfrm rot="5400000">
              <a:off x="13874" y="5211"/>
              <a:ext cx="1708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0μM   </a:t>
              </a:r>
              <a:endParaRPr lang="zh-CN" altLang="en-US" sz="1000"/>
            </a:p>
          </p:txBody>
        </p:sp>
        <p:sp>
          <p:nvSpPr>
            <p:cNvPr id="54" name="文本框 53"/>
            <p:cNvSpPr txBox="1"/>
            <p:nvPr/>
          </p:nvSpPr>
          <p:spPr>
            <a:xfrm rot="5400000">
              <a:off x="14227" y="5219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  </a:t>
              </a:r>
              <a:endParaRPr lang="zh-CN" altLang="en-US" sz="1000"/>
            </a:p>
          </p:txBody>
        </p:sp>
        <p:sp>
          <p:nvSpPr>
            <p:cNvPr id="55" name="文本框 54"/>
            <p:cNvSpPr txBox="1"/>
            <p:nvPr/>
          </p:nvSpPr>
          <p:spPr>
            <a:xfrm rot="5400000">
              <a:off x="14529" y="5192"/>
              <a:ext cx="17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100μM</a:t>
              </a:r>
              <a:endParaRPr lang="zh-CN" altLang="en-US" sz="1000"/>
            </a:p>
          </p:txBody>
        </p:sp>
        <p:sp>
          <p:nvSpPr>
            <p:cNvPr id="56" name="文本框 55"/>
            <p:cNvSpPr txBox="1"/>
            <p:nvPr/>
          </p:nvSpPr>
          <p:spPr>
            <a:xfrm rot="5400000">
              <a:off x="14776" y="5316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100μM+CH223191</a:t>
              </a:r>
              <a:endParaRPr lang="zh-CN" altLang="en-US" sz="1000"/>
            </a:p>
          </p:txBody>
        </p:sp>
        <p:sp>
          <p:nvSpPr>
            <p:cNvPr id="57" name="文本框 56"/>
            <p:cNvSpPr txBox="1"/>
            <p:nvPr/>
          </p:nvSpPr>
          <p:spPr>
            <a:xfrm rot="5400000">
              <a:off x="15397" y="5128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100μM+Fer-1</a:t>
              </a:r>
              <a:endParaRPr lang="zh-CN" altLang="en-US" sz="1000"/>
            </a:p>
          </p:txBody>
        </p:sp>
        <p:sp>
          <p:nvSpPr>
            <p:cNvPr id="58" name="文本框 57"/>
            <p:cNvSpPr txBox="1"/>
            <p:nvPr/>
          </p:nvSpPr>
          <p:spPr>
            <a:xfrm rot="5400000">
              <a:off x="15875" y="5029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100μM+NAC</a:t>
              </a:r>
              <a:endParaRPr lang="zh-CN" altLang="en-US" sz="1000"/>
            </a:p>
          </p:txBody>
        </p:sp>
      </p:grpSp>
      <p:sp>
        <p:nvSpPr>
          <p:cNvPr id="68" name="文本框 67"/>
          <p:cNvSpPr txBox="1"/>
          <p:nvPr/>
        </p:nvSpPr>
        <p:spPr>
          <a:xfrm>
            <a:off x="7123431" y="3193415"/>
            <a:ext cx="591826" cy="2218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22 </a:t>
            </a:r>
            <a:r>
              <a:rPr lang="en-US" altLang="zh-CN" sz="1000" dirty="0" err="1"/>
              <a:t>kDa</a:t>
            </a:r>
          </a:p>
          <a:p>
            <a:r>
              <a:rPr lang="en-US" altLang="zh-CN" sz="1000" dirty="0"/>
              <a:t>GPX4</a:t>
            </a:r>
          </a:p>
        </p:txBody>
      </p:sp>
      <p:sp>
        <p:nvSpPr>
          <p:cNvPr id="69" name="文本框 68"/>
          <p:cNvSpPr txBox="1"/>
          <p:nvPr/>
        </p:nvSpPr>
        <p:spPr>
          <a:xfrm>
            <a:off x="5361622" y="904510"/>
            <a:ext cx="8115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Repeat2</a:t>
            </a:r>
          </a:p>
        </p:txBody>
      </p:sp>
      <p:sp>
        <p:nvSpPr>
          <p:cNvPr id="71" name="文本框 70"/>
          <p:cNvSpPr txBox="1"/>
          <p:nvPr/>
        </p:nvSpPr>
        <p:spPr>
          <a:xfrm>
            <a:off x="4236086" y="2492375"/>
            <a:ext cx="596818" cy="18772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40 </a:t>
            </a:r>
            <a:r>
              <a:rPr lang="en-US" altLang="zh-CN" sz="1000" dirty="0" err="1"/>
              <a:t>kDa</a:t>
            </a:r>
            <a:endParaRPr lang="en-US" altLang="zh-CN" sz="1000" dirty="0"/>
          </a:p>
        </p:txBody>
      </p:sp>
      <p:sp>
        <p:nvSpPr>
          <p:cNvPr id="73" name="文本框 72"/>
          <p:cNvSpPr txBox="1"/>
          <p:nvPr/>
        </p:nvSpPr>
        <p:spPr>
          <a:xfrm>
            <a:off x="4236085" y="2315211"/>
            <a:ext cx="631825" cy="18899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53 kDa</a:t>
            </a:r>
          </a:p>
        </p:txBody>
      </p:sp>
      <p:sp>
        <p:nvSpPr>
          <p:cNvPr id="79" name="文本框 78"/>
          <p:cNvSpPr txBox="1"/>
          <p:nvPr/>
        </p:nvSpPr>
        <p:spPr>
          <a:xfrm>
            <a:off x="7123431" y="1536065"/>
            <a:ext cx="591826" cy="19304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42 </a:t>
            </a:r>
            <a:r>
              <a:rPr lang="en-US" altLang="zh-CN" sz="1000" dirty="0" err="1"/>
              <a:t>kDa</a:t>
            </a:r>
            <a:endParaRPr lang="en-US" altLang="zh-CN" sz="1000" dirty="0"/>
          </a:p>
        </p:txBody>
      </p:sp>
      <p:sp>
        <p:nvSpPr>
          <p:cNvPr id="97" name="文本框 96"/>
          <p:cNvSpPr txBox="1"/>
          <p:nvPr/>
        </p:nvSpPr>
        <p:spPr>
          <a:xfrm>
            <a:off x="7123431" y="2255520"/>
            <a:ext cx="612526" cy="246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42 </a:t>
            </a:r>
            <a:r>
              <a:rPr lang="en-US" altLang="zh-CN" sz="1000" dirty="0" err="1"/>
              <a:t>kDa</a:t>
            </a:r>
            <a:endParaRPr lang="en-US" altLang="zh-CN" sz="1000" dirty="0"/>
          </a:p>
          <a:p>
            <a:r>
              <a:rPr lang="en-US" altLang="zh-CN" sz="1000" dirty="0"/>
              <a:t>Marker</a:t>
            </a:r>
          </a:p>
          <a:p>
            <a:endParaRPr lang="en-US" altLang="zh-CN" sz="1000" dirty="0"/>
          </a:p>
        </p:txBody>
      </p:sp>
      <p:pic>
        <p:nvPicPr>
          <p:cNvPr id="3" name="图片 2" descr="GPX4 1"/>
          <p:cNvPicPr>
            <a:picLocks noChangeAspect="1"/>
          </p:cNvPicPr>
          <p:nvPr/>
        </p:nvPicPr>
        <p:blipFill>
          <a:blip r:embed="rId4"/>
          <a:srcRect l="10267" t="34084" r="9098" b="26821"/>
          <a:stretch>
            <a:fillRect/>
          </a:stretch>
        </p:blipFill>
        <p:spPr>
          <a:xfrm>
            <a:off x="1212215" y="3193415"/>
            <a:ext cx="2340000" cy="907875"/>
          </a:xfrm>
          <a:prstGeom prst="rect">
            <a:avLst/>
          </a:prstGeom>
        </p:spPr>
      </p:pic>
      <p:pic>
        <p:nvPicPr>
          <p:cNvPr id="10" name="图片 9" descr="内参 1 (1)"/>
          <p:cNvPicPr>
            <a:picLocks noChangeAspect="1"/>
          </p:cNvPicPr>
          <p:nvPr/>
        </p:nvPicPr>
        <p:blipFill>
          <a:blip r:embed="rId5"/>
          <a:srcRect l="9655" t="28681" r="9283" b="34974"/>
          <a:stretch>
            <a:fillRect/>
          </a:stretch>
        </p:blipFill>
        <p:spPr>
          <a:xfrm>
            <a:off x="1268730" y="2260600"/>
            <a:ext cx="2340000" cy="838777"/>
          </a:xfrm>
          <a:prstGeom prst="rect">
            <a:avLst/>
          </a:prstGeom>
        </p:spPr>
      </p:pic>
      <p:pic>
        <p:nvPicPr>
          <p:cNvPr id="12" name="图片 11" descr="内参 1 (2)"/>
          <p:cNvPicPr>
            <a:picLocks noChangeAspect="1"/>
          </p:cNvPicPr>
          <p:nvPr/>
        </p:nvPicPr>
        <p:blipFill>
          <a:blip r:embed="rId6"/>
          <a:srcRect l="9228" t="28263" r="8559" b="35253"/>
          <a:stretch>
            <a:fillRect/>
          </a:stretch>
        </p:blipFill>
        <p:spPr>
          <a:xfrm>
            <a:off x="1260475" y="1275715"/>
            <a:ext cx="2340000" cy="830203"/>
          </a:xfrm>
          <a:prstGeom prst="rect">
            <a:avLst/>
          </a:prstGeom>
        </p:spPr>
      </p:pic>
      <p:pic>
        <p:nvPicPr>
          <p:cNvPr id="14" name="图片 13" descr="GPX4 2"/>
          <p:cNvPicPr>
            <a:picLocks noChangeAspect="1"/>
          </p:cNvPicPr>
          <p:nvPr/>
        </p:nvPicPr>
        <p:blipFill>
          <a:blip r:embed="rId7"/>
          <a:srcRect l="5310" t="39712" r="6591" b="26547"/>
          <a:stretch>
            <a:fillRect/>
          </a:stretch>
        </p:blipFill>
        <p:spPr>
          <a:xfrm>
            <a:off x="4839335" y="3099435"/>
            <a:ext cx="2339975" cy="716280"/>
          </a:xfrm>
          <a:prstGeom prst="rect">
            <a:avLst/>
          </a:prstGeom>
        </p:spPr>
      </p:pic>
      <p:pic>
        <p:nvPicPr>
          <p:cNvPr id="15" name="图片 14" descr="内参 2 (1)"/>
          <p:cNvPicPr>
            <a:picLocks noChangeAspect="1"/>
          </p:cNvPicPr>
          <p:nvPr/>
        </p:nvPicPr>
        <p:blipFill>
          <a:blip r:embed="rId8"/>
          <a:srcRect t="48431" r="3683" b="25682"/>
          <a:stretch>
            <a:fillRect/>
          </a:stretch>
        </p:blipFill>
        <p:spPr>
          <a:xfrm>
            <a:off x="4839335" y="1536065"/>
            <a:ext cx="2375535" cy="511175"/>
          </a:xfrm>
          <a:prstGeom prst="rect">
            <a:avLst/>
          </a:prstGeom>
        </p:spPr>
      </p:pic>
      <p:pic>
        <p:nvPicPr>
          <p:cNvPr id="16" name="图片 15" descr="内参 2 (2)"/>
          <p:cNvPicPr>
            <a:picLocks noChangeAspect="1"/>
          </p:cNvPicPr>
          <p:nvPr/>
        </p:nvPicPr>
        <p:blipFill>
          <a:blip r:embed="rId9"/>
          <a:srcRect l="334" t="42700" r="4048" b="23334"/>
          <a:stretch>
            <a:fillRect/>
          </a:stretch>
        </p:blipFill>
        <p:spPr>
          <a:xfrm>
            <a:off x="4839335" y="2192655"/>
            <a:ext cx="2339975" cy="664845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5427345" y="3804285"/>
            <a:ext cx="1351915" cy="1302385"/>
            <a:chOff x="14626" y="4497"/>
            <a:chExt cx="2129" cy="2051"/>
          </a:xfrm>
        </p:grpSpPr>
        <p:sp>
          <p:nvSpPr>
            <p:cNvPr id="18" name="文本框 17"/>
            <p:cNvSpPr txBox="1"/>
            <p:nvPr/>
          </p:nvSpPr>
          <p:spPr>
            <a:xfrm rot="5400000">
              <a:off x="13977" y="5230"/>
              <a:ext cx="1708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0μM   </a:t>
              </a:r>
              <a:endParaRPr lang="zh-CN" altLang="en-US" sz="1000" dirty="0"/>
            </a:p>
          </p:txBody>
        </p:sp>
        <p:sp>
          <p:nvSpPr>
            <p:cNvPr id="19" name="文本框 18"/>
            <p:cNvSpPr txBox="1"/>
            <p:nvPr/>
          </p:nvSpPr>
          <p:spPr>
            <a:xfrm rot="5400000">
              <a:off x="14317" y="5220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50μM  </a:t>
              </a:r>
              <a:endParaRPr lang="zh-CN" altLang="en-US" sz="1000" dirty="0"/>
            </a:p>
          </p:txBody>
        </p:sp>
        <p:sp>
          <p:nvSpPr>
            <p:cNvPr id="20" name="文本框 19"/>
            <p:cNvSpPr txBox="1"/>
            <p:nvPr/>
          </p:nvSpPr>
          <p:spPr>
            <a:xfrm rot="5400000">
              <a:off x="14605" y="5238"/>
              <a:ext cx="17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</a:t>
              </a:r>
              <a:endParaRPr lang="zh-CN" altLang="en-US" sz="1000" dirty="0"/>
            </a:p>
          </p:txBody>
        </p:sp>
        <p:sp>
          <p:nvSpPr>
            <p:cNvPr id="22" name="文本框 21"/>
            <p:cNvSpPr txBox="1"/>
            <p:nvPr/>
          </p:nvSpPr>
          <p:spPr>
            <a:xfrm rot="5400000">
              <a:off x="14788" y="5347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100μM+CH223191</a:t>
              </a:r>
              <a:endParaRPr lang="zh-CN" altLang="en-US" sz="1000"/>
            </a:p>
          </p:txBody>
        </p:sp>
        <p:sp>
          <p:nvSpPr>
            <p:cNvPr id="24" name="文本框 23"/>
            <p:cNvSpPr txBox="1"/>
            <p:nvPr/>
          </p:nvSpPr>
          <p:spPr>
            <a:xfrm rot="5400000">
              <a:off x="15329" y="5121"/>
              <a:ext cx="1645" cy="43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100μM+Fer-1</a:t>
              </a:r>
              <a:endParaRPr lang="zh-CN" altLang="en-US" sz="1000"/>
            </a:p>
          </p:txBody>
        </p:sp>
        <p:sp>
          <p:nvSpPr>
            <p:cNvPr id="25" name="文本框 24"/>
            <p:cNvSpPr txBox="1"/>
            <p:nvPr/>
          </p:nvSpPr>
          <p:spPr>
            <a:xfrm rot="5400000">
              <a:off x="15814" y="5029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dirty="0"/>
                <a:t>100μM+NAC</a:t>
              </a:r>
              <a:endParaRPr lang="zh-CN" altLang="en-US" sz="1000" dirty="0"/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627298" y="3283267"/>
            <a:ext cx="611505" cy="2076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30 </a:t>
            </a:r>
            <a:r>
              <a:rPr lang="en-US" altLang="zh-CN" sz="1000" dirty="0" err="1"/>
              <a:t>kDa</a:t>
            </a:r>
            <a:endParaRPr lang="en-US" altLang="zh-CN" sz="1000" dirty="0"/>
          </a:p>
        </p:txBody>
      </p:sp>
      <p:sp>
        <p:nvSpPr>
          <p:cNvPr id="28" name="文本框 27"/>
          <p:cNvSpPr txBox="1"/>
          <p:nvPr/>
        </p:nvSpPr>
        <p:spPr>
          <a:xfrm>
            <a:off x="627298" y="3522662"/>
            <a:ext cx="611505" cy="2076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20 kDa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4277996" y="3148966"/>
            <a:ext cx="596818" cy="19899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20 </a:t>
            </a:r>
            <a:r>
              <a:rPr lang="en-US" altLang="zh-CN" sz="1000" dirty="0" err="1"/>
              <a:t>kDa</a:t>
            </a:r>
            <a:endParaRPr lang="en-US" altLang="zh-CN" sz="1000" dirty="0"/>
          </a:p>
        </p:txBody>
      </p:sp>
      <p:sp>
        <p:nvSpPr>
          <p:cNvPr id="30" name="文本框 29"/>
          <p:cNvSpPr txBox="1"/>
          <p:nvPr/>
        </p:nvSpPr>
        <p:spPr>
          <a:xfrm>
            <a:off x="4269741" y="3324861"/>
            <a:ext cx="615950" cy="2324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13 </a:t>
            </a:r>
            <a:r>
              <a:rPr lang="en-US" altLang="zh-CN" sz="1000" dirty="0" err="1"/>
              <a:t>kDa</a:t>
            </a:r>
            <a:endParaRPr lang="en-US" altLang="zh-CN" sz="1000" dirty="0"/>
          </a:p>
        </p:txBody>
      </p:sp>
      <p:pic>
        <p:nvPicPr>
          <p:cNvPr id="31" name="图片 30" descr="gpx4 3 CH223191 FE"/>
          <p:cNvPicPr>
            <a:picLocks noChangeAspect="1"/>
          </p:cNvPicPr>
          <p:nvPr/>
        </p:nvPicPr>
        <p:blipFill>
          <a:blip r:embed="rId10"/>
          <a:srcRect l="8819" t="32559" r="21036" b="47608"/>
          <a:stretch>
            <a:fillRect/>
          </a:stretch>
        </p:blipFill>
        <p:spPr>
          <a:xfrm>
            <a:off x="8427085" y="2092960"/>
            <a:ext cx="2340000" cy="528947"/>
          </a:xfrm>
          <a:prstGeom prst="rect">
            <a:avLst/>
          </a:prstGeom>
        </p:spPr>
      </p:pic>
      <p:pic>
        <p:nvPicPr>
          <p:cNvPr id="34" name="图片 33" descr="内参 3 CH223191 FE"/>
          <p:cNvPicPr>
            <a:picLocks noChangeAspect="1"/>
          </p:cNvPicPr>
          <p:nvPr/>
        </p:nvPicPr>
        <p:blipFill>
          <a:blip r:embed="rId11"/>
          <a:srcRect l="24601" t="26916" r="5644" b="53600"/>
          <a:stretch>
            <a:fillRect/>
          </a:stretch>
        </p:blipFill>
        <p:spPr>
          <a:xfrm>
            <a:off x="8427085" y="1480185"/>
            <a:ext cx="2340000" cy="522561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>
            <a:off x="9199245" y="2674620"/>
            <a:ext cx="1197610" cy="1265555"/>
            <a:chOff x="14524" y="4524"/>
            <a:chExt cx="1886" cy="1993"/>
          </a:xfrm>
        </p:grpSpPr>
        <p:sp>
          <p:nvSpPr>
            <p:cNvPr id="39" name="文本框 38"/>
            <p:cNvSpPr txBox="1"/>
            <p:nvPr/>
          </p:nvSpPr>
          <p:spPr>
            <a:xfrm rot="5400000">
              <a:off x="13874" y="5211"/>
              <a:ext cx="1708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0μM   </a:t>
              </a:r>
              <a:endParaRPr lang="zh-CN" altLang="en-US" sz="1000"/>
            </a:p>
          </p:txBody>
        </p:sp>
        <p:sp>
          <p:nvSpPr>
            <p:cNvPr id="44" name="文本框 43"/>
            <p:cNvSpPr txBox="1"/>
            <p:nvPr/>
          </p:nvSpPr>
          <p:spPr>
            <a:xfrm rot="5400000">
              <a:off x="14227" y="5219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  </a:t>
              </a:r>
              <a:endParaRPr lang="zh-CN" altLang="en-US" sz="1000"/>
            </a:p>
          </p:txBody>
        </p:sp>
        <p:sp>
          <p:nvSpPr>
            <p:cNvPr id="45" name="文本框 44"/>
            <p:cNvSpPr txBox="1"/>
            <p:nvPr/>
          </p:nvSpPr>
          <p:spPr>
            <a:xfrm rot="5400000">
              <a:off x="14529" y="5192"/>
              <a:ext cx="17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100μM</a:t>
              </a:r>
              <a:endParaRPr lang="zh-CN" altLang="en-US" sz="1000"/>
            </a:p>
          </p:txBody>
        </p:sp>
        <p:sp>
          <p:nvSpPr>
            <p:cNvPr id="48" name="文本框 47"/>
            <p:cNvSpPr txBox="1"/>
            <p:nvPr/>
          </p:nvSpPr>
          <p:spPr>
            <a:xfrm rot="5400000">
              <a:off x="14776" y="5316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100μM+CH223191</a:t>
              </a:r>
              <a:endParaRPr lang="zh-CN" altLang="en-US" sz="1000"/>
            </a:p>
          </p:txBody>
        </p:sp>
        <p:sp>
          <p:nvSpPr>
            <p:cNvPr id="49" name="文本框 48"/>
            <p:cNvSpPr txBox="1"/>
            <p:nvPr/>
          </p:nvSpPr>
          <p:spPr>
            <a:xfrm rot="5400000">
              <a:off x="15397" y="5128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100μM+Fer-1</a:t>
              </a:r>
              <a:endParaRPr lang="zh-CN" altLang="en-US" sz="1000"/>
            </a:p>
          </p:txBody>
        </p:sp>
      </p:grpSp>
      <p:sp>
        <p:nvSpPr>
          <p:cNvPr id="51" name="文本框 50"/>
          <p:cNvSpPr txBox="1"/>
          <p:nvPr/>
        </p:nvSpPr>
        <p:spPr>
          <a:xfrm>
            <a:off x="7870191" y="2076451"/>
            <a:ext cx="623570" cy="283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30 kDa</a:t>
            </a:r>
          </a:p>
        </p:txBody>
      </p:sp>
      <p:sp>
        <p:nvSpPr>
          <p:cNvPr id="52" name="文本框 51"/>
          <p:cNvSpPr txBox="1"/>
          <p:nvPr/>
        </p:nvSpPr>
        <p:spPr>
          <a:xfrm>
            <a:off x="7870191" y="2315846"/>
            <a:ext cx="623570" cy="283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20 kDa</a:t>
            </a:r>
          </a:p>
        </p:txBody>
      </p:sp>
      <p:sp>
        <p:nvSpPr>
          <p:cNvPr id="61" name="文本框 60"/>
          <p:cNvSpPr txBox="1"/>
          <p:nvPr/>
        </p:nvSpPr>
        <p:spPr>
          <a:xfrm>
            <a:off x="9270365" y="4027496"/>
            <a:ext cx="86677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Repeat3</a:t>
            </a:r>
          </a:p>
        </p:txBody>
      </p:sp>
      <p:pic>
        <p:nvPicPr>
          <p:cNvPr id="65" name="图片 64" descr="GPX4 3 NAC"/>
          <p:cNvPicPr>
            <a:picLocks noChangeAspect="1"/>
          </p:cNvPicPr>
          <p:nvPr/>
        </p:nvPicPr>
        <p:blipFill>
          <a:blip r:embed="rId12"/>
          <a:srcRect l="19365" t="46427" r="24935" b="24896"/>
          <a:stretch>
            <a:fillRect/>
          </a:stretch>
        </p:blipFill>
        <p:spPr>
          <a:xfrm>
            <a:off x="8636000" y="4956175"/>
            <a:ext cx="1905000" cy="784860"/>
          </a:xfrm>
          <a:prstGeom prst="rect">
            <a:avLst/>
          </a:prstGeom>
        </p:spPr>
      </p:pic>
      <p:pic>
        <p:nvPicPr>
          <p:cNvPr id="75" name="图片 74" descr="内参 3 NAC"/>
          <p:cNvPicPr>
            <a:picLocks noChangeAspect="1"/>
          </p:cNvPicPr>
          <p:nvPr/>
        </p:nvPicPr>
        <p:blipFill>
          <a:blip r:embed="rId13"/>
          <a:srcRect l="22818" t="66497" r="22800" b="16543"/>
          <a:stretch>
            <a:fillRect/>
          </a:stretch>
        </p:blipFill>
        <p:spPr>
          <a:xfrm>
            <a:off x="8636000" y="4377055"/>
            <a:ext cx="1904400" cy="475287"/>
          </a:xfrm>
          <a:prstGeom prst="rect">
            <a:avLst/>
          </a:prstGeom>
        </p:spPr>
      </p:pic>
      <p:sp>
        <p:nvSpPr>
          <p:cNvPr id="76" name="文本框 75"/>
          <p:cNvSpPr txBox="1"/>
          <p:nvPr/>
        </p:nvSpPr>
        <p:spPr>
          <a:xfrm>
            <a:off x="8034020" y="4733290"/>
            <a:ext cx="654685" cy="2228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40 kDa</a:t>
            </a:r>
          </a:p>
        </p:txBody>
      </p:sp>
      <p:sp>
        <p:nvSpPr>
          <p:cNvPr id="77" name="文本框 76"/>
          <p:cNvSpPr txBox="1"/>
          <p:nvPr/>
        </p:nvSpPr>
        <p:spPr>
          <a:xfrm>
            <a:off x="8034020" y="4495165"/>
            <a:ext cx="654685" cy="2228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53 kDa</a:t>
            </a:r>
          </a:p>
        </p:txBody>
      </p:sp>
      <p:sp>
        <p:nvSpPr>
          <p:cNvPr id="78" name="文本框 77"/>
          <p:cNvSpPr txBox="1"/>
          <p:nvPr/>
        </p:nvSpPr>
        <p:spPr>
          <a:xfrm>
            <a:off x="8034020" y="5080635"/>
            <a:ext cx="654685" cy="2228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30 kDa</a:t>
            </a:r>
          </a:p>
        </p:txBody>
      </p:sp>
      <p:sp>
        <p:nvSpPr>
          <p:cNvPr id="84" name="文本框 83"/>
          <p:cNvSpPr txBox="1"/>
          <p:nvPr/>
        </p:nvSpPr>
        <p:spPr>
          <a:xfrm>
            <a:off x="8034020" y="5320030"/>
            <a:ext cx="654685" cy="2228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20 kDa</a:t>
            </a:r>
          </a:p>
        </p:txBody>
      </p:sp>
      <p:sp>
        <p:nvSpPr>
          <p:cNvPr id="85" name="文本框 84"/>
          <p:cNvSpPr txBox="1"/>
          <p:nvPr/>
        </p:nvSpPr>
        <p:spPr>
          <a:xfrm>
            <a:off x="10540365" y="5233670"/>
            <a:ext cx="623571" cy="2474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22 kDa</a:t>
            </a:r>
          </a:p>
          <a:p>
            <a:r>
              <a:rPr lang="en-US" altLang="zh-CN" sz="1000"/>
              <a:t>GPX4</a:t>
            </a:r>
          </a:p>
        </p:txBody>
      </p:sp>
      <p:sp>
        <p:nvSpPr>
          <p:cNvPr id="86" name="文本框 85"/>
          <p:cNvSpPr txBox="1"/>
          <p:nvPr/>
        </p:nvSpPr>
        <p:spPr>
          <a:xfrm>
            <a:off x="10540365" y="4604385"/>
            <a:ext cx="623571" cy="2474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42 kDa</a:t>
            </a:r>
          </a:p>
        </p:txBody>
      </p:sp>
      <p:sp>
        <p:nvSpPr>
          <p:cNvPr id="87" name="文本框 86"/>
          <p:cNvSpPr txBox="1"/>
          <p:nvPr/>
        </p:nvSpPr>
        <p:spPr>
          <a:xfrm rot="5400000">
            <a:off x="8744324" y="6127376"/>
            <a:ext cx="815862" cy="2355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0μM   </a:t>
            </a:r>
            <a:endParaRPr lang="zh-CN" altLang="en-US" sz="1000"/>
          </a:p>
        </p:txBody>
      </p:sp>
      <p:sp>
        <p:nvSpPr>
          <p:cNvPr id="96" name="文本框 95"/>
          <p:cNvSpPr txBox="1"/>
          <p:nvPr/>
        </p:nvSpPr>
        <p:spPr>
          <a:xfrm rot="5400000">
            <a:off x="8984765" y="6116170"/>
            <a:ext cx="806784" cy="2355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dirty="0"/>
              <a:t>50μM  </a:t>
            </a:r>
            <a:endParaRPr lang="zh-CN" altLang="en-US" sz="1000" dirty="0"/>
          </a:p>
        </p:txBody>
      </p:sp>
      <p:sp>
        <p:nvSpPr>
          <p:cNvPr id="100" name="文本框 99"/>
          <p:cNvSpPr txBox="1"/>
          <p:nvPr/>
        </p:nvSpPr>
        <p:spPr>
          <a:xfrm rot="5400000">
            <a:off x="9222215" y="6112399"/>
            <a:ext cx="833533" cy="2355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100μM</a:t>
            </a:r>
            <a:endParaRPr lang="zh-CN" altLang="en-US" sz="1000"/>
          </a:p>
        </p:txBody>
      </p:sp>
      <p:sp>
        <p:nvSpPr>
          <p:cNvPr id="103" name="文本框 102"/>
          <p:cNvSpPr txBox="1"/>
          <p:nvPr/>
        </p:nvSpPr>
        <p:spPr>
          <a:xfrm rot="5400000">
            <a:off x="9422620" y="6171710"/>
            <a:ext cx="951520" cy="2355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/>
              <a:t>100μM+NAC</a:t>
            </a:r>
            <a:endParaRPr lang="zh-CN" altLang="en-US" sz="1000"/>
          </a:p>
        </p:txBody>
      </p:sp>
      <p:sp>
        <p:nvSpPr>
          <p:cNvPr id="4" name="文本框 3"/>
          <p:cNvSpPr txBox="1"/>
          <p:nvPr/>
        </p:nvSpPr>
        <p:spPr>
          <a:xfrm>
            <a:off x="3552215" y="1761887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5" name="文本框 4"/>
          <p:cNvSpPr txBox="1"/>
          <p:nvPr/>
        </p:nvSpPr>
        <p:spPr>
          <a:xfrm>
            <a:off x="7144412" y="1707038"/>
            <a:ext cx="6125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6" name="文本框 5"/>
          <p:cNvSpPr txBox="1"/>
          <p:nvPr/>
        </p:nvSpPr>
        <p:spPr>
          <a:xfrm>
            <a:off x="10721023" y="1470615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8" name="文本框 7"/>
          <p:cNvSpPr txBox="1"/>
          <p:nvPr/>
        </p:nvSpPr>
        <p:spPr>
          <a:xfrm>
            <a:off x="10540683" y="4377010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7" name="文本框 6"/>
          <p:cNvSpPr txBox="1"/>
          <p:nvPr/>
        </p:nvSpPr>
        <p:spPr>
          <a:xfrm>
            <a:off x="81280" y="53975"/>
            <a:ext cx="121113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Figure6A Expression of GPX4 proteins in A549 cells of each group was detected by protein blotting.  Pictures used in the manuscript are shown in red boxes.</a:t>
            </a:r>
          </a:p>
        </p:txBody>
      </p:sp>
      <p:sp>
        <p:nvSpPr>
          <p:cNvPr id="9" name="矩形 8"/>
          <p:cNvSpPr/>
          <p:nvPr/>
        </p:nvSpPr>
        <p:spPr>
          <a:xfrm>
            <a:off x="1640205" y="3522345"/>
            <a:ext cx="1645920" cy="28194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640205" y="1447165"/>
            <a:ext cx="1645920" cy="28194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 69"/>
          <p:cNvSpPr txBox="1"/>
          <p:nvPr/>
        </p:nvSpPr>
        <p:spPr>
          <a:xfrm>
            <a:off x="3861435" y="273050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72" name="文本框 71"/>
          <p:cNvSpPr txBox="1"/>
          <p:nvPr/>
        </p:nvSpPr>
        <p:spPr>
          <a:xfrm>
            <a:off x="2309495" y="1169035"/>
            <a:ext cx="17500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Repeat1</a:t>
            </a:r>
          </a:p>
        </p:txBody>
      </p:sp>
      <p:sp>
        <p:nvSpPr>
          <p:cNvPr id="66" name="文本框 65"/>
          <p:cNvSpPr txBox="1"/>
          <p:nvPr/>
        </p:nvSpPr>
        <p:spPr>
          <a:xfrm>
            <a:off x="1100455" y="283527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67" name="文本框 66"/>
          <p:cNvSpPr txBox="1"/>
          <p:nvPr/>
        </p:nvSpPr>
        <p:spPr>
          <a:xfrm>
            <a:off x="1100455" y="260096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5285740" y="561975"/>
            <a:ext cx="15043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/>
              <a:t>H1299  </a:t>
            </a:r>
            <a:r>
              <a:rPr lang="en-US" altLang="zh-CN" sz="1400" b="1">
                <a:sym typeface="+mn-ea"/>
              </a:rPr>
              <a:t>NRF2</a:t>
            </a:r>
            <a:endParaRPr lang="en-US" altLang="zh-CN" sz="1400" b="1"/>
          </a:p>
        </p:txBody>
      </p:sp>
      <p:sp>
        <p:nvSpPr>
          <p:cNvPr id="37" name="文本框 36"/>
          <p:cNvSpPr txBox="1"/>
          <p:nvPr/>
        </p:nvSpPr>
        <p:spPr>
          <a:xfrm>
            <a:off x="1047115" y="168338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110 kDa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1029335" y="150749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140 kDa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3861435" y="177292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85 kDa</a:t>
            </a:r>
          </a:p>
          <a:p>
            <a:r>
              <a:rPr lang="en-US" altLang="zh-CN" sz="800"/>
              <a:t>NRF2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100455" y="187960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90 kDa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100455" y="201485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68 kDa</a:t>
            </a:r>
          </a:p>
        </p:txBody>
      </p:sp>
      <p:sp>
        <p:nvSpPr>
          <p:cNvPr id="41" name="文本框 40"/>
          <p:cNvSpPr txBox="1"/>
          <p:nvPr/>
        </p:nvSpPr>
        <p:spPr>
          <a:xfrm>
            <a:off x="9519285" y="1078230"/>
            <a:ext cx="17500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Repeat3</a:t>
            </a:r>
          </a:p>
        </p:txBody>
      </p:sp>
      <p:sp>
        <p:nvSpPr>
          <p:cNvPr id="69" name="文本框 68"/>
          <p:cNvSpPr txBox="1"/>
          <p:nvPr/>
        </p:nvSpPr>
        <p:spPr>
          <a:xfrm>
            <a:off x="5884545" y="1078230"/>
            <a:ext cx="175006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/>
              <a:t>Repeat2</a:t>
            </a:r>
          </a:p>
        </p:txBody>
      </p:sp>
      <p:pic>
        <p:nvPicPr>
          <p:cNvPr id="12" name="图片 11" descr="TU NRF2 1"/>
          <p:cNvPicPr>
            <a:picLocks noChangeAspect="1"/>
          </p:cNvPicPr>
          <p:nvPr/>
        </p:nvPicPr>
        <p:blipFill>
          <a:blip r:embed="rId4"/>
          <a:srcRect l="7148" t="50510" r="15132" b="17958"/>
          <a:stretch>
            <a:fillRect/>
          </a:stretch>
        </p:blipFill>
        <p:spPr>
          <a:xfrm>
            <a:off x="1572260" y="1507490"/>
            <a:ext cx="2358000" cy="765533"/>
          </a:xfrm>
          <a:prstGeom prst="rect">
            <a:avLst/>
          </a:prstGeom>
        </p:spPr>
      </p:pic>
      <p:pic>
        <p:nvPicPr>
          <p:cNvPr id="14" name="图片 13" descr="内参 1"/>
          <p:cNvPicPr>
            <a:picLocks noChangeAspect="1"/>
          </p:cNvPicPr>
          <p:nvPr/>
        </p:nvPicPr>
        <p:blipFill>
          <a:blip r:embed="rId5"/>
          <a:srcRect l="7092" t="58593" r="18121" b="18834"/>
          <a:stretch>
            <a:fillRect/>
          </a:stretch>
        </p:blipFill>
        <p:spPr>
          <a:xfrm>
            <a:off x="1563370" y="2565400"/>
            <a:ext cx="2358000" cy="569011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047115" y="136080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200 kDa</a:t>
            </a:r>
          </a:p>
        </p:txBody>
      </p:sp>
      <p:pic>
        <p:nvPicPr>
          <p:cNvPr id="16" name="图片 15" descr="NRF2 2"/>
          <p:cNvPicPr>
            <a:picLocks noChangeAspect="1"/>
          </p:cNvPicPr>
          <p:nvPr/>
        </p:nvPicPr>
        <p:blipFill>
          <a:blip r:embed="rId6"/>
          <a:srcRect l="3491" t="38561" r="14853" b="32158"/>
          <a:stretch>
            <a:fillRect/>
          </a:stretch>
        </p:blipFill>
        <p:spPr>
          <a:xfrm>
            <a:off x="5133975" y="1576070"/>
            <a:ext cx="2358000" cy="676625"/>
          </a:xfrm>
          <a:prstGeom prst="rect">
            <a:avLst/>
          </a:prstGeom>
        </p:spPr>
      </p:pic>
      <p:pic>
        <p:nvPicPr>
          <p:cNvPr id="17" name="图片 16" descr="内参 2"/>
          <p:cNvPicPr>
            <a:picLocks noChangeAspect="1"/>
          </p:cNvPicPr>
          <p:nvPr/>
        </p:nvPicPr>
        <p:blipFill>
          <a:blip r:embed="rId7"/>
          <a:srcRect l="9469" t="42034" r="11214" b="35416"/>
          <a:stretch>
            <a:fillRect/>
          </a:stretch>
        </p:blipFill>
        <p:spPr>
          <a:xfrm>
            <a:off x="5133975" y="2565400"/>
            <a:ext cx="2358000" cy="535959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7420610" y="268605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603750" y="280416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4622800" y="259651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4633595" y="171450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110 kDa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4641215" y="153162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140 kDa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7367270" y="177673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85 kDa</a:t>
            </a:r>
          </a:p>
          <a:p>
            <a:r>
              <a:rPr lang="en-US" altLang="zh-CN" sz="800"/>
              <a:t>NRF2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4685665" y="188404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90 kDa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4676140" y="202819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68 kDa</a:t>
            </a:r>
          </a:p>
        </p:txBody>
      </p:sp>
      <p:sp>
        <p:nvSpPr>
          <p:cNvPr id="61" name="文本框 60"/>
          <p:cNvSpPr txBox="1"/>
          <p:nvPr/>
        </p:nvSpPr>
        <p:spPr>
          <a:xfrm>
            <a:off x="10949940" y="277558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42 kDa</a:t>
            </a:r>
          </a:p>
        </p:txBody>
      </p:sp>
      <p:sp>
        <p:nvSpPr>
          <p:cNvPr id="65" name="文本框 64"/>
          <p:cNvSpPr txBox="1"/>
          <p:nvPr/>
        </p:nvSpPr>
        <p:spPr>
          <a:xfrm>
            <a:off x="8153400" y="289369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40 kDa</a:t>
            </a:r>
          </a:p>
        </p:txBody>
      </p:sp>
      <p:sp>
        <p:nvSpPr>
          <p:cNvPr id="75" name="文本框 74"/>
          <p:cNvSpPr txBox="1"/>
          <p:nvPr/>
        </p:nvSpPr>
        <p:spPr>
          <a:xfrm>
            <a:off x="8162290" y="268605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53 kDa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8247380" y="1750060"/>
            <a:ext cx="761365" cy="2654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110 kDa</a:t>
            </a:r>
          </a:p>
        </p:txBody>
      </p:sp>
      <p:sp>
        <p:nvSpPr>
          <p:cNvPr id="77" name="文本框 76"/>
          <p:cNvSpPr txBox="1"/>
          <p:nvPr/>
        </p:nvSpPr>
        <p:spPr>
          <a:xfrm>
            <a:off x="8247380" y="162115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140 kDa</a:t>
            </a:r>
          </a:p>
        </p:txBody>
      </p:sp>
      <p:sp>
        <p:nvSpPr>
          <p:cNvPr id="84" name="文本框 83"/>
          <p:cNvSpPr txBox="1"/>
          <p:nvPr/>
        </p:nvSpPr>
        <p:spPr>
          <a:xfrm>
            <a:off x="8296275" y="190119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90 kDa</a:t>
            </a:r>
          </a:p>
        </p:txBody>
      </p:sp>
      <p:sp>
        <p:nvSpPr>
          <p:cNvPr id="85" name="文本框 84"/>
          <p:cNvSpPr txBox="1"/>
          <p:nvPr/>
        </p:nvSpPr>
        <p:spPr>
          <a:xfrm>
            <a:off x="8296910" y="203644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68 kDa</a:t>
            </a:r>
          </a:p>
        </p:txBody>
      </p:sp>
      <p:pic>
        <p:nvPicPr>
          <p:cNvPr id="106" name="图片 105" descr="NRF2 3"/>
          <p:cNvPicPr>
            <a:picLocks noChangeAspect="1"/>
          </p:cNvPicPr>
          <p:nvPr/>
        </p:nvPicPr>
        <p:blipFill>
          <a:blip r:embed="rId8"/>
          <a:srcRect l="15150" t="40371" r="3156" b="28840"/>
          <a:stretch>
            <a:fillRect/>
          </a:stretch>
        </p:blipFill>
        <p:spPr>
          <a:xfrm>
            <a:off x="8752205" y="1644650"/>
            <a:ext cx="2358000" cy="711151"/>
          </a:xfrm>
          <a:prstGeom prst="rect">
            <a:avLst/>
          </a:prstGeom>
        </p:spPr>
      </p:pic>
      <p:pic>
        <p:nvPicPr>
          <p:cNvPr id="107" name="图片 106" descr="内参 3"/>
          <p:cNvPicPr>
            <a:picLocks noChangeAspect="1"/>
          </p:cNvPicPr>
          <p:nvPr/>
        </p:nvPicPr>
        <p:blipFill>
          <a:blip r:embed="rId9"/>
          <a:srcRect l="9840" t="60613" r="11641" b="15513"/>
          <a:stretch>
            <a:fillRect/>
          </a:stretch>
        </p:blipFill>
        <p:spPr>
          <a:xfrm>
            <a:off x="8646795" y="2617470"/>
            <a:ext cx="2358000" cy="573191"/>
          </a:xfrm>
          <a:prstGeom prst="rect">
            <a:avLst/>
          </a:prstGeom>
        </p:spPr>
      </p:pic>
      <p:sp>
        <p:nvSpPr>
          <p:cNvPr id="108" name="文本框 107"/>
          <p:cNvSpPr txBox="1"/>
          <p:nvPr/>
        </p:nvSpPr>
        <p:spPr>
          <a:xfrm>
            <a:off x="10967085" y="1921510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85 kDa</a:t>
            </a:r>
          </a:p>
          <a:p>
            <a:r>
              <a:rPr lang="en-US" altLang="zh-CN" sz="800"/>
              <a:t>NRF2</a:t>
            </a:r>
          </a:p>
        </p:txBody>
      </p:sp>
      <p:sp>
        <p:nvSpPr>
          <p:cNvPr id="109" name="文本框 108"/>
          <p:cNvSpPr txBox="1"/>
          <p:nvPr/>
        </p:nvSpPr>
        <p:spPr>
          <a:xfrm>
            <a:off x="8247380" y="1487805"/>
            <a:ext cx="761365" cy="238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/>
              <a:t>200 kDa</a:t>
            </a:r>
          </a:p>
        </p:txBody>
      </p:sp>
      <p:grpSp>
        <p:nvGrpSpPr>
          <p:cNvPr id="110" name="组合 109"/>
          <p:cNvGrpSpPr/>
          <p:nvPr/>
        </p:nvGrpSpPr>
        <p:grpSpPr>
          <a:xfrm>
            <a:off x="1967865" y="3179445"/>
            <a:ext cx="1456055" cy="1282700"/>
            <a:chOff x="14524" y="4497"/>
            <a:chExt cx="2293" cy="2020"/>
          </a:xfrm>
        </p:grpSpPr>
        <p:sp>
          <p:nvSpPr>
            <p:cNvPr id="111" name="文本框 110"/>
            <p:cNvSpPr txBox="1"/>
            <p:nvPr/>
          </p:nvSpPr>
          <p:spPr>
            <a:xfrm rot="5400000">
              <a:off x="13874" y="5169"/>
              <a:ext cx="1708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0μM   </a:t>
              </a:r>
              <a:endParaRPr lang="zh-CN" altLang="en-US" sz="1000"/>
            </a:p>
          </p:txBody>
        </p:sp>
        <p:sp>
          <p:nvSpPr>
            <p:cNvPr id="112" name="文本框 111"/>
            <p:cNvSpPr txBox="1"/>
            <p:nvPr/>
          </p:nvSpPr>
          <p:spPr>
            <a:xfrm rot="5400000">
              <a:off x="14227" y="5163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25μM  </a:t>
              </a:r>
              <a:endParaRPr lang="zh-CN" altLang="en-US" sz="1000"/>
            </a:p>
          </p:txBody>
        </p:sp>
        <p:sp>
          <p:nvSpPr>
            <p:cNvPr id="113" name="文本框 112"/>
            <p:cNvSpPr txBox="1"/>
            <p:nvPr/>
          </p:nvSpPr>
          <p:spPr>
            <a:xfrm rot="5400000">
              <a:off x="14529" y="5192"/>
              <a:ext cx="17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</a:t>
              </a:r>
              <a:endParaRPr lang="zh-CN" altLang="en-US" sz="1000"/>
            </a:p>
          </p:txBody>
        </p:sp>
        <p:sp>
          <p:nvSpPr>
            <p:cNvPr id="114" name="文本框 113"/>
            <p:cNvSpPr txBox="1"/>
            <p:nvPr/>
          </p:nvSpPr>
          <p:spPr>
            <a:xfrm rot="5400000">
              <a:off x="14776" y="5316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50μM+CH223191</a:t>
              </a:r>
              <a:endParaRPr lang="zh-CN" altLang="en-US" sz="1000"/>
            </a:p>
          </p:txBody>
        </p:sp>
        <p:sp>
          <p:nvSpPr>
            <p:cNvPr id="115" name="文本框 114"/>
            <p:cNvSpPr txBox="1"/>
            <p:nvPr/>
          </p:nvSpPr>
          <p:spPr>
            <a:xfrm rot="5400000">
              <a:off x="15397" y="5128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50μM+Fer-1</a:t>
              </a:r>
              <a:endParaRPr lang="zh-CN" altLang="en-US" sz="1000"/>
            </a:p>
          </p:txBody>
        </p:sp>
        <p:sp>
          <p:nvSpPr>
            <p:cNvPr id="116" name="文本框 115"/>
            <p:cNvSpPr txBox="1"/>
            <p:nvPr/>
          </p:nvSpPr>
          <p:spPr>
            <a:xfrm rot="5400000">
              <a:off x="15875" y="5029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50μM+NAC</a:t>
              </a:r>
              <a:endParaRPr lang="zh-CN" altLang="en-US" sz="1000"/>
            </a:p>
          </p:txBody>
        </p:sp>
      </p:grpSp>
      <p:grpSp>
        <p:nvGrpSpPr>
          <p:cNvPr id="117" name="组合 116"/>
          <p:cNvGrpSpPr/>
          <p:nvPr/>
        </p:nvGrpSpPr>
        <p:grpSpPr>
          <a:xfrm>
            <a:off x="5593715" y="3190875"/>
            <a:ext cx="1456055" cy="1282700"/>
            <a:chOff x="14524" y="4497"/>
            <a:chExt cx="2293" cy="2020"/>
          </a:xfrm>
        </p:grpSpPr>
        <p:sp>
          <p:nvSpPr>
            <p:cNvPr id="118" name="文本框 117"/>
            <p:cNvSpPr txBox="1"/>
            <p:nvPr/>
          </p:nvSpPr>
          <p:spPr>
            <a:xfrm rot="5400000">
              <a:off x="13874" y="5169"/>
              <a:ext cx="1708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0μM   </a:t>
              </a:r>
              <a:endParaRPr lang="zh-CN" altLang="en-US" sz="1000"/>
            </a:p>
          </p:txBody>
        </p:sp>
        <p:sp>
          <p:nvSpPr>
            <p:cNvPr id="119" name="文本框 118"/>
            <p:cNvSpPr txBox="1"/>
            <p:nvPr/>
          </p:nvSpPr>
          <p:spPr>
            <a:xfrm rot="5400000">
              <a:off x="14227" y="5163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25μM  </a:t>
              </a:r>
              <a:endParaRPr lang="zh-CN" altLang="en-US" sz="1000"/>
            </a:p>
          </p:txBody>
        </p:sp>
        <p:sp>
          <p:nvSpPr>
            <p:cNvPr id="120" name="文本框 119"/>
            <p:cNvSpPr txBox="1"/>
            <p:nvPr/>
          </p:nvSpPr>
          <p:spPr>
            <a:xfrm rot="5400000">
              <a:off x="14529" y="5192"/>
              <a:ext cx="17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</a:t>
              </a:r>
              <a:endParaRPr lang="zh-CN" altLang="en-US" sz="1000"/>
            </a:p>
          </p:txBody>
        </p:sp>
        <p:sp>
          <p:nvSpPr>
            <p:cNvPr id="121" name="文本框 120"/>
            <p:cNvSpPr txBox="1"/>
            <p:nvPr/>
          </p:nvSpPr>
          <p:spPr>
            <a:xfrm rot="5400000">
              <a:off x="14776" y="5316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50μM+CH223191</a:t>
              </a:r>
              <a:endParaRPr lang="zh-CN" altLang="en-US" sz="1000"/>
            </a:p>
          </p:txBody>
        </p:sp>
        <p:sp>
          <p:nvSpPr>
            <p:cNvPr id="122" name="文本框 121"/>
            <p:cNvSpPr txBox="1"/>
            <p:nvPr/>
          </p:nvSpPr>
          <p:spPr>
            <a:xfrm rot="5400000">
              <a:off x="15397" y="5128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50μM+Fer-1</a:t>
              </a:r>
              <a:endParaRPr lang="zh-CN" altLang="en-US" sz="1000"/>
            </a:p>
          </p:txBody>
        </p:sp>
        <p:sp>
          <p:nvSpPr>
            <p:cNvPr id="123" name="文本框 122"/>
            <p:cNvSpPr txBox="1"/>
            <p:nvPr/>
          </p:nvSpPr>
          <p:spPr>
            <a:xfrm rot="5400000">
              <a:off x="15875" y="5029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50μM+NAC</a:t>
              </a:r>
              <a:endParaRPr lang="zh-CN" altLang="en-US" sz="1000"/>
            </a:p>
          </p:txBody>
        </p:sp>
      </p:grpSp>
      <p:grpSp>
        <p:nvGrpSpPr>
          <p:cNvPr id="124" name="组合 123"/>
          <p:cNvGrpSpPr/>
          <p:nvPr/>
        </p:nvGrpSpPr>
        <p:grpSpPr>
          <a:xfrm>
            <a:off x="8970645" y="3268345"/>
            <a:ext cx="1456055" cy="1282700"/>
            <a:chOff x="14524" y="4497"/>
            <a:chExt cx="2293" cy="2020"/>
          </a:xfrm>
        </p:grpSpPr>
        <p:sp>
          <p:nvSpPr>
            <p:cNvPr id="125" name="文本框 124"/>
            <p:cNvSpPr txBox="1"/>
            <p:nvPr/>
          </p:nvSpPr>
          <p:spPr>
            <a:xfrm rot="5400000">
              <a:off x="13874" y="5169"/>
              <a:ext cx="1708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0μM   </a:t>
              </a:r>
              <a:endParaRPr lang="zh-CN" altLang="en-US" sz="1000"/>
            </a:p>
          </p:txBody>
        </p:sp>
        <p:sp>
          <p:nvSpPr>
            <p:cNvPr id="126" name="文本框 125"/>
            <p:cNvSpPr txBox="1"/>
            <p:nvPr/>
          </p:nvSpPr>
          <p:spPr>
            <a:xfrm rot="5400000">
              <a:off x="14227" y="5163"/>
              <a:ext cx="1689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25μM  </a:t>
              </a:r>
              <a:endParaRPr lang="zh-CN" altLang="en-US" sz="1000"/>
            </a:p>
          </p:txBody>
        </p:sp>
        <p:sp>
          <p:nvSpPr>
            <p:cNvPr id="127" name="文本框 126"/>
            <p:cNvSpPr txBox="1"/>
            <p:nvPr/>
          </p:nvSpPr>
          <p:spPr>
            <a:xfrm rot="5400000">
              <a:off x="14529" y="5192"/>
              <a:ext cx="1745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</a:t>
              </a:r>
              <a:endParaRPr lang="zh-CN" altLang="en-US" sz="1000"/>
            </a:p>
          </p:txBody>
        </p:sp>
        <p:sp>
          <p:nvSpPr>
            <p:cNvPr id="128" name="文本框 127"/>
            <p:cNvSpPr txBox="1"/>
            <p:nvPr/>
          </p:nvSpPr>
          <p:spPr>
            <a:xfrm rot="5400000">
              <a:off x="14776" y="5316"/>
              <a:ext cx="1992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50μM+CH223191</a:t>
              </a:r>
              <a:endParaRPr lang="zh-CN" altLang="en-US" sz="1000"/>
            </a:p>
          </p:txBody>
        </p:sp>
        <p:sp>
          <p:nvSpPr>
            <p:cNvPr id="129" name="文本框 128"/>
            <p:cNvSpPr txBox="1"/>
            <p:nvPr/>
          </p:nvSpPr>
          <p:spPr>
            <a:xfrm rot="5400000">
              <a:off x="15397" y="5128"/>
              <a:ext cx="1617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50μM+Fer-1</a:t>
              </a:r>
              <a:endParaRPr lang="zh-CN" altLang="en-US" sz="1000"/>
            </a:p>
          </p:txBody>
        </p:sp>
        <p:sp>
          <p:nvSpPr>
            <p:cNvPr id="130" name="文本框 129"/>
            <p:cNvSpPr txBox="1"/>
            <p:nvPr/>
          </p:nvSpPr>
          <p:spPr>
            <a:xfrm rot="5400000">
              <a:off x="15875" y="5029"/>
              <a:ext cx="1474" cy="4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/>
                <a:t>50μM+NAC</a:t>
              </a:r>
              <a:endParaRPr lang="zh-CN" altLang="en-US" sz="1000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3861344" y="2893451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5" name="文本框 4"/>
          <p:cNvSpPr txBox="1"/>
          <p:nvPr/>
        </p:nvSpPr>
        <p:spPr>
          <a:xfrm>
            <a:off x="7420519" y="2854716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6" name="文本框 5"/>
          <p:cNvSpPr txBox="1"/>
          <p:nvPr/>
        </p:nvSpPr>
        <p:spPr>
          <a:xfrm>
            <a:off x="10949849" y="2944251"/>
            <a:ext cx="6374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β-actin</a:t>
            </a:r>
            <a:endParaRPr lang="zh-CN" altLang="en-US" sz="1000" dirty="0"/>
          </a:p>
        </p:txBody>
      </p:sp>
      <p:sp>
        <p:nvSpPr>
          <p:cNvPr id="2" name="文本框 1"/>
          <p:cNvSpPr txBox="1"/>
          <p:nvPr/>
        </p:nvSpPr>
        <p:spPr>
          <a:xfrm>
            <a:off x="53975" y="81280"/>
            <a:ext cx="121386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Figure6B Expression of NRF2 proteins in H1299 cells of each group was detected by protein blotting.  Pictures used in the manuscript are shown in red boxes.</a:t>
            </a:r>
          </a:p>
        </p:txBody>
      </p:sp>
      <p:sp>
        <p:nvSpPr>
          <p:cNvPr id="4" name="矩形 3"/>
          <p:cNvSpPr/>
          <p:nvPr/>
        </p:nvSpPr>
        <p:spPr>
          <a:xfrm>
            <a:off x="1967865" y="1952625"/>
            <a:ext cx="1558290" cy="20764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906905" y="2748334"/>
            <a:ext cx="1670050" cy="22796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29&quot;:[50000199,50000159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29&quot;:[50000199,50000159],&quot;65&quot;:[20205081]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1642</Words>
  <Application>Microsoft Office PowerPoint</Application>
  <PresentationFormat>宽屏</PresentationFormat>
  <Paragraphs>711</Paragraphs>
  <Slides>14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Yubin Li</cp:lastModifiedBy>
  <cp:revision>276</cp:revision>
  <dcterms:created xsi:type="dcterms:W3CDTF">2019-06-19T02:08:00Z</dcterms:created>
  <dcterms:modified xsi:type="dcterms:W3CDTF">2025-02-06T07:34:21Z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024273F8C0414BD8A0A58A4976D541A6_11</vt:lpwstr>
  </property>
</Properties>
</file>