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9A31A-2B59-460D-B7C7-D8CAF6940F9E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8409D-3E3F-4694-BEDD-DA48E02C57A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746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8409D-3E3F-4694-BEDD-DA48E02C57A5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7481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07B29-C9DE-7383-7BED-01C9D0E30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5BE37A-09B1-DA08-E446-8E62C0FC5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33E19-2590-038F-EE1F-BAF95BD13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DD450-CE3D-4713-678A-F9F26A24A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2B68B-1037-7979-EE7A-E030A2A5F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468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D2E5D-E3F1-87D0-B544-A4F189CB4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EC3A1B-FF71-1D90-BCA0-0056025B8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A2372-8F73-986D-3FBC-3E7BD8CF6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FAA13-B65C-3236-3C87-2951E47A7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31358-C24B-85DA-F68F-29CF45A32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343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BE323-B6CC-5BC9-AEDC-49F1A23D23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CD3F8-8C9E-1F68-2503-DCAF35311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6F13B-2360-9AC6-4032-BC81CC21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51CA6-FBE1-DDAC-880F-D2432A692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EC351-B6D0-310E-D635-FE9DBA7EB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490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841FC-B1BC-BF6D-685A-0BC77B49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2F591-89CE-06BC-0FBF-56677BABD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81979-8210-9813-8F95-181ED793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EDD8A-6085-C79B-9E9C-B1BB0A18A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94E21-A659-6D96-26A3-771014416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489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FF09D-F591-1A19-CF79-AC162253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87056-E0EE-AAFD-FF90-0367E0FCC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56E6D-90A6-027E-CC56-0F5686E6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80B0F-A86C-357D-705B-FEFDEA82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B72CC-93F6-C970-555D-5CC838C9B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422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DA359-66B5-1D8F-EC8B-480D8A26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1D470-1B65-F273-57B4-E1B33C048E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456AC2-7C4B-52D0-EA7F-CEFC54587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493CF-77B9-69F0-2BD4-725C4496E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B4BE89-6AC8-8A33-3651-B87A5E781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56823-EB01-A703-C0D0-C4E0DE9E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732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F9294-18EB-2BA4-788C-47F80BAE6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E575AB-76C6-24F9-0F27-26908D65A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3911E5-91CA-6332-1224-5896C1793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F0FB7B-A034-8E88-42C7-08E1F586FD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807E53-496C-F2D1-1043-CD137AEC7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D3BDEB-63B0-721B-7090-25ECE8F80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F0C8D6-5284-21D1-D398-1654F80C8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FAA9D4-108E-67F1-3981-4AAC92C5A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0594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2CD23-137B-6F87-D834-E3DADE886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10CF16-F9BE-B1E2-6D21-9A3D1F24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93B258-0994-2CEF-6354-0026D6CA5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F394D1-C99C-E607-41F1-5F1D39C9D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465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16AEAC-65E9-CAFB-2188-56F756934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748ECC-E813-6774-049F-239E8B6E2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E5DEB-46BA-C2BF-B39F-DF6238B9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1585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89EBD-7DC2-9268-5734-DBBD860DB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F854E-9CA3-1B2F-0BA1-303CC6C34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A163C-FDE3-E155-EC50-CD6724B3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073D9D-3FE3-7F4E-9E5A-2EE9F0AD8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39B90-1911-1875-1E08-3C70DFF50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0C5A1-68D7-AB21-3EB5-23A20AFA7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210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1DCF8-472C-DDE5-C76B-3497A10C5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630B0B-B75D-EEC7-D020-B0F1CBD388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6A9954-14D0-5ECB-0E10-B10A5B90D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A969C2-F6D0-0240-C031-4E100483B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05F686-876F-677F-4EC6-4F7400269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5A443-EF86-1D58-B634-3EE91AF09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067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14C3C7-DD17-815B-6193-B5ED21EFF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9E44D-278A-1FB6-E0A4-916A7E4E0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38019-C23B-0F9A-F8B5-C24BEB1321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ADAC5-DB8C-4557-A9A5-49A7C22F77DC}" type="datetimeFigureOut">
              <a:rPr lang="en-IN" smtClean="0"/>
              <a:t>20-03-2025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50BE9-5A1B-DAD0-84F2-D82BC16D76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9A0FB-F807-0234-069B-91860A0CA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0C677-5653-4B90-9970-7B364DD8E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620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3D9C2769-544F-5B2C-A7B4-4A0B1268923B}"/>
              </a:ext>
            </a:extLst>
          </p:cNvPr>
          <p:cNvGrpSpPr/>
          <p:nvPr/>
        </p:nvGrpSpPr>
        <p:grpSpPr>
          <a:xfrm>
            <a:off x="101133" y="157831"/>
            <a:ext cx="11989734" cy="5124280"/>
            <a:chOff x="179109" y="553757"/>
            <a:chExt cx="11989734" cy="512428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222E187-3541-A418-B066-9AF7EAA74649}"/>
                </a:ext>
              </a:extLst>
            </p:cNvPr>
            <p:cNvGrpSpPr/>
            <p:nvPr/>
          </p:nvGrpSpPr>
          <p:grpSpPr>
            <a:xfrm>
              <a:off x="179109" y="553757"/>
              <a:ext cx="11989734" cy="5124280"/>
              <a:chOff x="179109" y="553757"/>
              <a:chExt cx="11989734" cy="5124280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168B504-FFFD-3AC0-4F56-76FF3EE6F55C}"/>
                  </a:ext>
                </a:extLst>
              </p:cNvPr>
              <p:cNvGrpSpPr/>
              <p:nvPr/>
            </p:nvGrpSpPr>
            <p:grpSpPr>
              <a:xfrm>
                <a:off x="179109" y="553757"/>
                <a:ext cx="8143720" cy="5124280"/>
                <a:chOff x="4133138" y="685732"/>
                <a:chExt cx="8143720" cy="5124280"/>
              </a:xfrm>
            </p:grpSpPr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E3E0E1E7-1B95-B0D2-F769-7DCC9245B025}"/>
                    </a:ext>
                  </a:extLst>
                </p:cNvPr>
                <p:cNvSpPr txBox="1"/>
                <p:nvPr/>
              </p:nvSpPr>
              <p:spPr>
                <a:xfrm>
                  <a:off x="8286750" y="685732"/>
                  <a:ext cx="329228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IN" b="0" i="0" dirty="0">
                      <a:solidFill>
                        <a:srgbClr val="0A0A0A"/>
                      </a:solidFill>
                      <a:effectLst/>
                      <a:latin typeface="IBM Plex Sans" panose="020F0502020204030204" pitchFamily="34" charset="0"/>
                    </a:rPr>
                    <a:t>Predicted Aligned Error (PAE)</a:t>
                  </a:r>
                  <a:endParaRPr lang="en-IN" dirty="0"/>
                </a:p>
              </p:txBody>
            </p:sp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12CC0D59-ADC8-6911-0CAC-45A5171E0633}"/>
                    </a:ext>
                  </a:extLst>
                </p:cNvPr>
                <p:cNvSpPr txBox="1"/>
                <p:nvPr/>
              </p:nvSpPr>
              <p:spPr>
                <a:xfrm>
                  <a:off x="8286749" y="5440680"/>
                  <a:ext cx="329228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IN" b="0" i="0" dirty="0">
                      <a:solidFill>
                        <a:srgbClr val="0A0A0A"/>
                      </a:solidFill>
                      <a:effectLst/>
                      <a:latin typeface="IBM Plex Sans" panose="020F0502020204030204" pitchFamily="34" charset="0"/>
                    </a:rPr>
                    <a:t>Average </a:t>
                  </a:r>
                  <a:r>
                    <a:rPr lang="en-IN" b="0" i="0" dirty="0" err="1">
                      <a:solidFill>
                        <a:srgbClr val="0A0A0A"/>
                      </a:solidFill>
                      <a:effectLst/>
                      <a:latin typeface="IBM Plex Sans" panose="020F0502020204030204" pitchFamily="34" charset="0"/>
                    </a:rPr>
                    <a:t>pLDDT</a:t>
                  </a:r>
                  <a:r>
                    <a:rPr lang="en-IN" b="0" i="0" dirty="0">
                      <a:solidFill>
                        <a:srgbClr val="0A0A0A"/>
                      </a:solidFill>
                      <a:effectLst/>
                      <a:latin typeface="IBM Plex Sans" panose="020F0502020204030204" pitchFamily="34" charset="0"/>
                    </a:rPr>
                    <a:t>: 94.08 </a:t>
                  </a:r>
                  <a:endParaRPr lang="en-IN" dirty="0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0FCD24A-209F-3520-19EE-5FB9901FC31E}"/>
                    </a:ext>
                  </a:extLst>
                </p:cNvPr>
                <p:cNvSpPr txBox="1"/>
                <p:nvPr/>
              </p:nvSpPr>
              <p:spPr>
                <a:xfrm>
                  <a:off x="4234903" y="695348"/>
                  <a:ext cx="6922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2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486C929-D68E-B890-CA79-B838340DF969}"/>
                    </a:ext>
                  </a:extLst>
                </p:cNvPr>
                <p:cNvSpPr txBox="1"/>
                <p:nvPr/>
              </p:nvSpPr>
              <p:spPr>
                <a:xfrm>
                  <a:off x="7733919" y="695348"/>
                  <a:ext cx="6922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2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</a:t>
                  </a:r>
                </a:p>
              </p:txBody>
            </p:sp>
            <p:pic>
              <p:nvPicPr>
                <p:cNvPr id="4" name="Picture 3">
                  <a:extLst>
                    <a:ext uri="{FF2B5EF4-FFF2-40B4-BE49-F238E27FC236}">
                      <a16:creationId xmlns:a16="http://schemas.microsoft.com/office/drawing/2014/main" id="{369A6261-D317-4A9A-D0FA-242427579E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935035" y="1030677"/>
                  <a:ext cx="3484566" cy="4461300"/>
                </a:xfrm>
                <a:prstGeom prst="rect">
                  <a:avLst/>
                </a:prstGeom>
              </p:spPr>
            </p:pic>
            <p:pic>
              <p:nvPicPr>
                <p:cNvPr id="8" name="Picture 7" descr="A red and green ribbon&#10;&#10;AI-generated content may be incorrect.">
                  <a:extLst>
                    <a:ext uri="{FF2B5EF4-FFF2-40B4-BE49-F238E27FC236}">
                      <a16:creationId xmlns:a16="http://schemas.microsoft.com/office/drawing/2014/main" id="{F6ED88A4-8F70-96A6-2E05-69D036664F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520" r="35899" b="5916"/>
                <a:stretch/>
              </p:blipFill>
              <p:spPr>
                <a:xfrm>
                  <a:off x="4133138" y="775344"/>
                  <a:ext cx="3484566" cy="4937980"/>
                </a:xfrm>
                <a:prstGeom prst="rect">
                  <a:avLst/>
                </a:prstGeom>
              </p:spPr>
            </p:pic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4A2EEE6-5F25-7A4E-7223-EA71D1D3F1DA}"/>
                    </a:ext>
                  </a:extLst>
                </p:cNvPr>
                <p:cNvSpPr txBox="1"/>
                <p:nvPr/>
              </p:nvSpPr>
              <p:spPr>
                <a:xfrm>
                  <a:off x="11584649" y="695348"/>
                  <a:ext cx="69220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IN" sz="20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</a:p>
              </p:txBody>
            </p:sp>
          </p:grp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2BC47EB-B485-06EE-FD6B-2682955462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b="1697"/>
              <a:stretch/>
            </p:blipFill>
            <p:spPr>
              <a:xfrm>
                <a:off x="7782903" y="923090"/>
                <a:ext cx="4385940" cy="4385616"/>
              </a:xfrm>
              <a:prstGeom prst="rect">
                <a:avLst/>
              </a:prstGeom>
            </p:spPr>
          </p:pic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1139DAE-8328-F763-206C-45C63667C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31771" y="3112359"/>
              <a:ext cx="728034" cy="549594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4E6590F-23B7-AEA9-8E51-BF1C1B8AFF56}"/>
              </a:ext>
            </a:extLst>
          </p:cNvPr>
          <p:cNvSpPr txBox="1"/>
          <p:nvPr/>
        </p:nvSpPr>
        <p:spPr>
          <a:xfrm>
            <a:off x="0" y="5545140"/>
            <a:ext cx="118949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Figure S1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AlphaFold predicted model of PAK2. (A) Cartoon representation of the kinase domain of PAK2 (Y294-F499). (B) Predicted Aligned Error (PAE)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plot of the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</a:rPr>
              <a:t>PAK2 model where it showed an average </a:t>
            </a:r>
            <a:r>
              <a:rPr lang="en-IN" dirty="0" err="1">
                <a:latin typeface="Times New Roman" panose="02020603050405020304" pitchFamily="18" charset="0"/>
                <a:ea typeface="Calibri" panose="020F0502020204030204" pitchFamily="34" charset="0"/>
              </a:rPr>
              <a:t>pLDDT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</a:rPr>
              <a:t> score of 94.08. (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C) Ramachandran plot showed most of the amino acid residues in allowed region.</a:t>
            </a:r>
            <a:endParaRPr lang="en-IN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720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77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IBM Plex Sans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9</cp:revision>
  <dcterms:created xsi:type="dcterms:W3CDTF">2025-03-16T15:19:06Z</dcterms:created>
  <dcterms:modified xsi:type="dcterms:W3CDTF">2025-03-20T12:51:52Z</dcterms:modified>
</cp:coreProperties>
</file>