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73" r:id="rId5"/>
    <p:sldId id="269" r:id="rId6"/>
    <p:sldId id="275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546" y="-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040A5-36E4-4455-B455-9DE9186F62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98F0C-D384-44D5-B132-FA1080DBF48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AF8BE-307F-496E-B96A-C317FF69A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031A3-4B28-44C7-BC33-685C56404B6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hdphoto" Target="../media/image9.wdp"/><Relationship Id="rId8" Type="http://schemas.openxmlformats.org/officeDocument/2006/relationships/image" Target="../media/image8.png"/><Relationship Id="rId7" Type="http://schemas.openxmlformats.org/officeDocument/2006/relationships/image" Target="../media/image7.jpe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.xml"/><Relationship Id="rId12" Type="http://schemas.microsoft.com/office/2007/relationships/hdphoto" Target="../media/image12.wdp"/><Relationship Id="rId11" Type="http://schemas.openxmlformats.org/officeDocument/2006/relationships/image" Target="../media/image11.png"/><Relationship Id="rId10" Type="http://schemas.openxmlformats.org/officeDocument/2006/relationships/image" Target="../media/image10.jpeg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hdphoto" Target="../media/image18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3" Type="http://schemas.microsoft.com/office/2007/relationships/hdphoto" Target="../media/image15.wdp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E:/24-899/GAP/20250701_151753_0.0.150.TIF20250701_151753_0.0.150"/>
          <p:cNvPicPr>
            <a:picLocks noChangeAspect="1"/>
          </p:cNvPicPr>
          <p:nvPr/>
        </p:nvPicPr>
        <p:blipFill>
          <a:blip r:embed="rId1"/>
          <a:srcRect l="1678" r="1678"/>
          <a:stretch>
            <a:fillRect/>
          </a:stretch>
        </p:blipFill>
        <p:spPr>
          <a:xfrm>
            <a:off x="6678295" y="462280"/>
            <a:ext cx="3067050" cy="255397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9258935" y="1181100"/>
            <a:ext cx="669925" cy="227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48kD</a:t>
            </a:r>
            <a:endParaRPr lang="en-US" altLang="zh-CN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260840" y="1325880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35kDa</a:t>
            </a:r>
            <a:endParaRPr lang="en-US" altLang="zh-CN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287510" y="1590040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25kDa</a:t>
            </a:r>
            <a:endParaRPr lang="en-US" altLang="zh-CN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 descr="15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78295" y="475615"/>
            <a:ext cx="3084830" cy="25107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219950" y="1213485"/>
            <a:ext cx="2162175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1N  1T  2N  2T  3N   3T  4N  4T  5N  5T</a:t>
            </a:r>
            <a:endParaRPr lang="en-US" altLang="zh-CN" sz="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图片 21" descr="E:/24-899/MD/4.jpg4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/>
                    </a14:imgEffect>
                  </a14:imgLayer>
                </a14:imgProps>
              </a:ext>
            </a:extLst>
          </a:blip>
          <a:srcRect l="1678" r="1678"/>
          <a:stretch>
            <a:fillRect/>
          </a:stretch>
        </p:blipFill>
        <p:spPr>
          <a:xfrm>
            <a:off x="1328522" y="475611"/>
            <a:ext cx="3078000" cy="252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727072" y="1213319"/>
            <a:ext cx="669925" cy="227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48kDa</a:t>
            </a:r>
            <a:endParaRPr lang="en-US" altLang="zh-CN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36597" y="1390484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35kDa</a:t>
            </a:r>
            <a:endParaRPr lang="en-US" altLang="zh-CN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713737" y="1652739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25kDa</a:t>
            </a:r>
            <a:endParaRPr lang="en-US" altLang="zh-CN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图片 32" descr="E:/24-899/MD/3.jpg3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5" r="89995">
                        <a14:foregroundMark x1="20536" y1="34364" x2="20536" y2="34364"/>
                        <a14:foregroundMark x1="27381" y1="35818" x2="27381" y2="35818"/>
                        <a14:foregroundMark x1="34673" y1="34364" x2="34673" y2="34364"/>
                        <a14:foregroundMark x1="39137" y1="34364" x2="39137" y2="34364"/>
                        <a14:foregroundMark x1="44643" y1="34182" x2="44643" y2="34182"/>
                        <a14:foregroundMark x1="50744" y1="34545" x2="50744" y2="34545"/>
                        <a14:foregroundMark x1="58185" y1="34727" x2="58185" y2="34727"/>
                        <a14:foregroundMark x1="64137" y1="34545" x2="64137" y2="34545"/>
                        <a14:foregroundMark x1="69792" y1="35091" x2="69792" y2="35091"/>
                        <a14:foregroundMark x1="55804" y1="34182" x2="57887" y2="34545"/>
                      </a14:backgroundRemoval>
                    </a14:imgEffect>
                    <a14:imgEffect>
                      <a14:brightnessContrast bright="-27000"/>
                    </a14:imgEffect>
                  </a14:imgLayer>
                </a14:imgProps>
              </a:ext>
            </a:extLst>
          </a:blip>
          <a:srcRect l="6" r="6"/>
          <a:stretch>
            <a:fillRect/>
          </a:stretch>
        </p:blipFill>
        <p:spPr>
          <a:xfrm>
            <a:off x="1339279" y="477200"/>
            <a:ext cx="3078985" cy="2520000"/>
          </a:xfrm>
          <a:prstGeom prst="rect">
            <a:avLst/>
          </a:prstGeom>
          <a:ln>
            <a:noFill/>
          </a:ln>
        </p:spPr>
      </p:pic>
      <p:sp>
        <p:nvSpPr>
          <p:cNvPr id="35" name="文本框 34"/>
          <p:cNvSpPr txBox="1"/>
          <p:nvPr/>
        </p:nvSpPr>
        <p:spPr>
          <a:xfrm>
            <a:off x="1854731" y="1089992"/>
            <a:ext cx="2162175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1N  1T  2N  2T  3N   3T  4N  4T  5N  5T</a:t>
            </a:r>
            <a:endParaRPr lang="en-US" altLang="zh-CN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595" y="8255"/>
            <a:ext cx="1531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1G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1970" y="1187450"/>
            <a:ext cx="81724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MFSD3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>
            <a:off x="1241425" y="1340485"/>
            <a:ext cx="406400" cy="508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5814060" y="1228725"/>
            <a:ext cx="92519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>
            <a:off x="6614160" y="1389380"/>
            <a:ext cx="417195" cy="381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383" y="3550279"/>
            <a:ext cx="3518836" cy="2880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2440" y1="40182" x2="32440" y2="40182"/>
                        <a14:foregroundMark x1="32738" y1="40909" x2="36607" y2="39455"/>
                        <a14:foregroundMark x1="41815" y1="40909" x2="41815" y2="40909"/>
                        <a14:foregroundMark x1="48661" y1="39455" x2="48661" y2="39455"/>
                        <a14:foregroundMark x1="65923" y1="40545" x2="65923" y2="40545"/>
                        <a14:foregroundMark x1="60863" y1="40545" x2="60863" y2="40545"/>
                        <a14:foregroundMark x1="57738" y1="39818" x2="60863" y2="40182"/>
                      </a14:backgroundRemoval>
                    </a14:imgEffect>
                    <a14:imgEffect>
                      <a14:brightnessContrast brigh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17" y="3550279"/>
            <a:ext cx="3518836" cy="2880000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1448032" y="4605313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48kDa</a:t>
            </a:r>
            <a:endParaRPr lang="en-US" altLang="zh-CN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438366" y="4812161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35kDa</a:t>
            </a:r>
            <a:endParaRPr lang="en-US" altLang="zh-CN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48032" y="5097815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25kDa</a:t>
            </a:r>
            <a:endParaRPr lang="en-US" altLang="zh-CN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256186" y="4411585"/>
            <a:ext cx="2162175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6N   6T   7N  7T   8N   8T  </a:t>
            </a:r>
            <a:endParaRPr lang="en-US" altLang="zh-CN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8329" y="3482969"/>
            <a:ext cx="3518836" cy="2879999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6925901" y="4486251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C00000"/>
                </a:solidFill>
              </a:rPr>
              <a:t>48kDa</a:t>
            </a:r>
            <a:endParaRPr lang="en-US" altLang="zh-CN" sz="900" dirty="0">
              <a:solidFill>
                <a:srgbClr val="C00000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916235" y="4693099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C00000"/>
                </a:solidFill>
              </a:rPr>
              <a:t>35kDa</a:t>
            </a:r>
            <a:endParaRPr lang="en-US" altLang="zh-CN" sz="900" dirty="0">
              <a:solidFill>
                <a:srgbClr val="C00000"/>
              </a:solidFill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5089" y1="43455" x2="45089" y2="43455"/>
                        <a14:foregroundMark x1="51786" y1="44182" x2="51786" y2="44182"/>
                        <a14:foregroundMark x1="57440" y1="40909" x2="57440" y2="40909"/>
                        <a14:foregroundMark x1="63542" y1="42364" x2="63542" y2="42364"/>
                      </a14:backgroundRemoval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8079" y="3486991"/>
            <a:ext cx="3518836" cy="2879999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6925901" y="4978753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C00000"/>
                </a:solidFill>
              </a:rPr>
              <a:t>25kDa</a:t>
            </a:r>
            <a:endParaRPr lang="en-US" altLang="zh-CN" sz="900" dirty="0">
              <a:solidFill>
                <a:srgbClr val="C00000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693039" y="4417036"/>
            <a:ext cx="2162175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800" b="1" dirty="0">
                <a:solidFill>
                  <a:srgbClr val="C00000"/>
                </a:solidFill>
              </a:rPr>
              <a:t>6N   6T   7N  7T   8N   8T  </a:t>
            </a:r>
            <a:endParaRPr lang="en-US" altLang="zh-CN" sz="800" b="1" dirty="0">
              <a:solidFill>
                <a:srgbClr val="C00000"/>
              </a:solidFill>
            </a:endParaRPr>
          </a:p>
        </p:txBody>
      </p:sp>
      <p:cxnSp>
        <p:nvCxnSpPr>
          <p:cNvPr id="53" name="直接箭头连接符 52"/>
          <p:cNvCxnSpPr/>
          <p:nvPr/>
        </p:nvCxnSpPr>
        <p:spPr>
          <a:xfrm flipH="1">
            <a:off x="9188450" y="4693285"/>
            <a:ext cx="29781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9486265" y="4544060"/>
            <a:ext cx="92519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1" name="直接箭头连接符 50"/>
          <p:cNvCxnSpPr/>
          <p:nvPr/>
        </p:nvCxnSpPr>
        <p:spPr>
          <a:xfrm flipH="1">
            <a:off x="3793490" y="4662805"/>
            <a:ext cx="29781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091305" y="4513580"/>
            <a:ext cx="92519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MFSD3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1202" y="961552"/>
            <a:ext cx="3518836" cy="287999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1250" y1="40000" x2="31250" y2="40000"/>
                        <a14:foregroundMark x1="32440" y1="40364" x2="37500" y2="40364"/>
                      </a14:backgroundRemoval>
                    </a14:imgEffect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1202" y="961551"/>
            <a:ext cx="3518836" cy="2879999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3668873" y="1933191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48kDa</a:t>
            </a:r>
            <a:endParaRPr lang="en-US" altLang="zh-CN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668874" y="2171682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35kDa</a:t>
            </a:r>
            <a:endParaRPr lang="en-US" altLang="zh-CN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668875" y="2498109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25kDa</a:t>
            </a:r>
            <a:endParaRPr lang="en-US" altLang="zh-CN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228966" y="1799836"/>
            <a:ext cx="2162175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9N   9T   10N  10T    </a:t>
            </a:r>
            <a:endParaRPr lang="en-US" altLang="zh-CN" sz="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595" y="8255"/>
            <a:ext cx="1531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1G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92275" y="957107"/>
            <a:ext cx="3518835" cy="287999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589530" y="1750679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C00000"/>
                </a:solidFill>
              </a:rPr>
              <a:t>48kDa</a:t>
            </a:r>
            <a:endParaRPr lang="en-US" altLang="zh-CN" sz="900" dirty="0">
              <a:solidFill>
                <a:srgbClr val="C0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76848" y="1980549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C00000"/>
                </a:solidFill>
              </a:rPr>
              <a:t>35kDa</a:t>
            </a:r>
            <a:endParaRPr lang="en-US" altLang="zh-CN" sz="900" dirty="0">
              <a:solidFill>
                <a:srgbClr val="C00000"/>
              </a:solidFill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4226" y1="38182" x2="34226" y2="38182"/>
                        <a14:foregroundMark x1="51935" y1="38182" x2="51935" y2="3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9241" y="961808"/>
            <a:ext cx="3518835" cy="28799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文本框 27"/>
          <p:cNvSpPr txBox="1"/>
          <p:nvPr/>
        </p:nvSpPr>
        <p:spPr>
          <a:xfrm>
            <a:off x="8588071" y="2324195"/>
            <a:ext cx="66992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C00000"/>
                </a:solidFill>
              </a:rPr>
              <a:t>25kDa</a:t>
            </a:r>
            <a:endParaRPr lang="en-US" altLang="zh-CN" sz="900" dirty="0">
              <a:solidFill>
                <a:srgbClr val="C0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06984" y="1805189"/>
            <a:ext cx="2162175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800" b="1" dirty="0">
                <a:solidFill>
                  <a:srgbClr val="C00000"/>
                </a:solidFill>
              </a:rPr>
              <a:t>9N   9T   10N  10T    </a:t>
            </a:r>
            <a:endParaRPr lang="en-US" altLang="zh-CN" sz="800" b="1" dirty="0">
              <a:solidFill>
                <a:srgbClr val="C0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36320" y="1932940"/>
            <a:ext cx="81724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MFSD3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1755775" y="2085975"/>
            <a:ext cx="406400" cy="508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299200" y="1871980"/>
            <a:ext cx="92519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7099300" y="2032635"/>
            <a:ext cx="417195" cy="381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图片 69"/>
          <p:cNvPicPr/>
          <p:nvPr/>
        </p:nvPicPr>
        <p:blipFill>
          <a:blip r:embed="rId1"/>
          <a:srcRect l="3050" r="3422"/>
          <a:stretch>
            <a:fillRect/>
          </a:stretch>
        </p:blipFill>
        <p:spPr>
          <a:xfrm>
            <a:off x="706120" y="3721735"/>
            <a:ext cx="4787900" cy="302387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05485" y="440690"/>
            <a:ext cx="4787900" cy="302387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72745" y="82804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745" y="99695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745" y="68770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150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2745" y="60325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250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2745" y="117284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2745" y="143954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35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2745" y="184404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25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2745" y="238252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15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2745" y="279590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2745" y="130556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745" y="195643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75385" y="415925"/>
            <a:ext cx="4236720" cy="271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40     43   46    49    52    55    58   61    64    67   70 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(℃) 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/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73065" y="1144270"/>
            <a:ext cx="81724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MFSD3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 flipH="1">
            <a:off x="5093970" y="1308735"/>
            <a:ext cx="29781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2739390" y="78740"/>
            <a:ext cx="143891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Palbociclib</a:t>
            </a:r>
            <a:endParaRPr lang="en-US" altLang="zh-CN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281420" y="106045"/>
            <a:ext cx="6192520" cy="3361055"/>
            <a:chOff x="10104" y="376"/>
            <a:chExt cx="9752" cy="5293"/>
          </a:xfrm>
        </p:grpSpPr>
        <p:pic>
          <p:nvPicPr>
            <p:cNvPr id="29" name="图片 2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0473" y="907"/>
              <a:ext cx="7540" cy="4762"/>
            </a:xfrm>
            <a:prstGeom prst="rect">
              <a:avLst/>
            </a:prstGeom>
          </p:spPr>
        </p:pic>
        <p:sp>
          <p:nvSpPr>
            <p:cNvPr id="74" name="文本框 73"/>
            <p:cNvSpPr txBox="1"/>
            <p:nvPr/>
          </p:nvSpPr>
          <p:spPr>
            <a:xfrm>
              <a:off x="10104" y="1649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100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0104" y="1915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70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0104" y="1429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150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104" y="1296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250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0104" y="2192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50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0104" y="2611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35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0104" y="3248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25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10104" y="4095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15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0104" y="4745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10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104" y="2401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40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104" y="3425"/>
              <a:ext cx="912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20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348" y="1001"/>
              <a:ext cx="7280" cy="4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noAutofit/>
            </a:bodyPr>
            <a:lstStyle/>
            <a:p>
              <a:pPr indent="0"/>
              <a:r>
                <a: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40    43    46    49    52     55    58   61    64    67    70 </a:t>
              </a:r>
              <a:r>
                <a: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(℃) </a:t>
              </a:r>
              <a:endPara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indent="0"/>
              <a:endPara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8045" y="2449"/>
              <a:ext cx="1811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/>
              <a:r>
                <a: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GAPDH</a:t>
              </a:r>
              <a:endPara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372" y="376"/>
              <a:ext cx="2266" cy="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Palbociclib</a:t>
              </a:r>
              <a:endPara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5518785" y="4350385"/>
            <a:ext cx="81724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MFSD3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 flipH="1">
            <a:off x="5220970" y="4509135"/>
            <a:ext cx="29781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1092835" y="3747770"/>
            <a:ext cx="4236720" cy="271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40     43   46    49    52    55    58   61    64    67   70 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(℃) 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/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745" y="412940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745" y="429831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70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2745" y="398907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150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2745" y="390461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250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72745" y="447421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72745" y="474091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35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72745" y="517398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25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2745" y="571246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15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745" y="612584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72745" y="460692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2745" y="528637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446135" y="3439795"/>
            <a:ext cx="143891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Dabrafenib</a:t>
            </a:r>
            <a:endParaRPr lang="en-US" altLang="zh-CN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2379980" y="3439795"/>
            <a:ext cx="143891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Dabrafenib</a:t>
            </a:r>
            <a:endParaRPr lang="en-US" altLang="zh-CN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6246495" y="3721735"/>
            <a:ext cx="6179942" cy="3024000"/>
            <a:chOff x="9823" y="5722"/>
            <a:chExt cx="9732" cy="4762"/>
          </a:xfrm>
        </p:grpSpPr>
        <p:pic>
          <p:nvPicPr>
            <p:cNvPr id="96" name="图片 9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0261" y="5722"/>
              <a:ext cx="7540" cy="4762"/>
            </a:xfrm>
            <a:prstGeom prst="rect">
              <a:avLst/>
            </a:prstGeom>
          </p:spPr>
        </p:pic>
        <p:sp>
          <p:nvSpPr>
            <p:cNvPr id="97" name="文本框 96"/>
            <p:cNvSpPr txBox="1"/>
            <p:nvPr/>
          </p:nvSpPr>
          <p:spPr>
            <a:xfrm>
              <a:off x="17813" y="7221"/>
              <a:ext cx="1742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/>
              <a:r>
                <a: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GAPDH</a:t>
              </a:r>
              <a:endPara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10957" y="5899"/>
              <a:ext cx="6672" cy="4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noAutofit/>
            </a:bodyPr>
            <a:lstStyle/>
            <a:p>
              <a:pPr indent="0"/>
              <a:r>
                <a: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40     43   46    49    52    55    58   61    64    67   70 </a:t>
              </a:r>
              <a:r>
                <a:rPr lang="en-US" altLang="zh-CN" sz="1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  (℃) </a:t>
              </a:r>
              <a:endPara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indent="0"/>
              <a:endPara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9823" y="6350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100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9823" y="6616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70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9823" y="6129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150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9823" y="5996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250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9823" y="6878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50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9823" y="7358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35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9823" y="8040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25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9823" y="9113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15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9823" y="9689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10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9823" y="7147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40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9823" y="8217"/>
              <a:ext cx="909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r"/>
              <a:r>
                <a:rPr lang="en-US" altLang="zh-CN" sz="1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20</a:t>
              </a:r>
              <a:endPara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61595" y="8255"/>
            <a:ext cx="1531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9A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直接箭头连接符 51"/>
          <p:cNvCxnSpPr/>
          <p:nvPr/>
        </p:nvCxnSpPr>
        <p:spPr>
          <a:xfrm flipH="1">
            <a:off x="10995660" y="1588770"/>
            <a:ext cx="29781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 flipH="1">
            <a:off x="11026140" y="4821555"/>
            <a:ext cx="29781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5885" y="1466215"/>
            <a:ext cx="4981575" cy="3095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" y="1472565"/>
            <a:ext cx="4924425" cy="3019425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5466715" y="2104390"/>
            <a:ext cx="81724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MFSD3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 flipH="1">
            <a:off x="5081905" y="2248535"/>
            <a:ext cx="29781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1153795" y="1468120"/>
            <a:ext cx="4236720" cy="271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40     43   46    49    52    55    58   61    64    67   70 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(℃) 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/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33680" y="168275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33680" y="181673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33680" y="157607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140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33680" y="149161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200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33680" y="195643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68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33680" y="239458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33680" y="271335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33680" y="368046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13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33680" y="418909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33680" y="219392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55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33680" y="300672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1396980" y="2317750"/>
            <a:ext cx="11061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GAPDH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889750" y="1466215"/>
            <a:ext cx="5163185" cy="271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40     43     46     49    52     55     58    61    64     67    70 </a:t>
            </a:r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(℃) </a:t>
            </a:r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/>
            <a:endParaRPr lang="en-US" altLang="zh-CN" sz="14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307070" y="1076325"/>
            <a:ext cx="143891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DMSO</a:t>
            </a:r>
            <a:endParaRPr lang="en-US" altLang="zh-CN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2240915" y="1190625"/>
            <a:ext cx="143891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DMSO</a:t>
            </a:r>
            <a:endParaRPr lang="en-US" altLang="zh-CN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40755" y="176466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100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40755" y="188404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90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040755" y="163576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140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040755" y="155130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200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040755" y="201612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68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040755" y="245427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40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40755" y="277304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040755" y="3740150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13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040755" y="424878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040755" y="225361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55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040755" y="3066415"/>
            <a:ext cx="57721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r"/>
            <a:r>
              <a:rPr lang="en-US" altLang="zh-CN" sz="1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20</a:t>
            </a:r>
            <a:endParaRPr lang="en-US" altLang="zh-CN" sz="1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11129645" y="2483485"/>
            <a:ext cx="29781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61595" y="8255"/>
            <a:ext cx="1531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9A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971</Words>
  <Application>WPS 演示</Application>
  <PresentationFormat>宽屏</PresentationFormat>
  <Paragraphs>242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Times New Roman</vt:lpstr>
      <vt:lpstr>等线</vt:lpstr>
      <vt:lpstr>微软雅黑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qianm</dc:creator>
  <cp:lastModifiedBy>Admin</cp:lastModifiedBy>
  <cp:revision>50</cp:revision>
  <dcterms:created xsi:type="dcterms:W3CDTF">2024-11-29T07:39:00Z</dcterms:created>
  <dcterms:modified xsi:type="dcterms:W3CDTF">2025-11-21T02:26:23Z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9048DC4319384D1F804AB0DFCB3AE74D_13</vt:lpwstr>
  </property>
  <property fmtid="{D5CDD505-2E9C-101B-9397-08002B2CF9AE}" pid="3" name="KSOProductBuildVer">
    <vt:lpwstr>2052-12.1.0.23125</vt:lpwstr>
  </property>
</Properties>
</file>