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4"/>
    <p:restoredTop sz="94634"/>
  </p:normalViewPr>
  <p:slideViewPr>
    <p:cSldViewPr snapToGrid="0" snapToObjects="1">
      <p:cViewPr varScale="1">
        <p:scale>
          <a:sx n="115" d="100"/>
          <a:sy n="115" d="100"/>
        </p:scale>
        <p:origin x="216" y="1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hmedbageel/Desktop/Lab/Quantification%20experiment/Protein%20Quantification/protein%20quantific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Mimosine-Protein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Sheet1!$S$451:$S$455</c:f>
                <c:numCache>
                  <c:formatCode>General</c:formatCode>
                  <c:ptCount val="5"/>
                  <c:pt idx="0">
                    <c:v>1.4768585277917147E-2</c:v>
                  </c:pt>
                  <c:pt idx="1">
                    <c:v>9.6090235369330392E-3</c:v>
                  </c:pt>
                  <c:pt idx="2">
                    <c:v>5.3644923131436813E-3</c:v>
                  </c:pt>
                  <c:pt idx="3">
                    <c:v>5.4569018479149719E-3</c:v>
                  </c:pt>
                  <c:pt idx="4">
                    <c:v>1.0397649306988157E-2</c:v>
                  </c:pt>
                </c:numCache>
              </c:numRef>
            </c:plus>
            <c:minus>
              <c:numRef>
                <c:f>Sheet1!$S$451:$S$455</c:f>
                <c:numCache>
                  <c:formatCode>General</c:formatCode>
                  <c:ptCount val="5"/>
                  <c:pt idx="0">
                    <c:v>1.4768585277917147E-2</c:v>
                  </c:pt>
                  <c:pt idx="1">
                    <c:v>9.6090235369330392E-3</c:v>
                  </c:pt>
                  <c:pt idx="2">
                    <c:v>5.3644923131436813E-3</c:v>
                  </c:pt>
                  <c:pt idx="3">
                    <c:v>5.4569018479149719E-3</c:v>
                  </c:pt>
                  <c:pt idx="4">
                    <c:v>1.0397649306988157E-2</c:v>
                  </c:pt>
                </c:numCache>
              </c:numRef>
            </c:minus>
            <c:spPr>
              <a:noFill/>
              <a:ln w="19050" cap="rnd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Sheet1!$Q$451:$Q$455</c:f>
              <c:strCache>
                <c:ptCount val="5"/>
                <c:pt idx="0">
                  <c:v>0 µg/5 mg</c:v>
                </c:pt>
                <c:pt idx="1">
                  <c:v>20 µg/5 mg</c:v>
                </c:pt>
                <c:pt idx="2">
                  <c:v>50 µg/5 mg</c:v>
                </c:pt>
                <c:pt idx="3">
                  <c:v>75 µg/5 mg</c:v>
                </c:pt>
                <c:pt idx="4">
                  <c:v>100 µg/5 mg</c:v>
                </c:pt>
              </c:strCache>
            </c:strRef>
          </c:cat>
          <c:val>
            <c:numRef>
              <c:f>Sheet1!$R$451:$R$455</c:f>
              <c:numCache>
                <c:formatCode>General</c:formatCode>
                <c:ptCount val="5"/>
                <c:pt idx="0">
                  <c:v>0.40366666666666662</c:v>
                </c:pt>
                <c:pt idx="1">
                  <c:v>0.40599999999999997</c:v>
                </c:pt>
                <c:pt idx="2">
                  <c:v>0.40033333333333337</c:v>
                </c:pt>
                <c:pt idx="3">
                  <c:v>0.39166666666666666</c:v>
                </c:pt>
                <c:pt idx="4">
                  <c:v>0.3746666666666667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EC-9643-BBCC-EA69B45226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0617920"/>
        <c:axId val="1200498720"/>
      </c:barChart>
      <c:catAx>
        <c:axId val="1200617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Mimosine µg/protein</a:t>
                </a:r>
                <a:r>
                  <a:rPr lang="en-US" sz="1000" b="1" i="0" u="none" strike="noStrike" baseline="0">
                    <a:effectLst/>
                  </a:rPr>
                  <a:t> mg</a:t>
                </a:r>
                <a:r>
                  <a:rPr lang="en-US" sz="1000" b="0" i="0" u="none" strike="noStrike" baseline="0"/>
                  <a:t> </a:t>
                </a:r>
                <a:endParaRPr lang="en-US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0498720"/>
        <c:crosses val="autoZero"/>
        <c:auto val="1"/>
        <c:lblAlgn val="ctr"/>
        <c:lblOffset val="100"/>
        <c:noMultiLvlLbl val="0"/>
      </c:catAx>
      <c:valAx>
        <c:axId val="12004987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baseline="0" dirty="0"/>
                  <a:t>Absorbance at 595 nm</a:t>
                </a:r>
                <a:endParaRPr lang="en-US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0617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8CC7A-374B-9147-BF54-CF16EB468E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62D10E-B79C-BE4F-B05F-FD6E7BCF5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C47AB-0258-BB4F-BB1C-20D043B6D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93CB0-7D3F-9747-A345-C82F94F02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51088-3CE3-3D41-BFDC-A5ABB87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9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957C2-7045-FE4E-8500-A3BD2D7FE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82113-67F7-854E-9F1B-A696BB6D9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1438-435D-9247-98BA-CCDC94EB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023DE-DDCF-7849-824A-3DC43E9C9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25A93-C104-4D4D-A726-B0A31EF1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464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AC8DC8-0B17-E442-B837-0C31E1ED0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5DCB46-83EA-6A4A-88B6-3F2F61302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A4598-F2E4-C943-8657-C70932CCD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D0538-6EFF-5E43-8237-CBB90135A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FF096-AB41-5E4A-BA69-631B8D0C6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14887-534B-3B4C-9F59-DEFE60096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1068D-6245-224B-9CC0-2D7798297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4E080-1716-C94E-8F40-EFD6D1D36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DC57F-10DE-8F4C-803B-38C1AF23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1E041-0C56-5A49-9EC7-52B53797D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2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526B-336E-2841-A266-6E0714606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8D6A3-1ADC-CD4F-BFBC-EEE68175C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5D67D-1B08-B148-96BC-6E4D50D4B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EE00CB-8AD9-D542-8AC2-E5B928E1B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2F7A7-F2A3-D64A-9AB9-62CAD5BC9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88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994A6-BE1E-2747-B995-E3C0EB8A1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81DB4-2842-9C4F-9A12-0EC660BCC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820344-2EB1-CE47-BC36-2D65D0BFBC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6060A9-7687-974F-8033-2BDAC1550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FE2A51-BD09-C04B-9D43-D5838653B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5F261-29DC-6D4F-9B20-B501DC256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2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1BD57-6821-ED46-9035-927E1F6B2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7A98B-0331-B946-8528-F86A85C4C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B52ADE-2F2D-4346-949D-F9CF29F283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42BAAC-80F0-3247-AA59-018581ECDA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06A295-78E7-A24D-9791-36D7CDC96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A2E543-F284-BC4C-B0D5-D18BC877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8E4596-A4DC-0B42-A5B5-BFBFD349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F69368-3FBF-DC4A-825A-E666C8D3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79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980D3-8B0C-4041-99A2-E4AD4FB14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6104FC-ACF8-8244-A124-96D0023B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0C0170-68D2-A14D-9662-6C4DA6B45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D2DE1-8C69-824C-8530-0424177A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92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51AC6F-A753-AE4B-8D42-37E9DCE8F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D8E7B0-ADD9-CD4A-8363-169C2357C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2512E-7E02-4B43-9CBB-7DABB0871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6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62473-2F33-AA49-B04A-F7940A390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63F7-5F4A-854E-981A-CC2A6FEBF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DF6DB7-97FC-D746-BBE6-CD9FAE823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53500A-B4A8-A348-8095-B13141E0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8AF6F-7E69-F446-8680-F4BDBDE6D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01F7D-E623-B844-87CA-7CD871E99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5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350A1-BAB3-3D41-BB06-88B859E66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3F5FA3-59F7-474D-8E6F-409705E7E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576271-97C2-F845-9E8A-9CE74AF13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135CAC-8655-F746-B440-A107633D8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C366F-6781-BF4D-918F-93652A9B6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6D11C1-AE06-6E4E-94B8-4E8DDA404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8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F56D1E-C950-4B41-8948-8DCDCABD0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92778-3520-DB43-9FDE-D275D26A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60E1A-15FB-B04C-80F4-0D826A9867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716BF-892C-734E-9C0E-67552C665DCD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6C96F-1861-8444-9810-0D8998200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B7FC7-2E23-5541-B329-CBC9B8C6A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1F1DA-FFDF-B541-803C-D0438BD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2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7E1A18-DFA8-174E-B383-ADA48D688494}"/>
              </a:ext>
            </a:extLst>
          </p:cNvPr>
          <p:cNvGrpSpPr/>
          <p:nvPr/>
        </p:nvGrpSpPr>
        <p:grpSpPr>
          <a:xfrm>
            <a:off x="3467661" y="1120980"/>
            <a:ext cx="4766400" cy="2758529"/>
            <a:chOff x="2731680" y="1767751"/>
            <a:chExt cx="4766400" cy="2758529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DC6EB013-B695-1244-BD1C-A76E5789AA0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31149107"/>
                </p:ext>
              </p:extLst>
            </p:nvPr>
          </p:nvGraphicFramePr>
          <p:xfrm>
            <a:off x="2826930" y="1775282"/>
            <a:ext cx="4575900" cy="27509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CE1069-ECDB-C542-8B32-CDC6EC202A7A}"/>
                </a:ext>
              </a:extLst>
            </p:cNvPr>
            <p:cNvSpPr/>
            <p:nvPr/>
          </p:nvSpPr>
          <p:spPr>
            <a:xfrm>
              <a:off x="2731680" y="1767751"/>
              <a:ext cx="4766400" cy="2750998"/>
            </a:xfrm>
            <a:prstGeom prst="rect">
              <a:avLst/>
            </a:prstGeom>
            <a:no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372C654-0190-B646-A528-5886DF27D463}"/>
              </a:ext>
            </a:extLst>
          </p:cNvPr>
          <p:cNvSpPr txBox="1"/>
          <p:nvPr/>
        </p:nvSpPr>
        <p:spPr>
          <a:xfrm>
            <a:off x="724830" y="4772722"/>
            <a:ext cx="108389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Fig. S-1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Effects of added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mimosine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known amounts of bovine serum albumin (BSA) on protein quantification using Bradford’s method.  Different amounts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mimosine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(0 to 100 µg) were mixed with 5 mg of BSA samples in different tubes and the volume was adjusted to 100 µl.  The absorbance at 595 nm of the samples did not differ significantly from the sample containing no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mimosine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indicating that presence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mimosine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at concentrations normally found in giant leucaena foliage do not affect protein quantification by Bradford’s method.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AD064B-AC0F-C341-8645-689C2CC4EB9D}"/>
              </a:ext>
            </a:extLst>
          </p:cNvPr>
          <p:cNvSpPr txBox="1"/>
          <p:nvPr/>
        </p:nvSpPr>
        <p:spPr>
          <a:xfrm>
            <a:off x="4047893" y="267629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Supplemental figure S-1</a:t>
            </a:r>
          </a:p>
        </p:txBody>
      </p:sp>
    </p:spTree>
    <p:extLst>
      <p:ext uri="{BB962C8B-B14F-4D97-AF65-F5344CB8AC3E}">
        <p14:creationId xmlns:p14="http://schemas.microsoft.com/office/powerpoint/2010/main" val="1444103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108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 BAGEEL</dc:creator>
  <cp:lastModifiedBy>Microsoft Office User</cp:lastModifiedBy>
  <cp:revision>10</cp:revision>
  <dcterms:created xsi:type="dcterms:W3CDTF">2021-04-06T22:26:41Z</dcterms:created>
  <dcterms:modified xsi:type="dcterms:W3CDTF">2021-09-14T00:29:45Z</dcterms:modified>
</cp:coreProperties>
</file>