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94500" cy="9906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4314" autoAdjust="0"/>
    <p:restoredTop sz="93772" autoAdjust="0"/>
  </p:normalViewPr>
  <p:slideViewPr>
    <p:cSldViewPr showGuides="1">
      <p:cViewPr>
        <p:scale>
          <a:sx n="160" d="100"/>
          <a:sy n="160" d="100"/>
        </p:scale>
        <p:origin x="-1090" y="588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24" cy="495855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7890" y="0"/>
            <a:ext cx="2945024" cy="495855"/>
          </a:xfrm>
          <a:prstGeom prst="rect">
            <a:avLst/>
          </a:prstGeom>
        </p:spPr>
        <p:txBody>
          <a:bodyPr vert="horz" lIns="91303" tIns="45651" rIns="91303" bIns="45651" rtlCol="0"/>
          <a:lstStyle>
            <a:lvl1pPr algn="r">
              <a:defRPr sz="1200"/>
            </a:lvl1pPr>
          </a:lstStyle>
          <a:p>
            <a:fld id="{63546055-AEEF-48BC-9C49-F5ED88C0EFB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2950"/>
            <a:ext cx="278765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03" tIns="45651" rIns="91303" bIns="45651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vert="horz" lIns="91303" tIns="45651" rIns="91303" bIns="45651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08562"/>
            <a:ext cx="2945024" cy="495854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</p:spPr>
        <p:txBody>
          <a:bodyPr vert="horz" lIns="91303" tIns="45651" rIns="91303" bIns="45651" rtlCol="0" anchor="b"/>
          <a:lstStyle>
            <a:lvl1pPr algn="r">
              <a:defRPr sz="1200"/>
            </a:lvl1pPr>
          </a:lstStyle>
          <a:p>
            <a:fld id="{B1C0555E-72AA-4BFB-8590-DCF2B3A137F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077192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0555E-72AA-4BFB-8590-DCF2B3A137F8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57568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455EC-2A97-4053-A94A-2F1F674E99AC}" type="datetimeFigureOut">
              <a:rPr lang="de-DE" smtClean="0"/>
              <a:pPr/>
              <a:t>24.09.2025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C458A-BF08-4F6F-B5F3-8CD02FF7F1C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35681" y="-108520"/>
            <a:ext cx="6677695" cy="8368724"/>
            <a:chOff x="-234261" y="-94735"/>
            <a:chExt cx="7056296" cy="8843199"/>
          </a:xfrm>
        </p:grpSpPr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xmlns="" id="{B12DD05C-499F-40AA-8F47-C5CC4188EC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9832" y="67866"/>
              <a:ext cx="6502203" cy="3236319"/>
            </a:xfrm>
            <a:prstGeom prst="rect">
              <a:avLst/>
            </a:prstGeom>
          </p:spPr>
        </p:pic>
        <p:sp>
          <p:nvSpPr>
            <p:cNvPr id="308" name="Textfeld 307">
              <a:extLst>
                <a:ext uri="{FF2B5EF4-FFF2-40B4-BE49-F238E27FC236}">
                  <a16:creationId xmlns:a16="http://schemas.microsoft.com/office/drawing/2014/main" xmlns="" id="{EF5ADDA4-7B75-454F-BDDD-AD3B648DCEF9}"/>
                </a:ext>
              </a:extLst>
            </p:cNvPr>
            <p:cNvSpPr txBox="1"/>
            <p:nvPr/>
          </p:nvSpPr>
          <p:spPr>
            <a:xfrm rot="16200000">
              <a:off x="-1032555" y="1420446"/>
              <a:ext cx="1858201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err="1"/>
                <a:t>Residuals</a:t>
              </a:r>
              <a:r>
                <a:rPr lang="de-DE" sz="1100" dirty="0"/>
                <a:t>, log </a:t>
              </a:r>
              <a:r>
                <a:rPr lang="de-DE" sz="1100" dirty="0" err="1"/>
                <a:t>antenna</a:t>
              </a:r>
              <a:r>
                <a:rPr lang="de-DE" sz="1100" dirty="0"/>
                <a:t> </a:t>
              </a:r>
              <a:r>
                <a:rPr lang="de-DE" sz="1100" dirty="0" err="1"/>
                <a:t>length</a:t>
              </a:r>
              <a:endParaRPr lang="de-DE" sz="1100" dirty="0"/>
            </a:p>
          </p:txBody>
        </p:sp>
        <p:sp>
          <p:nvSpPr>
            <p:cNvPr id="309" name="Textfeld 308">
              <a:extLst>
                <a:ext uri="{FF2B5EF4-FFF2-40B4-BE49-F238E27FC236}">
                  <a16:creationId xmlns:a16="http://schemas.microsoft.com/office/drawing/2014/main" xmlns="" id="{FE6FC31A-AF0A-4782-BAF5-D4ED23CE2F5A}"/>
                </a:ext>
              </a:extLst>
            </p:cNvPr>
            <p:cNvSpPr txBox="1"/>
            <p:nvPr/>
          </p:nvSpPr>
          <p:spPr>
            <a:xfrm>
              <a:off x="3128756" y="3141030"/>
              <a:ext cx="59984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100" dirty="0" err="1"/>
                <a:t>species</a:t>
              </a:r>
              <a:endParaRPr lang="de-DE" sz="1100" dirty="0"/>
            </a:p>
          </p:txBody>
        </p:sp>
        <p:grpSp>
          <p:nvGrpSpPr>
            <p:cNvPr id="310" name="Gruppieren 18">
              <a:extLst>
                <a:ext uri="{FF2B5EF4-FFF2-40B4-BE49-F238E27FC236}">
                  <a16:creationId xmlns:a16="http://schemas.microsoft.com/office/drawing/2014/main" xmlns="" id="{E2A21585-BD15-48F8-9698-758618BF1DAD}"/>
                </a:ext>
              </a:extLst>
            </p:cNvPr>
            <p:cNvGrpSpPr/>
            <p:nvPr/>
          </p:nvGrpSpPr>
          <p:grpSpPr>
            <a:xfrm>
              <a:off x="168391" y="230796"/>
              <a:ext cx="319541" cy="2630971"/>
              <a:chOff x="111208" y="230616"/>
              <a:chExt cx="319541" cy="2630971"/>
            </a:xfrm>
          </p:grpSpPr>
          <p:sp>
            <p:nvSpPr>
              <p:cNvPr id="361" name="Textfeld 360">
                <a:extLst>
                  <a:ext uri="{FF2B5EF4-FFF2-40B4-BE49-F238E27FC236}">
                    <a16:creationId xmlns:a16="http://schemas.microsoft.com/office/drawing/2014/main" xmlns="" id="{47018235-323A-4B33-8982-F5A3E58E08BA}"/>
                  </a:ext>
                </a:extLst>
              </p:cNvPr>
              <p:cNvSpPr txBox="1"/>
              <p:nvPr/>
            </p:nvSpPr>
            <p:spPr>
              <a:xfrm>
                <a:off x="111208" y="2615366"/>
                <a:ext cx="319541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-0.2</a:t>
                </a:r>
              </a:p>
            </p:txBody>
          </p:sp>
          <p:sp>
            <p:nvSpPr>
              <p:cNvPr id="362" name="Textfeld 361">
                <a:extLst>
                  <a:ext uri="{FF2B5EF4-FFF2-40B4-BE49-F238E27FC236}">
                    <a16:creationId xmlns:a16="http://schemas.microsoft.com/office/drawing/2014/main" xmlns="" id="{36ED7D86-648B-4806-AF6D-043904AA598A}"/>
                  </a:ext>
                </a:extLst>
              </p:cNvPr>
              <p:cNvSpPr txBox="1"/>
              <p:nvPr/>
            </p:nvSpPr>
            <p:spPr>
              <a:xfrm>
                <a:off x="111208" y="2032845"/>
                <a:ext cx="319541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-0.1</a:t>
                </a:r>
              </a:p>
            </p:txBody>
          </p:sp>
          <p:sp>
            <p:nvSpPr>
              <p:cNvPr id="363" name="Textfeld 362">
                <a:extLst>
                  <a:ext uri="{FF2B5EF4-FFF2-40B4-BE49-F238E27FC236}">
                    <a16:creationId xmlns:a16="http://schemas.microsoft.com/office/drawing/2014/main" xmlns="" id="{6FA1D5D0-3A56-4B18-A0E2-446AEEF373DE}"/>
                  </a:ext>
                </a:extLst>
              </p:cNvPr>
              <p:cNvSpPr txBox="1"/>
              <p:nvPr/>
            </p:nvSpPr>
            <p:spPr>
              <a:xfrm>
                <a:off x="143004" y="1414228"/>
                <a:ext cx="287745" cy="2034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0.0</a:t>
                </a:r>
              </a:p>
            </p:txBody>
          </p:sp>
          <p:sp>
            <p:nvSpPr>
              <p:cNvPr id="364" name="Textfeld 363">
                <a:extLst>
                  <a:ext uri="{FF2B5EF4-FFF2-40B4-BE49-F238E27FC236}">
                    <a16:creationId xmlns:a16="http://schemas.microsoft.com/office/drawing/2014/main" xmlns="" id="{7D507598-1FCF-411C-A53C-64CEFEDC33F3}"/>
                  </a:ext>
                </a:extLst>
              </p:cNvPr>
              <p:cNvSpPr txBox="1"/>
              <p:nvPr/>
            </p:nvSpPr>
            <p:spPr>
              <a:xfrm>
                <a:off x="143004" y="842772"/>
                <a:ext cx="287745" cy="20348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0.1</a:t>
                </a:r>
              </a:p>
            </p:txBody>
          </p:sp>
          <p:sp>
            <p:nvSpPr>
              <p:cNvPr id="365" name="Textfeld 364">
                <a:extLst>
                  <a:ext uri="{FF2B5EF4-FFF2-40B4-BE49-F238E27FC236}">
                    <a16:creationId xmlns:a16="http://schemas.microsoft.com/office/drawing/2014/main" xmlns="" id="{56C7BC96-4B01-4EB5-9282-34118C74D27A}"/>
                  </a:ext>
                </a:extLst>
              </p:cNvPr>
              <p:cNvSpPr txBox="1"/>
              <p:nvPr/>
            </p:nvSpPr>
            <p:spPr>
              <a:xfrm>
                <a:off x="143004" y="230616"/>
                <a:ext cx="287745" cy="18498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0.2</a:t>
                </a:r>
              </a:p>
            </p:txBody>
          </p:sp>
        </p:grpSp>
        <p:sp>
          <p:nvSpPr>
            <p:cNvPr id="312" name="Textfeld 311">
              <a:extLst>
                <a:ext uri="{FF2B5EF4-FFF2-40B4-BE49-F238E27FC236}">
                  <a16:creationId xmlns:a16="http://schemas.microsoft.com/office/drawing/2014/main" xmlns="" id="{FD28D6EC-1712-4AE4-A8D7-0F3B4E77B4F8}"/>
                </a:ext>
              </a:extLst>
            </p:cNvPr>
            <p:cNvSpPr txBox="1"/>
            <p:nvPr/>
          </p:nvSpPr>
          <p:spPr>
            <a:xfrm>
              <a:off x="37382" y="-94735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c</a:t>
              </a:r>
            </a:p>
          </p:txBody>
        </p:sp>
        <p:cxnSp>
          <p:nvCxnSpPr>
            <p:cNvPr id="314" name="Gerade Verbindung 52">
              <a:extLst>
                <a:ext uri="{FF2B5EF4-FFF2-40B4-BE49-F238E27FC236}">
                  <a16:creationId xmlns:a16="http://schemas.microsoft.com/office/drawing/2014/main" xmlns="" id="{ABA5131F-78F7-43AB-8C1F-B42EEF0FD746}"/>
                </a:ext>
              </a:extLst>
            </p:cNvPr>
            <p:cNvCxnSpPr>
              <a:cxnSpLocks/>
            </p:cNvCxnSpPr>
            <p:nvPr/>
          </p:nvCxnSpPr>
          <p:spPr>
            <a:xfrm>
              <a:off x="2718718" y="3199321"/>
              <a:ext cx="720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Gerade Verbindung 56">
              <a:extLst>
                <a:ext uri="{FF2B5EF4-FFF2-40B4-BE49-F238E27FC236}">
                  <a16:creationId xmlns:a16="http://schemas.microsoft.com/office/drawing/2014/main" xmlns="" id="{A447769A-2ADC-4FFC-8AD8-88E4F386AF10}"/>
                </a:ext>
              </a:extLst>
            </p:cNvPr>
            <p:cNvCxnSpPr>
              <a:cxnSpLocks/>
            </p:cNvCxnSpPr>
            <p:nvPr/>
          </p:nvCxnSpPr>
          <p:spPr>
            <a:xfrm>
              <a:off x="5565662" y="3199321"/>
              <a:ext cx="5410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Gerade Verbindung 57">
              <a:extLst>
                <a:ext uri="{FF2B5EF4-FFF2-40B4-BE49-F238E27FC236}">
                  <a16:creationId xmlns:a16="http://schemas.microsoft.com/office/drawing/2014/main" xmlns="" id="{023CC97E-69D9-438B-B856-B20812D2B4CC}"/>
                </a:ext>
              </a:extLst>
            </p:cNvPr>
            <p:cNvCxnSpPr>
              <a:cxnSpLocks/>
            </p:cNvCxnSpPr>
            <p:nvPr/>
          </p:nvCxnSpPr>
          <p:spPr>
            <a:xfrm>
              <a:off x="6122690" y="3199321"/>
              <a:ext cx="30538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Gerade Verbindung 59">
              <a:extLst>
                <a:ext uri="{FF2B5EF4-FFF2-40B4-BE49-F238E27FC236}">
                  <a16:creationId xmlns:a16="http://schemas.microsoft.com/office/drawing/2014/main" xmlns="" id="{0E0F549A-D357-4052-9491-DC39A457BA03}"/>
                </a:ext>
              </a:extLst>
            </p:cNvPr>
            <p:cNvCxnSpPr>
              <a:cxnSpLocks/>
            </p:cNvCxnSpPr>
            <p:nvPr/>
          </p:nvCxnSpPr>
          <p:spPr>
            <a:xfrm>
              <a:off x="3552143" y="3199321"/>
              <a:ext cx="5951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Gerade Verbindung 60">
              <a:extLst>
                <a:ext uri="{FF2B5EF4-FFF2-40B4-BE49-F238E27FC236}">
                  <a16:creationId xmlns:a16="http://schemas.microsoft.com/office/drawing/2014/main" xmlns="" id="{BECAA8DB-8916-40BE-ACE0-5E77EFF1FCB1}"/>
                </a:ext>
              </a:extLst>
            </p:cNvPr>
            <p:cNvCxnSpPr>
              <a:cxnSpLocks/>
            </p:cNvCxnSpPr>
            <p:nvPr/>
          </p:nvCxnSpPr>
          <p:spPr>
            <a:xfrm>
              <a:off x="4856792" y="3199321"/>
              <a:ext cx="1320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 Verbindung 56">
              <a:extLst>
                <a:ext uri="{FF2B5EF4-FFF2-40B4-BE49-F238E27FC236}">
                  <a16:creationId xmlns:a16="http://schemas.microsoft.com/office/drawing/2014/main" xmlns="" id="{AB7E5284-F68B-42C6-ACA4-DDC407C55964}"/>
                </a:ext>
              </a:extLst>
            </p:cNvPr>
            <p:cNvCxnSpPr>
              <a:cxnSpLocks/>
            </p:cNvCxnSpPr>
            <p:nvPr/>
          </p:nvCxnSpPr>
          <p:spPr>
            <a:xfrm>
              <a:off x="5380213" y="3199321"/>
              <a:ext cx="1054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 Verbindung 56">
              <a:extLst>
                <a:ext uri="{FF2B5EF4-FFF2-40B4-BE49-F238E27FC236}">
                  <a16:creationId xmlns:a16="http://schemas.microsoft.com/office/drawing/2014/main" xmlns="" id="{20770368-6453-4722-B592-A4C19CA99719}"/>
                </a:ext>
              </a:extLst>
            </p:cNvPr>
            <p:cNvCxnSpPr>
              <a:cxnSpLocks/>
            </p:cNvCxnSpPr>
            <p:nvPr/>
          </p:nvCxnSpPr>
          <p:spPr>
            <a:xfrm>
              <a:off x="4568064" y="3199321"/>
              <a:ext cx="5410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 Verbindung 56">
              <a:extLst>
                <a:ext uri="{FF2B5EF4-FFF2-40B4-BE49-F238E27FC236}">
                  <a16:creationId xmlns:a16="http://schemas.microsoft.com/office/drawing/2014/main" xmlns="" id="{12E0E158-0765-4ADF-8753-D2318FF5EF30}"/>
                </a:ext>
              </a:extLst>
            </p:cNvPr>
            <p:cNvCxnSpPr>
              <a:cxnSpLocks/>
            </p:cNvCxnSpPr>
            <p:nvPr/>
          </p:nvCxnSpPr>
          <p:spPr>
            <a:xfrm>
              <a:off x="4352040" y="3199321"/>
              <a:ext cx="5410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56">
              <a:extLst>
                <a:ext uri="{FF2B5EF4-FFF2-40B4-BE49-F238E27FC236}">
                  <a16:creationId xmlns:a16="http://schemas.microsoft.com/office/drawing/2014/main" xmlns="" id="{07ACA33F-2DE9-4D91-83BB-0D9386170429}"/>
                </a:ext>
              </a:extLst>
            </p:cNvPr>
            <p:cNvCxnSpPr>
              <a:cxnSpLocks/>
            </p:cNvCxnSpPr>
            <p:nvPr/>
          </p:nvCxnSpPr>
          <p:spPr>
            <a:xfrm>
              <a:off x="4034072" y="3199321"/>
              <a:ext cx="15435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 Verbindung 57">
              <a:extLst>
                <a:ext uri="{FF2B5EF4-FFF2-40B4-BE49-F238E27FC236}">
                  <a16:creationId xmlns:a16="http://schemas.microsoft.com/office/drawing/2014/main" xmlns="" id="{20EA2DE2-3795-499F-A4FD-9B88A3691C52}"/>
                </a:ext>
              </a:extLst>
            </p:cNvPr>
            <p:cNvCxnSpPr>
              <a:cxnSpLocks/>
            </p:cNvCxnSpPr>
            <p:nvPr/>
          </p:nvCxnSpPr>
          <p:spPr>
            <a:xfrm>
              <a:off x="5714721" y="3203848"/>
              <a:ext cx="3359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Textfeld 146">
              <a:extLst>
                <a:ext uri="{FF2B5EF4-FFF2-40B4-BE49-F238E27FC236}">
                  <a16:creationId xmlns:a16="http://schemas.microsoft.com/office/drawing/2014/main" xmlns="" id="{F16D1A28-B7C6-4EF0-915E-986CBFF1AF6E}"/>
                </a:ext>
              </a:extLst>
            </p:cNvPr>
            <p:cNvSpPr txBox="1"/>
            <p:nvPr/>
          </p:nvSpPr>
          <p:spPr>
            <a:xfrm>
              <a:off x="38648" y="370790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d</a:t>
              </a:r>
            </a:p>
          </p:txBody>
        </p: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xmlns="" id="{FD10D51A-5056-43C8-B36D-61004CB0F614}"/>
                </a:ext>
              </a:extLst>
            </p:cNvPr>
            <p:cNvGrpSpPr/>
            <p:nvPr/>
          </p:nvGrpSpPr>
          <p:grpSpPr>
            <a:xfrm>
              <a:off x="-234261" y="4433599"/>
              <a:ext cx="7002503" cy="4314865"/>
              <a:chOff x="-234261" y="4433599"/>
              <a:chExt cx="7002503" cy="4314865"/>
            </a:xfrm>
          </p:grpSpPr>
          <p:grpSp>
            <p:nvGrpSpPr>
              <p:cNvPr id="10" name="Gruppieren 9">
                <a:extLst>
                  <a:ext uri="{FF2B5EF4-FFF2-40B4-BE49-F238E27FC236}">
                    <a16:creationId xmlns:a16="http://schemas.microsoft.com/office/drawing/2014/main" xmlns="" id="{4D2FA4C7-5D51-441D-B1F1-14803778E910}"/>
                  </a:ext>
                </a:extLst>
              </p:cNvPr>
              <p:cNvGrpSpPr/>
              <p:nvPr/>
            </p:nvGrpSpPr>
            <p:grpSpPr>
              <a:xfrm>
                <a:off x="280838" y="4433599"/>
                <a:ext cx="6487404" cy="4314865"/>
                <a:chOff x="280838" y="4433599"/>
                <a:chExt cx="6487404" cy="4314865"/>
              </a:xfrm>
            </p:grpSpPr>
            <p:pic>
              <p:nvPicPr>
                <p:cNvPr id="7" name="Grafik 6">
                  <a:extLst>
                    <a:ext uri="{FF2B5EF4-FFF2-40B4-BE49-F238E27FC236}">
                      <a16:creationId xmlns:a16="http://schemas.microsoft.com/office/drawing/2014/main" xmlns="" id="{2044C7E7-85DA-4BE9-A9D5-B733817979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280838" y="4433599"/>
                  <a:ext cx="6487404" cy="4098841"/>
                </a:xfrm>
                <a:prstGeom prst="rect">
                  <a:avLst/>
                </a:prstGeom>
              </p:spPr>
            </p:pic>
            <p:sp>
              <p:nvSpPr>
                <p:cNvPr id="117" name="Textfeld 116">
                  <a:extLst>
                    <a:ext uri="{FF2B5EF4-FFF2-40B4-BE49-F238E27FC236}">
                      <a16:creationId xmlns:a16="http://schemas.microsoft.com/office/drawing/2014/main" xmlns="" id="{D43713F1-F44A-49E4-AF81-D65C45CE351B}"/>
                    </a:ext>
                  </a:extLst>
                </p:cNvPr>
                <p:cNvSpPr txBox="1"/>
                <p:nvPr/>
              </p:nvSpPr>
              <p:spPr>
                <a:xfrm>
                  <a:off x="5317068" y="8408815"/>
                  <a:ext cx="216726" cy="16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sp>
              <p:nvSpPr>
                <p:cNvPr id="118" name="Textfeld 117">
                  <a:extLst>
                    <a:ext uri="{FF2B5EF4-FFF2-40B4-BE49-F238E27FC236}">
                      <a16:creationId xmlns:a16="http://schemas.microsoft.com/office/drawing/2014/main" xmlns="" id="{F26FCEBF-2C0F-471E-9BE9-B4FA8CA3E05D}"/>
                    </a:ext>
                  </a:extLst>
                </p:cNvPr>
                <p:cNvSpPr txBox="1"/>
                <p:nvPr/>
              </p:nvSpPr>
              <p:spPr>
                <a:xfrm>
                  <a:off x="1945110" y="8399026"/>
                  <a:ext cx="179113" cy="1156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sp>
              <p:nvSpPr>
                <p:cNvPr id="119" name="Textfeld 118">
                  <a:extLst>
                    <a:ext uri="{FF2B5EF4-FFF2-40B4-BE49-F238E27FC236}">
                      <a16:creationId xmlns:a16="http://schemas.microsoft.com/office/drawing/2014/main" xmlns="" id="{91411D68-A1AD-42B7-914C-BE47DFF0199C}"/>
                    </a:ext>
                  </a:extLst>
                </p:cNvPr>
                <p:cNvSpPr txBox="1"/>
                <p:nvPr/>
              </p:nvSpPr>
              <p:spPr>
                <a:xfrm>
                  <a:off x="1437845" y="8388617"/>
                  <a:ext cx="101105" cy="139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sp>
              <p:nvSpPr>
                <p:cNvPr id="122" name="Textfeld 121">
                  <a:extLst>
                    <a:ext uri="{FF2B5EF4-FFF2-40B4-BE49-F238E27FC236}">
                      <a16:creationId xmlns:a16="http://schemas.microsoft.com/office/drawing/2014/main" xmlns="" id="{2735D26A-218D-4BFD-9EFB-86A56730C540}"/>
                    </a:ext>
                  </a:extLst>
                </p:cNvPr>
                <p:cNvSpPr txBox="1"/>
                <p:nvPr/>
              </p:nvSpPr>
              <p:spPr>
                <a:xfrm>
                  <a:off x="3092167" y="8486854"/>
                  <a:ext cx="878231" cy="2616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100" dirty="0" err="1"/>
                    <a:t>species</a:t>
                  </a:r>
                  <a:endParaRPr lang="de-DE" sz="1100" dirty="0"/>
                </a:p>
              </p:txBody>
            </p:sp>
            <p:cxnSp>
              <p:nvCxnSpPr>
                <p:cNvPr id="128" name="Gerader Verbinder 127">
                  <a:extLst>
                    <a:ext uri="{FF2B5EF4-FFF2-40B4-BE49-F238E27FC236}">
                      <a16:creationId xmlns:a16="http://schemas.microsoft.com/office/drawing/2014/main" xmlns="" id="{40714C64-6741-462E-8DA4-FC8D69D394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98659" y="8491853"/>
                  <a:ext cx="11745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Gerader Verbinder 130">
                  <a:extLst>
                    <a:ext uri="{FF2B5EF4-FFF2-40B4-BE49-F238E27FC236}">
                      <a16:creationId xmlns:a16="http://schemas.microsoft.com/office/drawing/2014/main" xmlns="" id="{292A95A8-20C7-4454-96E6-DA182278234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30938" y="8490880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Gerader Verbinder 133">
                  <a:extLst>
                    <a:ext uri="{FF2B5EF4-FFF2-40B4-BE49-F238E27FC236}">
                      <a16:creationId xmlns:a16="http://schemas.microsoft.com/office/drawing/2014/main" xmlns="" id="{046FA70D-BBFC-472D-8D04-7296D82D31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636912" y="8484596"/>
                  <a:ext cx="54795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Gerader Verbinder 134">
                  <a:extLst>
                    <a:ext uri="{FF2B5EF4-FFF2-40B4-BE49-F238E27FC236}">
                      <a16:creationId xmlns:a16="http://schemas.microsoft.com/office/drawing/2014/main" xmlns="" id="{2CEA520A-DC24-4FBB-BEFF-2F317A493C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740854" y="8488452"/>
                  <a:ext cx="9707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Gerader Verbinder 137">
                  <a:extLst>
                    <a:ext uri="{FF2B5EF4-FFF2-40B4-BE49-F238E27FC236}">
                      <a16:creationId xmlns:a16="http://schemas.microsoft.com/office/drawing/2014/main" xmlns="" id="{C337DDF3-E2C8-4BFA-8CCB-0A520C5BAA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16839" y="8494994"/>
                  <a:ext cx="790216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Gerader Verbinder 140">
                  <a:extLst>
                    <a:ext uri="{FF2B5EF4-FFF2-40B4-BE49-F238E27FC236}">
                      <a16:creationId xmlns:a16="http://schemas.microsoft.com/office/drawing/2014/main" xmlns="" id="{30471D6F-F0E1-4FCA-AC3A-444A2649AD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5414" y="8479328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Gerader Verbinder 144">
                  <a:extLst>
                    <a:ext uri="{FF2B5EF4-FFF2-40B4-BE49-F238E27FC236}">
                      <a16:creationId xmlns:a16="http://schemas.microsoft.com/office/drawing/2014/main" xmlns="" id="{6EC4F80B-AB1A-4467-8F32-A10302BAB8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470098" y="8494288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Textfeld 145">
                  <a:extLst>
                    <a:ext uri="{FF2B5EF4-FFF2-40B4-BE49-F238E27FC236}">
                      <a16:creationId xmlns:a16="http://schemas.microsoft.com/office/drawing/2014/main" xmlns="" id="{D7306413-9250-4EA1-A97F-845512A6E7E6}"/>
                    </a:ext>
                  </a:extLst>
                </p:cNvPr>
                <p:cNvSpPr txBox="1"/>
                <p:nvPr/>
              </p:nvSpPr>
              <p:spPr>
                <a:xfrm>
                  <a:off x="5454144" y="8406264"/>
                  <a:ext cx="197024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cxnSp>
              <p:nvCxnSpPr>
                <p:cNvPr id="113" name="Gerader Verbinder 112">
                  <a:extLst>
                    <a:ext uri="{FF2B5EF4-FFF2-40B4-BE49-F238E27FC236}">
                      <a16:creationId xmlns:a16="http://schemas.microsoft.com/office/drawing/2014/main" xmlns="" id="{2B38368D-6A2D-4245-8D01-D2416EB90B5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611886" y="8497064"/>
                  <a:ext cx="790216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" name="Rechteck 7">
                  <a:extLst>
                    <a:ext uri="{FF2B5EF4-FFF2-40B4-BE49-F238E27FC236}">
                      <a16:creationId xmlns:a16="http://schemas.microsoft.com/office/drawing/2014/main" xmlns="" id="{FF7AC24B-7F0D-4CE3-A555-C37E26804A5E}"/>
                    </a:ext>
                  </a:extLst>
                </p:cNvPr>
                <p:cNvSpPr/>
                <p:nvPr/>
              </p:nvSpPr>
              <p:spPr>
                <a:xfrm>
                  <a:off x="774130" y="7890477"/>
                  <a:ext cx="144016" cy="31636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69" name="Textfeld 68">
                  <a:extLst>
                    <a:ext uri="{FF2B5EF4-FFF2-40B4-BE49-F238E27FC236}">
                      <a16:creationId xmlns:a16="http://schemas.microsoft.com/office/drawing/2014/main" xmlns="" id="{50856C2B-77E4-445C-8E95-2305E690226E}"/>
                    </a:ext>
                  </a:extLst>
                </p:cNvPr>
                <p:cNvSpPr txBox="1"/>
                <p:nvPr/>
              </p:nvSpPr>
              <p:spPr>
                <a:xfrm>
                  <a:off x="1090440" y="8385950"/>
                  <a:ext cx="148027" cy="16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cxnSp>
              <p:nvCxnSpPr>
                <p:cNvPr id="76" name="Gerader Verbinder 75">
                  <a:extLst>
                    <a:ext uri="{FF2B5EF4-FFF2-40B4-BE49-F238E27FC236}">
                      <a16:creationId xmlns:a16="http://schemas.microsoft.com/office/drawing/2014/main" xmlns="" id="{1625E19B-E0A3-45B6-8292-56401430BD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355609" y="8476142"/>
                  <a:ext cx="8824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7" name="Textfeld 76">
                  <a:extLst>
                    <a:ext uri="{FF2B5EF4-FFF2-40B4-BE49-F238E27FC236}">
                      <a16:creationId xmlns:a16="http://schemas.microsoft.com/office/drawing/2014/main" xmlns="" id="{342F04A2-A235-48F6-B450-34E90E0665EB}"/>
                    </a:ext>
                  </a:extLst>
                </p:cNvPr>
                <p:cNvSpPr txBox="1"/>
                <p:nvPr/>
              </p:nvSpPr>
              <p:spPr>
                <a:xfrm>
                  <a:off x="1590245" y="8394708"/>
                  <a:ext cx="101105" cy="1398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cxnSp>
              <p:nvCxnSpPr>
                <p:cNvPr id="78" name="Gerader Verbinder 77">
                  <a:extLst>
                    <a:ext uri="{FF2B5EF4-FFF2-40B4-BE49-F238E27FC236}">
                      <a16:creationId xmlns:a16="http://schemas.microsoft.com/office/drawing/2014/main" xmlns="" id="{8C62E33B-4C8D-4FB7-A08F-0DBFDFABB3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54278" y="8482168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feld 78">
                  <a:extLst>
                    <a:ext uri="{FF2B5EF4-FFF2-40B4-BE49-F238E27FC236}">
                      <a16:creationId xmlns:a16="http://schemas.microsoft.com/office/drawing/2014/main" xmlns="" id="{5CCFDBC7-23FC-4F12-A4F2-485A6CFE5765}"/>
                    </a:ext>
                  </a:extLst>
                </p:cNvPr>
                <p:cNvSpPr txBox="1"/>
                <p:nvPr/>
              </p:nvSpPr>
              <p:spPr>
                <a:xfrm>
                  <a:off x="2150924" y="8400992"/>
                  <a:ext cx="179113" cy="1156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cxnSp>
              <p:nvCxnSpPr>
                <p:cNvPr id="81" name="Gerader Verbinder 80">
                  <a:extLst>
                    <a:ext uri="{FF2B5EF4-FFF2-40B4-BE49-F238E27FC236}">
                      <a16:creationId xmlns:a16="http://schemas.microsoft.com/office/drawing/2014/main" xmlns="" id="{780F0CBD-14BD-4FB4-A5C5-E6F2437997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67932" y="8491852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2" name="Textfeld 81">
                  <a:extLst>
                    <a:ext uri="{FF2B5EF4-FFF2-40B4-BE49-F238E27FC236}">
                      <a16:creationId xmlns:a16="http://schemas.microsoft.com/office/drawing/2014/main" xmlns="" id="{5015AE7B-E7B8-4F2E-83EE-25CF39CD47BC}"/>
                    </a:ext>
                  </a:extLst>
                </p:cNvPr>
                <p:cNvSpPr txBox="1"/>
                <p:nvPr/>
              </p:nvSpPr>
              <p:spPr>
                <a:xfrm>
                  <a:off x="2618060" y="8400992"/>
                  <a:ext cx="197024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cxnSp>
              <p:nvCxnSpPr>
                <p:cNvPr id="83" name="Gerader Verbinder 82">
                  <a:extLst>
                    <a:ext uri="{FF2B5EF4-FFF2-40B4-BE49-F238E27FC236}">
                      <a16:creationId xmlns:a16="http://schemas.microsoft.com/office/drawing/2014/main" xmlns="" id="{86BAC93A-8FAC-411F-958F-F84AAD7A0F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67628" y="8494994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4" name="Textfeld 83">
                  <a:extLst>
                    <a:ext uri="{FF2B5EF4-FFF2-40B4-BE49-F238E27FC236}">
                      <a16:creationId xmlns:a16="http://schemas.microsoft.com/office/drawing/2014/main" xmlns="" id="{BF5173C3-4F17-4CEA-A680-C451B45C4CB5}"/>
                    </a:ext>
                  </a:extLst>
                </p:cNvPr>
                <p:cNvSpPr txBox="1"/>
                <p:nvPr/>
              </p:nvSpPr>
              <p:spPr>
                <a:xfrm>
                  <a:off x="3153684" y="8400992"/>
                  <a:ext cx="197024" cy="153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cxnSp>
              <p:nvCxnSpPr>
                <p:cNvPr id="85" name="Gerader Verbinder 84">
                  <a:extLst>
                    <a:ext uri="{FF2B5EF4-FFF2-40B4-BE49-F238E27FC236}">
                      <a16:creationId xmlns:a16="http://schemas.microsoft.com/office/drawing/2014/main" xmlns="" id="{28FBF4EA-A4AF-4866-87C4-4BA78DC2BD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31762" y="8491852"/>
                  <a:ext cx="156339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Gerader Verbinder 85">
                  <a:extLst>
                    <a:ext uri="{FF2B5EF4-FFF2-40B4-BE49-F238E27FC236}">
                      <a16:creationId xmlns:a16="http://schemas.microsoft.com/office/drawing/2014/main" xmlns="" id="{E0F7C19E-E5E2-43FE-B42A-E540DE1877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82642" y="8494994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90" name="Textfeld 89">
                  <a:extLst>
                    <a:ext uri="{FF2B5EF4-FFF2-40B4-BE49-F238E27FC236}">
                      <a16:creationId xmlns:a16="http://schemas.microsoft.com/office/drawing/2014/main" xmlns="" id="{B60E5269-770A-4922-B57B-45CD676BFF83}"/>
                    </a:ext>
                  </a:extLst>
                </p:cNvPr>
                <p:cNvSpPr txBox="1"/>
                <p:nvPr/>
              </p:nvSpPr>
              <p:spPr>
                <a:xfrm>
                  <a:off x="4446538" y="8397970"/>
                  <a:ext cx="179113" cy="11561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500" dirty="0"/>
                    <a:t>#</a:t>
                  </a:r>
                </a:p>
              </p:txBody>
            </p:sp>
            <p:cxnSp>
              <p:nvCxnSpPr>
                <p:cNvPr id="93" name="Gerader Verbinder 92">
                  <a:extLst>
                    <a:ext uri="{FF2B5EF4-FFF2-40B4-BE49-F238E27FC236}">
                      <a16:creationId xmlns:a16="http://schemas.microsoft.com/office/drawing/2014/main" xmlns="" id="{70368C5B-31D4-415C-85C1-B632101B74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60020" y="8491852"/>
                  <a:ext cx="405505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Gerader Verbinder 93">
                  <a:extLst>
                    <a:ext uri="{FF2B5EF4-FFF2-40B4-BE49-F238E27FC236}">
                      <a16:creationId xmlns:a16="http://schemas.microsoft.com/office/drawing/2014/main" xmlns="" id="{573F7C08-6252-4597-B86D-8D3D8C32296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97038" y="8494736"/>
                  <a:ext cx="49814" cy="0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Textfeld 60">
                <a:extLst>
                  <a:ext uri="{FF2B5EF4-FFF2-40B4-BE49-F238E27FC236}">
                    <a16:creationId xmlns:a16="http://schemas.microsoft.com/office/drawing/2014/main" xmlns="" id="{AAF6AD60-FD9D-4F4A-A76A-C8BB2F3FD0CA}"/>
                  </a:ext>
                </a:extLst>
              </p:cNvPr>
              <p:cNvSpPr txBox="1"/>
              <p:nvPr/>
            </p:nvSpPr>
            <p:spPr>
              <a:xfrm rot="16200000">
                <a:off x="-1413269" y="6111049"/>
                <a:ext cx="2619628" cy="2616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100" dirty="0" err="1"/>
                  <a:t>Residuals</a:t>
                </a:r>
                <a:r>
                  <a:rPr lang="de-DE" sz="1100" dirty="0"/>
                  <a:t>, log </a:t>
                </a:r>
                <a:r>
                  <a:rPr lang="de-DE" sz="1100" dirty="0" err="1"/>
                  <a:t>width</a:t>
                </a:r>
                <a:r>
                  <a:rPr lang="de-DE" sz="1100" dirty="0"/>
                  <a:t> </a:t>
                </a:r>
                <a:r>
                  <a:rPr lang="de-DE" sz="1100" dirty="0" err="1"/>
                  <a:t>of</a:t>
                </a:r>
                <a:r>
                  <a:rPr lang="de-DE" sz="1100" dirty="0"/>
                  <a:t> 4th </a:t>
                </a:r>
                <a:r>
                  <a:rPr lang="de-DE" sz="1100" dirty="0" err="1"/>
                  <a:t>fore</a:t>
                </a:r>
                <a:r>
                  <a:rPr lang="de-DE" sz="1100" dirty="0"/>
                  <a:t> </a:t>
                </a:r>
                <a:r>
                  <a:rPr lang="de-DE" sz="1100" dirty="0" err="1"/>
                  <a:t>tarsomere</a:t>
                </a:r>
                <a:r>
                  <a:rPr lang="de-DE" sz="1100" dirty="0"/>
                  <a:t> </a:t>
                </a:r>
              </a:p>
            </p:txBody>
          </p:sp>
        </p:grpSp>
        <p:cxnSp>
          <p:nvCxnSpPr>
            <p:cNvPr id="62" name="Gerade Verbindung 60">
              <a:extLst>
                <a:ext uri="{FF2B5EF4-FFF2-40B4-BE49-F238E27FC236}">
                  <a16:creationId xmlns:a16="http://schemas.microsoft.com/office/drawing/2014/main" xmlns="" id="{57C3B092-DE3E-4FE3-9D1E-9DCE8B135AD0}"/>
                </a:ext>
              </a:extLst>
            </p:cNvPr>
            <p:cNvCxnSpPr>
              <a:cxnSpLocks/>
            </p:cNvCxnSpPr>
            <p:nvPr/>
          </p:nvCxnSpPr>
          <p:spPr>
            <a:xfrm>
              <a:off x="5106032" y="3200036"/>
              <a:ext cx="1320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feld 2"/>
          <p:cNvSpPr txBox="1"/>
          <p:nvPr/>
        </p:nvSpPr>
        <p:spPr>
          <a:xfrm>
            <a:off x="44624" y="8187827"/>
            <a:ext cx="699582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Figure 3 c-d:</a:t>
            </a:r>
            <a:r>
              <a:rPr lang="en-GB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Interspecific comparison of residuals of log-transformed (c) antenna length and </a:t>
            </a: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d) tarsus width against log-transformed fore body length.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2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Dianous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underlined in (c).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(d),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bilobed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tarsi are underlined, with sub-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bilobed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tarsi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labeled by “#”, or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non-labeled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case of non-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bilobed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tarsi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Shown are arithmetic means ± standard deviations of the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residuals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For sample sizes see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Online Tab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64" name="Rechteck 63"/>
          <p:cNvSpPr/>
          <p:nvPr/>
        </p:nvSpPr>
        <p:spPr>
          <a:xfrm>
            <a:off x="623279" y="4494659"/>
            <a:ext cx="160475" cy="2952328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xmlns="" id="{47018235-323A-4B33-8982-F5A3E58E08BA}"/>
              </a:ext>
            </a:extLst>
          </p:cNvPr>
          <p:cNvSpPr txBox="1"/>
          <p:nvPr/>
        </p:nvSpPr>
        <p:spPr>
          <a:xfrm>
            <a:off x="388947" y="4420523"/>
            <a:ext cx="41389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de-DE" sz="1000" dirty="0" smtClean="0"/>
              <a:t>0.03</a:t>
            </a:r>
            <a:endParaRPr lang="de-DE" sz="1000" dirty="0"/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xmlns="" id="{47018235-323A-4B33-8982-F5A3E58E08BA}"/>
              </a:ext>
            </a:extLst>
          </p:cNvPr>
          <p:cNvSpPr txBox="1"/>
          <p:nvPr/>
        </p:nvSpPr>
        <p:spPr>
          <a:xfrm>
            <a:off x="388947" y="5002426"/>
            <a:ext cx="41389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de-DE" sz="1000" dirty="0" smtClean="0"/>
              <a:t>0.02</a:t>
            </a:r>
            <a:endParaRPr lang="de-DE" sz="1000" dirty="0"/>
          </a:p>
        </p:txBody>
      </p:sp>
      <p:sp>
        <p:nvSpPr>
          <p:cNvPr id="67" name="Textfeld 66">
            <a:extLst>
              <a:ext uri="{FF2B5EF4-FFF2-40B4-BE49-F238E27FC236}">
                <a16:creationId xmlns:a16="http://schemas.microsoft.com/office/drawing/2014/main" xmlns="" id="{47018235-323A-4B33-8982-F5A3E58E08BA}"/>
              </a:ext>
            </a:extLst>
          </p:cNvPr>
          <p:cNvSpPr txBox="1"/>
          <p:nvPr/>
        </p:nvSpPr>
        <p:spPr>
          <a:xfrm>
            <a:off x="388947" y="5568965"/>
            <a:ext cx="41389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de-DE" sz="1000" dirty="0" smtClean="0"/>
              <a:t>0.01</a:t>
            </a:r>
            <a:endParaRPr lang="de-DE" sz="1000" dirty="0"/>
          </a:p>
        </p:txBody>
      </p:sp>
      <p:sp>
        <p:nvSpPr>
          <p:cNvPr id="68" name="Textfeld 67">
            <a:extLst>
              <a:ext uri="{FF2B5EF4-FFF2-40B4-BE49-F238E27FC236}">
                <a16:creationId xmlns:a16="http://schemas.microsoft.com/office/drawing/2014/main" xmlns="" id="{47018235-323A-4B33-8982-F5A3E58E08BA}"/>
              </a:ext>
            </a:extLst>
          </p:cNvPr>
          <p:cNvSpPr txBox="1"/>
          <p:nvPr/>
        </p:nvSpPr>
        <p:spPr>
          <a:xfrm>
            <a:off x="388948" y="6135504"/>
            <a:ext cx="41389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de-DE" sz="1000" dirty="0" smtClean="0"/>
              <a:t>0.00</a:t>
            </a:r>
            <a:endParaRPr lang="de-DE" sz="1000" dirty="0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xmlns="" id="{47018235-323A-4B33-8982-F5A3E58E08BA}"/>
              </a:ext>
            </a:extLst>
          </p:cNvPr>
          <p:cNvSpPr txBox="1"/>
          <p:nvPr/>
        </p:nvSpPr>
        <p:spPr>
          <a:xfrm>
            <a:off x="350476" y="6721093"/>
            <a:ext cx="452367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de-DE" sz="1000" dirty="0" smtClean="0"/>
              <a:t>-0.01</a:t>
            </a:r>
            <a:endParaRPr lang="de-DE" sz="1000" dirty="0"/>
          </a:p>
        </p:txBody>
      </p:sp>
      <p:sp>
        <p:nvSpPr>
          <p:cNvPr id="87" name="Textfeld 86">
            <a:extLst>
              <a:ext uri="{FF2B5EF4-FFF2-40B4-BE49-F238E27FC236}">
                <a16:creationId xmlns:a16="http://schemas.microsoft.com/office/drawing/2014/main" xmlns="" id="{47018235-323A-4B33-8982-F5A3E58E08BA}"/>
              </a:ext>
            </a:extLst>
          </p:cNvPr>
          <p:cNvSpPr txBox="1"/>
          <p:nvPr/>
        </p:nvSpPr>
        <p:spPr>
          <a:xfrm>
            <a:off x="350475" y="7297157"/>
            <a:ext cx="452368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de-DE" sz="1000" dirty="0" smtClean="0"/>
              <a:t>-0.02</a:t>
            </a:r>
            <a:endParaRPr lang="de-DE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</Words>
  <Application>Microsoft Office PowerPoint</Application>
  <PresentationFormat>Bildschirmpräsentation (4:3)</PresentationFormat>
  <Paragraphs>33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Betz</dc:creator>
  <cp:lastModifiedBy>Betz</cp:lastModifiedBy>
  <cp:revision>67</cp:revision>
  <cp:lastPrinted>2022-08-31T09:06:39Z</cp:lastPrinted>
  <dcterms:created xsi:type="dcterms:W3CDTF">2021-03-19T19:20:44Z</dcterms:created>
  <dcterms:modified xsi:type="dcterms:W3CDTF">2025-09-24T20:07:44Z</dcterms:modified>
</cp:coreProperties>
</file>