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4500" cy="9906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4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-1426" y="-77"/>
      </p:cViewPr>
      <p:guideLst>
        <p:guide orient="horz" pos="23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BCB02-90EB-4446-839D-D730F55DA4F2}" type="datetimeFigureOut">
              <a:rPr lang="de-DE" smtClean="0"/>
              <a:pPr/>
              <a:t>27.09.2025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823F6-B713-4340-812B-CDBE00302C4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79512" y="116632"/>
            <a:ext cx="9059488" cy="7128504"/>
            <a:chOff x="179512" y="116632"/>
            <a:chExt cx="9059488" cy="7128504"/>
          </a:xfrm>
        </p:grpSpPr>
        <p:grpSp>
          <p:nvGrpSpPr>
            <p:cNvPr id="131" name="Gruppieren 130"/>
            <p:cNvGrpSpPr/>
            <p:nvPr/>
          </p:nvGrpSpPr>
          <p:grpSpPr>
            <a:xfrm>
              <a:off x="280974" y="116632"/>
              <a:ext cx="8611506" cy="5137312"/>
              <a:chOff x="280974" y="1268760"/>
              <a:chExt cx="8611506" cy="5137312"/>
            </a:xfrm>
          </p:grpSpPr>
          <p:grpSp>
            <p:nvGrpSpPr>
              <p:cNvPr id="156" name="Gruppieren 155"/>
              <p:cNvGrpSpPr/>
              <p:nvPr/>
            </p:nvGrpSpPr>
            <p:grpSpPr>
              <a:xfrm>
                <a:off x="280974" y="1268760"/>
                <a:ext cx="8611506" cy="5137312"/>
                <a:chOff x="280974" y="1268760"/>
                <a:chExt cx="8611506" cy="5137312"/>
              </a:xfrm>
            </p:grpSpPr>
            <p:sp>
              <p:nvSpPr>
                <p:cNvPr id="85" name="Textfeld 84"/>
                <p:cNvSpPr txBox="1"/>
                <p:nvPr/>
              </p:nvSpPr>
              <p:spPr>
                <a:xfrm>
                  <a:off x="8541723" y="3720878"/>
                  <a:ext cx="29661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/>
                    <a:t>7</a:t>
                  </a:r>
                </a:p>
              </p:txBody>
            </p:sp>
            <p:sp>
              <p:nvSpPr>
                <p:cNvPr id="86" name="Textfeld 85"/>
                <p:cNvSpPr txBox="1"/>
                <p:nvPr/>
              </p:nvSpPr>
              <p:spPr>
                <a:xfrm>
                  <a:off x="280974" y="2986351"/>
                  <a:ext cx="102463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i="1" dirty="0" smtClean="0"/>
                    <a:t>S. amoenus</a:t>
                  </a:r>
                  <a:endParaRPr lang="de-DE" sz="1400" i="1" dirty="0"/>
                </a:p>
              </p:txBody>
            </p:sp>
            <p:sp>
              <p:nvSpPr>
                <p:cNvPr id="87" name="Textfeld 86"/>
                <p:cNvSpPr txBox="1"/>
                <p:nvPr/>
              </p:nvSpPr>
              <p:spPr>
                <a:xfrm>
                  <a:off x="280974" y="4380791"/>
                  <a:ext cx="148271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i="1" dirty="0" smtClean="0"/>
                    <a:t>S. </a:t>
                  </a:r>
                  <a:r>
                    <a:rPr lang="de-DE" sz="1400" i="1" dirty="0" err="1" smtClean="0"/>
                    <a:t>luteomaculatus</a:t>
                  </a:r>
                  <a:endParaRPr lang="de-DE" sz="1400" i="1" dirty="0"/>
                </a:p>
              </p:txBody>
            </p:sp>
            <p:sp>
              <p:nvSpPr>
                <p:cNvPr id="91" name="Textfeld 90"/>
                <p:cNvSpPr txBox="1"/>
                <p:nvPr/>
              </p:nvSpPr>
              <p:spPr>
                <a:xfrm>
                  <a:off x="8541723" y="4357104"/>
                  <a:ext cx="29661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/>
                    <a:t>3</a:t>
                  </a:r>
                </a:p>
              </p:txBody>
            </p:sp>
            <p:sp>
              <p:nvSpPr>
                <p:cNvPr id="92" name="Textfeld 91"/>
                <p:cNvSpPr txBox="1"/>
                <p:nvPr/>
              </p:nvSpPr>
              <p:spPr>
                <a:xfrm>
                  <a:off x="280974" y="5065439"/>
                  <a:ext cx="115448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i="1" dirty="0" smtClean="0"/>
                    <a:t>S. </a:t>
                  </a:r>
                  <a:r>
                    <a:rPr lang="de-DE" sz="1400" i="1" dirty="0" err="1" smtClean="0"/>
                    <a:t>puthzianus</a:t>
                  </a:r>
                  <a:endParaRPr lang="de-DE" sz="1400" i="1" dirty="0"/>
                </a:p>
              </p:txBody>
            </p:sp>
            <p:sp>
              <p:nvSpPr>
                <p:cNvPr id="94" name="Textfeld 93"/>
                <p:cNvSpPr txBox="1"/>
                <p:nvPr/>
              </p:nvSpPr>
              <p:spPr>
                <a:xfrm>
                  <a:off x="280974" y="3697287"/>
                  <a:ext cx="10005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i="1" dirty="0" smtClean="0"/>
                    <a:t>S. </a:t>
                  </a:r>
                  <a:r>
                    <a:rPr lang="de-DE" sz="1400" i="1" dirty="0" err="1" smtClean="0"/>
                    <a:t>verticalis</a:t>
                  </a:r>
                  <a:endParaRPr lang="de-DE" sz="1400" i="1" dirty="0"/>
                </a:p>
              </p:txBody>
            </p:sp>
            <p:sp>
              <p:nvSpPr>
                <p:cNvPr id="95" name="Textfeld 94"/>
                <p:cNvSpPr txBox="1"/>
                <p:nvPr/>
              </p:nvSpPr>
              <p:spPr>
                <a:xfrm>
                  <a:off x="8541723" y="5035310"/>
                  <a:ext cx="29661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/>
                    <a:t>5</a:t>
                  </a:r>
                </a:p>
              </p:txBody>
            </p:sp>
            <p:cxnSp>
              <p:nvCxnSpPr>
                <p:cNvPr id="89" name="Gerade Verbindung 88"/>
                <p:cNvCxnSpPr/>
                <p:nvPr/>
              </p:nvCxnSpPr>
              <p:spPr>
                <a:xfrm flipV="1">
                  <a:off x="5301224" y="4509096"/>
                  <a:ext cx="2864368" cy="24"/>
                </a:xfrm>
                <a:prstGeom prst="line">
                  <a:avLst/>
                </a:prstGeom>
                <a:ln w="1079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9" name="Gruppieren 38"/>
                <p:cNvGrpSpPr/>
                <p:nvPr/>
              </p:nvGrpSpPr>
              <p:grpSpPr>
                <a:xfrm>
                  <a:off x="1783120" y="2459735"/>
                  <a:ext cx="6605304" cy="3305613"/>
                  <a:chOff x="1063040" y="3055231"/>
                  <a:chExt cx="6605304" cy="3416425"/>
                </a:xfrm>
              </p:grpSpPr>
              <p:sp>
                <p:nvSpPr>
                  <p:cNvPr id="16" name="Rechteck 15"/>
                  <p:cNvSpPr/>
                  <p:nvPr/>
                </p:nvSpPr>
                <p:spPr>
                  <a:xfrm>
                    <a:off x="1063040" y="3055231"/>
                    <a:ext cx="6605304" cy="3263538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de-DE"/>
                  </a:p>
                </p:txBody>
              </p:sp>
              <p:cxnSp>
                <p:nvCxnSpPr>
                  <p:cNvPr id="18" name="Gerade Verbindung 17"/>
                  <p:cNvCxnSpPr/>
                  <p:nvPr/>
                </p:nvCxnSpPr>
                <p:spPr>
                  <a:xfrm>
                    <a:off x="4556008" y="3074132"/>
                    <a:ext cx="15992" cy="3235188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Gerade Verbindung 28"/>
                  <p:cNvCxnSpPr/>
                  <p:nvPr/>
                </p:nvCxnSpPr>
                <p:spPr>
                  <a:xfrm flipH="1">
                    <a:off x="1691680" y="6309320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Gerade Verbindung 29"/>
                  <p:cNvCxnSpPr/>
                  <p:nvPr/>
                </p:nvCxnSpPr>
                <p:spPr>
                  <a:xfrm flipH="1">
                    <a:off x="2411760" y="6309320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Gerade Verbindung 30"/>
                  <p:cNvCxnSpPr/>
                  <p:nvPr/>
                </p:nvCxnSpPr>
                <p:spPr>
                  <a:xfrm flipH="1">
                    <a:off x="3131800" y="6318464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Gerade Verbindung 31"/>
                  <p:cNvCxnSpPr/>
                  <p:nvPr/>
                </p:nvCxnSpPr>
                <p:spPr>
                  <a:xfrm flipH="1">
                    <a:off x="3851880" y="6318464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Gerade Verbindung 32"/>
                  <p:cNvCxnSpPr/>
                  <p:nvPr/>
                </p:nvCxnSpPr>
                <p:spPr>
                  <a:xfrm flipH="1">
                    <a:off x="4572000" y="6309320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Gerade Verbindung 33"/>
                  <p:cNvCxnSpPr/>
                  <p:nvPr/>
                </p:nvCxnSpPr>
                <p:spPr>
                  <a:xfrm flipH="1">
                    <a:off x="5292080" y="6309320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Gerade Verbindung 34"/>
                  <p:cNvCxnSpPr/>
                  <p:nvPr/>
                </p:nvCxnSpPr>
                <p:spPr>
                  <a:xfrm flipH="1">
                    <a:off x="6012120" y="6318464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Gerade Verbindung 35"/>
                  <p:cNvCxnSpPr/>
                  <p:nvPr/>
                </p:nvCxnSpPr>
                <p:spPr>
                  <a:xfrm flipH="1">
                    <a:off x="6732200" y="6318464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Gerade Verbindung 36"/>
                  <p:cNvCxnSpPr/>
                  <p:nvPr/>
                </p:nvCxnSpPr>
                <p:spPr>
                  <a:xfrm flipH="1">
                    <a:off x="7452280" y="6317288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0" name="Textfeld 39"/>
                <p:cNvSpPr txBox="1"/>
                <p:nvPr/>
              </p:nvSpPr>
              <p:spPr>
                <a:xfrm>
                  <a:off x="2160304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1.00</a:t>
                  </a:r>
                  <a:endParaRPr lang="de-DE" sz="1400" dirty="0"/>
                </a:p>
              </p:txBody>
            </p:sp>
            <p:sp>
              <p:nvSpPr>
                <p:cNvPr id="41" name="Textfeld 40"/>
                <p:cNvSpPr txBox="1"/>
                <p:nvPr/>
              </p:nvSpPr>
              <p:spPr>
                <a:xfrm>
                  <a:off x="287963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0.75</a:t>
                  </a:r>
                  <a:endParaRPr lang="de-DE" sz="1400" dirty="0"/>
                </a:p>
              </p:txBody>
            </p:sp>
            <p:sp>
              <p:nvSpPr>
                <p:cNvPr id="42" name="Textfeld 41"/>
                <p:cNvSpPr txBox="1"/>
                <p:nvPr/>
              </p:nvSpPr>
              <p:spPr>
                <a:xfrm>
                  <a:off x="359971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0.50</a:t>
                  </a:r>
                  <a:endParaRPr lang="de-DE" sz="1400" dirty="0"/>
                </a:p>
              </p:txBody>
            </p:sp>
            <p:sp>
              <p:nvSpPr>
                <p:cNvPr id="43" name="Textfeld 42"/>
                <p:cNvSpPr txBox="1"/>
                <p:nvPr/>
              </p:nvSpPr>
              <p:spPr>
                <a:xfrm>
                  <a:off x="4320936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0.25</a:t>
                  </a:r>
                  <a:endParaRPr lang="de-DE" sz="1400" dirty="0"/>
                </a:p>
              </p:txBody>
            </p:sp>
            <p:sp>
              <p:nvSpPr>
                <p:cNvPr id="44" name="Textfeld 43"/>
                <p:cNvSpPr txBox="1"/>
                <p:nvPr/>
              </p:nvSpPr>
              <p:spPr>
                <a:xfrm>
                  <a:off x="5040624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0.00</a:t>
                  </a:r>
                  <a:endParaRPr lang="de-DE" sz="1400" dirty="0"/>
                </a:p>
              </p:txBody>
            </p:sp>
            <p:sp>
              <p:nvSpPr>
                <p:cNvPr id="45" name="Textfeld 44"/>
                <p:cNvSpPr txBox="1"/>
                <p:nvPr/>
              </p:nvSpPr>
              <p:spPr>
                <a:xfrm>
                  <a:off x="575995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0.25</a:t>
                  </a:r>
                  <a:endParaRPr lang="de-DE" sz="1400" dirty="0"/>
                </a:p>
              </p:txBody>
            </p:sp>
            <p:sp>
              <p:nvSpPr>
                <p:cNvPr id="46" name="Textfeld 45"/>
                <p:cNvSpPr txBox="1"/>
                <p:nvPr/>
              </p:nvSpPr>
              <p:spPr>
                <a:xfrm>
                  <a:off x="648003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0.50</a:t>
                  </a:r>
                  <a:endParaRPr lang="de-DE" sz="1400" dirty="0"/>
                </a:p>
              </p:txBody>
            </p:sp>
            <p:sp>
              <p:nvSpPr>
                <p:cNvPr id="47" name="Textfeld 46"/>
                <p:cNvSpPr txBox="1"/>
                <p:nvPr/>
              </p:nvSpPr>
              <p:spPr>
                <a:xfrm>
                  <a:off x="720011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0.75</a:t>
                  </a:r>
                  <a:endParaRPr lang="de-DE" sz="1400" dirty="0"/>
                </a:p>
              </p:txBody>
            </p:sp>
            <p:sp>
              <p:nvSpPr>
                <p:cNvPr id="48" name="Textfeld 47"/>
                <p:cNvSpPr txBox="1"/>
                <p:nvPr/>
              </p:nvSpPr>
              <p:spPr>
                <a:xfrm>
                  <a:off x="7920192" y="5817294"/>
                  <a:ext cx="503664" cy="2977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 smtClean="0"/>
                    <a:t>1.00</a:t>
                  </a:r>
                  <a:endParaRPr lang="de-DE" sz="1400" dirty="0"/>
                </a:p>
              </p:txBody>
            </p:sp>
            <p:sp>
              <p:nvSpPr>
                <p:cNvPr id="49" name="Textfeld 48"/>
                <p:cNvSpPr txBox="1"/>
                <p:nvPr/>
              </p:nvSpPr>
              <p:spPr>
                <a:xfrm>
                  <a:off x="2555776" y="1991528"/>
                  <a:ext cx="1168910" cy="3573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err="1" smtClean="0"/>
                    <a:t>Mandibles</a:t>
                  </a:r>
                  <a:endParaRPr lang="de-DE" dirty="0"/>
                </a:p>
              </p:txBody>
            </p:sp>
            <p:sp>
              <p:nvSpPr>
                <p:cNvPr id="50" name="Textfeld 49"/>
                <p:cNvSpPr txBox="1"/>
                <p:nvPr/>
              </p:nvSpPr>
              <p:spPr>
                <a:xfrm>
                  <a:off x="6794387" y="1991528"/>
                  <a:ext cx="873957" cy="3573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err="1" smtClean="0"/>
                    <a:t>Labium</a:t>
                  </a:r>
                  <a:endParaRPr lang="de-DE" dirty="0"/>
                </a:p>
              </p:txBody>
            </p:sp>
            <p:cxnSp>
              <p:nvCxnSpPr>
                <p:cNvPr id="54" name="Gerade Verbindung 53"/>
                <p:cNvCxnSpPr/>
                <p:nvPr/>
              </p:nvCxnSpPr>
              <p:spPr>
                <a:xfrm flipH="1">
                  <a:off x="3859032" y="2492894"/>
                  <a:ext cx="8000" cy="3115383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7" name="Gruppieren 66"/>
                <p:cNvGrpSpPr/>
                <p:nvPr/>
              </p:nvGrpSpPr>
              <p:grpSpPr>
                <a:xfrm>
                  <a:off x="1699648" y="3169703"/>
                  <a:ext cx="162336" cy="2081364"/>
                  <a:chOff x="882448" y="3428959"/>
                  <a:chExt cx="162336" cy="2151137"/>
                </a:xfrm>
              </p:grpSpPr>
              <p:cxnSp>
                <p:nvCxnSpPr>
                  <p:cNvPr id="63" name="Gerade Verbindung 62"/>
                  <p:cNvCxnSpPr/>
                  <p:nvPr/>
                </p:nvCxnSpPr>
                <p:spPr>
                  <a:xfrm rot="16200000" flipH="1">
                    <a:off x="968168" y="3352383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Gerade Verbindung 63"/>
                  <p:cNvCxnSpPr/>
                  <p:nvPr/>
                </p:nvCxnSpPr>
                <p:spPr>
                  <a:xfrm rot="16200000" flipH="1">
                    <a:off x="959024" y="4063361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Gerade Verbindung 64"/>
                  <p:cNvCxnSpPr/>
                  <p:nvPr/>
                </p:nvCxnSpPr>
                <p:spPr>
                  <a:xfrm rot="16200000" flipH="1">
                    <a:off x="959024" y="4792544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Gerade Verbindung 65"/>
                  <p:cNvCxnSpPr/>
                  <p:nvPr/>
                </p:nvCxnSpPr>
                <p:spPr>
                  <a:xfrm rot="16200000" flipH="1">
                    <a:off x="959024" y="5503480"/>
                    <a:ext cx="40" cy="15319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Textfeld 68"/>
                <p:cNvSpPr txBox="1"/>
                <p:nvPr/>
              </p:nvSpPr>
              <p:spPr>
                <a:xfrm>
                  <a:off x="2993668" y="6048720"/>
                  <a:ext cx="4746684" cy="3573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smtClean="0"/>
                    <a:t>Relative rate </a:t>
                  </a:r>
                  <a:r>
                    <a:rPr lang="de-DE" dirty="0" err="1" smtClean="0"/>
                    <a:t>of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occurrence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of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both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attack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types</a:t>
                  </a:r>
                  <a:endParaRPr lang="de-DE" dirty="0"/>
                </a:p>
              </p:txBody>
            </p:sp>
            <p:sp>
              <p:nvSpPr>
                <p:cNvPr id="51" name="Textfeld 50"/>
                <p:cNvSpPr txBox="1"/>
                <p:nvPr/>
              </p:nvSpPr>
              <p:spPr>
                <a:xfrm>
                  <a:off x="8558734" y="1988840"/>
                  <a:ext cx="333746" cy="3573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smtClean="0"/>
                    <a:t>N</a:t>
                  </a:r>
                  <a:endParaRPr lang="de-DE" dirty="0"/>
                </a:p>
              </p:txBody>
            </p:sp>
            <p:cxnSp>
              <p:nvCxnSpPr>
                <p:cNvPr id="73" name="Gerade Verbindung 72"/>
                <p:cNvCxnSpPr/>
                <p:nvPr/>
              </p:nvCxnSpPr>
              <p:spPr>
                <a:xfrm>
                  <a:off x="4429128" y="3131824"/>
                  <a:ext cx="2898608" cy="0"/>
                </a:xfrm>
                <a:prstGeom prst="line">
                  <a:avLst/>
                </a:prstGeom>
                <a:ln w="1079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Gerade Verbindung 75"/>
                <p:cNvCxnSpPr/>
                <p:nvPr/>
              </p:nvCxnSpPr>
              <p:spPr>
                <a:xfrm>
                  <a:off x="5149208" y="3235708"/>
                  <a:ext cx="2844888" cy="0"/>
                </a:xfrm>
                <a:prstGeom prst="line">
                  <a:avLst/>
                </a:prstGeom>
                <a:ln w="1079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Gerade Verbindung 92"/>
                <p:cNvCxnSpPr/>
                <p:nvPr/>
              </p:nvCxnSpPr>
              <p:spPr>
                <a:xfrm flipV="1">
                  <a:off x="5310368" y="5184624"/>
                  <a:ext cx="2864368" cy="24"/>
                </a:xfrm>
                <a:prstGeom prst="line">
                  <a:avLst/>
                </a:prstGeom>
                <a:ln w="1079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Gerade Verbindung 103"/>
                <p:cNvCxnSpPr/>
                <p:nvPr/>
              </p:nvCxnSpPr>
              <p:spPr>
                <a:xfrm>
                  <a:off x="5174352" y="3923912"/>
                  <a:ext cx="2926040" cy="0"/>
                </a:xfrm>
                <a:prstGeom prst="line">
                  <a:avLst/>
                </a:prstGeom>
                <a:ln w="1079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Gerade Verbindung 118"/>
                <p:cNvCxnSpPr/>
                <p:nvPr/>
              </p:nvCxnSpPr>
              <p:spPr>
                <a:xfrm>
                  <a:off x="4860032" y="3816472"/>
                  <a:ext cx="2880320" cy="0"/>
                </a:xfrm>
                <a:prstGeom prst="line">
                  <a:avLst/>
                </a:prstGeom>
                <a:ln w="1079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" name="Textfeld 133"/>
                <p:cNvSpPr txBox="1"/>
                <p:nvPr/>
              </p:nvSpPr>
              <p:spPr>
                <a:xfrm>
                  <a:off x="8541723" y="3024384"/>
                  <a:ext cx="29661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 smtClean="0"/>
                    <a:t>7</a:t>
                  </a:r>
                </a:p>
              </p:txBody>
            </p:sp>
            <p:cxnSp>
              <p:nvCxnSpPr>
                <p:cNvPr id="139" name="Gerade Verbindung 138"/>
                <p:cNvCxnSpPr/>
                <p:nvPr/>
              </p:nvCxnSpPr>
              <p:spPr>
                <a:xfrm flipH="1">
                  <a:off x="4580256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Gerade Verbindung 139"/>
                <p:cNvCxnSpPr/>
                <p:nvPr/>
              </p:nvCxnSpPr>
              <p:spPr>
                <a:xfrm flipH="1">
                  <a:off x="3127396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Gerade Verbindung 140"/>
                <p:cNvCxnSpPr/>
                <p:nvPr/>
              </p:nvCxnSpPr>
              <p:spPr>
                <a:xfrm flipH="1">
                  <a:off x="2415316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Gerade Verbindung 141"/>
                <p:cNvCxnSpPr/>
                <p:nvPr/>
              </p:nvCxnSpPr>
              <p:spPr>
                <a:xfrm flipH="1">
                  <a:off x="6012416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Gerade Verbindung 142"/>
                <p:cNvCxnSpPr/>
                <p:nvPr/>
              </p:nvCxnSpPr>
              <p:spPr>
                <a:xfrm flipH="1">
                  <a:off x="6737332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Gerade Verbindung 143"/>
                <p:cNvCxnSpPr/>
                <p:nvPr/>
              </p:nvCxnSpPr>
              <p:spPr>
                <a:xfrm flipH="1">
                  <a:off x="7455876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Gerade Verbindung 144"/>
                <p:cNvCxnSpPr/>
                <p:nvPr/>
              </p:nvCxnSpPr>
              <p:spPr>
                <a:xfrm flipH="1">
                  <a:off x="8178539" y="2492896"/>
                  <a:ext cx="8000" cy="311538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8" name="Textfeld 147"/>
                <p:cNvSpPr txBox="1"/>
                <p:nvPr/>
              </p:nvSpPr>
              <p:spPr>
                <a:xfrm>
                  <a:off x="3419872" y="1268760"/>
                  <a:ext cx="20801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dirty="0" err="1" smtClean="0"/>
                    <a:t>Confrontation</a:t>
                  </a:r>
                  <a:r>
                    <a:rPr lang="de-DE" dirty="0" smtClean="0"/>
                    <a:t> </a:t>
                  </a:r>
                  <a:r>
                    <a:rPr lang="de-DE" dirty="0" err="1" smtClean="0"/>
                    <a:t>with</a:t>
                  </a:r>
                  <a:r>
                    <a:rPr lang="de-DE" dirty="0" smtClean="0"/>
                    <a:t>: </a:t>
                  </a:r>
                  <a:endParaRPr lang="de-DE" dirty="0"/>
                </a:p>
              </p:txBody>
            </p:sp>
            <p:cxnSp>
              <p:nvCxnSpPr>
                <p:cNvPr id="149" name="Gerade Verbindung 148"/>
                <p:cNvCxnSpPr/>
                <p:nvPr/>
              </p:nvCxnSpPr>
              <p:spPr>
                <a:xfrm>
                  <a:off x="5434952" y="1466496"/>
                  <a:ext cx="737248" cy="1112"/>
                </a:xfrm>
                <a:prstGeom prst="line">
                  <a:avLst/>
                </a:prstGeom>
                <a:ln w="1079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Gerade Verbindung 152"/>
                <p:cNvCxnSpPr/>
                <p:nvPr/>
              </p:nvCxnSpPr>
              <p:spPr>
                <a:xfrm>
                  <a:off x="5445240" y="1771704"/>
                  <a:ext cx="737248" cy="1112"/>
                </a:xfrm>
                <a:prstGeom prst="line">
                  <a:avLst/>
                </a:prstGeom>
                <a:ln w="1079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Textfeld 153"/>
                <p:cNvSpPr txBox="1"/>
                <p:nvPr/>
              </p:nvSpPr>
              <p:spPr>
                <a:xfrm>
                  <a:off x="6228184" y="1296192"/>
                  <a:ext cx="174451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600" i="1" dirty="0" smtClean="0"/>
                    <a:t>H. </a:t>
                  </a:r>
                  <a:r>
                    <a:rPr lang="de-DE" sz="1600" i="1" dirty="0" err="1" smtClean="0"/>
                    <a:t>nitidus</a:t>
                  </a:r>
                  <a:r>
                    <a:rPr lang="de-DE" sz="1600" dirty="0" smtClean="0"/>
                    <a:t> (“</a:t>
                  </a:r>
                  <a:r>
                    <a:rPr lang="de-DE" sz="1600" dirty="0" err="1" smtClean="0"/>
                    <a:t>small</a:t>
                  </a:r>
                  <a:r>
                    <a:rPr lang="de-DE" sz="1600" dirty="0" smtClean="0"/>
                    <a:t>“)</a:t>
                  </a:r>
                  <a:endParaRPr lang="de-DE" sz="1600" dirty="0"/>
                </a:p>
              </p:txBody>
            </p:sp>
            <p:sp>
              <p:nvSpPr>
                <p:cNvPr id="155" name="Textfeld 154"/>
                <p:cNvSpPr txBox="1"/>
                <p:nvPr/>
              </p:nvSpPr>
              <p:spPr>
                <a:xfrm>
                  <a:off x="6228184" y="1578278"/>
                  <a:ext cx="17236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600" i="1" dirty="0" smtClean="0"/>
                    <a:t>H. </a:t>
                  </a:r>
                  <a:r>
                    <a:rPr lang="de-DE" sz="1600" i="1" dirty="0" err="1" smtClean="0"/>
                    <a:t>nitidus</a:t>
                  </a:r>
                  <a:r>
                    <a:rPr lang="de-DE" sz="1600" dirty="0" smtClean="0"/>
                    <a:t> (“large“)</a:t>
                  </a:r>
                  <a:endParaRPr lang="de-DE" sz="1600" dirty="0"/>
                </a:p>
              </p:txBody>
            </p:sp>
          </p:grpSp>
          <p:grpSp>
            <p:nvGrpSpPr>
              <p:cNvPr id="130" name="Gruppieren 129"/>
              <p:cNvGrpSpPr/>
              <p:nvPr/>
            </p:nvGrpSpPr>
            <p:grpSpPr>
              <a:xfrm>
                <a:off x="3413522" y="3096518"/>
                <a:ext cx="4758878" cy="2119982"/>
                <a:chOff x="3413522" y="3096518"/>
                <a:chExt cx="4758878" cy="2119982"/>
              </a:xfrm>
            </p:grpSpPr>
            <p:cxnSp>
              <p:nvCxnSpPr>
                <p:cNvPr id="61" name="Gerade Verbindung 60"/>
                <p:cNvCxnSpPr/>
                <p:nvPr/>
              </p:nvCxnSpPr>
              <p:spPr>
                <a:xfrm flipH="1">
                  <a:off x="3413522" y="3134618"/>
                  <a:ext cx="101446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Gerade Verbindung 73"/>
                <p:cNvCxnSpPr/>
                <p:nvPr/>
              </p:nvCxnSpPr>
              <p:spPr>
                <a:xfrm>
                  <a:off x="3419872" y="3096518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Gerade Verbindung 76"/>
                <p:cNvCxnSpPr/>
                <p:nvPr/>
              </p:nvCxnSpPr>
              <p:spPr>
                <a:xfrm flipH="1">
                  <a:off x="7335862" y="3140968"/>
                  <a:ext cx="24777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Gerade Verbindung 81"/>
                <p:cNvCxnSpPr/>
                <p:nvPr/>
              </p:nvCxnSpPr>
              <p:spPr>
                <a:xfrm>
                  <a:off x="7579444" y="3107060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Gerade Verbindung 82"/>
                <p:cNvCxnSpPr/>
                <p:nvPr/>
              </p:nvCxnSpPr>
              <p:spPr>
                <a:xfrm flipH="1">
                  <a:off x="4872732" y="3238376"/>
                  <a:ext cx="2795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Gerade Verbindung 96"/>
                <p:cNvCxnSpPr/>
                <p:nvPr/>
              </p:nvCxnSpPr>
              <p:spPr>
                <a:xfrm>
                  <a:off x="4872732" y="3206626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Gerade Verbindung 97"/>
                <p:cNvCxnSpPr/>
                <p:nvPr/>
              </p:nvCxnSpPr>
              <p:spPr>
                <a:xfrm flipH="1">
                  <a:off x="7996634" y="3238376"/>
                  <a:ext cx="16941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Gerade Verbindung 99"/>
                <p:cNvCxnSpPr/>
                <p:nvPr/>
              </p:nvCxnSpPr>
              <p:spPr>
                <a:xfrm>
                  <a:off x="8157294" y="3206626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Gerade Verbindung 100"/>
                <p:cNvCxnSpPr/>
                <p:nvPr/>
              </p:nvCxnSpPr>
              <p:spPr>
                <a:xfrm flipH="1">
                  <a:off x="4631308" y="5182592"/>
                  <a:ext cx="73278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Gerade Verbindung 112"/>
                <p:cNvCxnSpPr/>
                <p:nvPr/>
              </p:nvCxnSpPr>
              <p:spPr>
                <a:xfrm>
                  <a:off x="4624958" y="5144492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Gerade Verbindung 114"/>
                <p:cNvCxnSpPr/>
                <p:nvPr/>
              </p:nvCxnSpPr>
              <p:spPr>
                <a:xfrm flipH="1">
                  <a:off x="4211960" y="3816598"/>
                  <a:ext cx="63956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Gerade Verbindung 117"/>
                <p:cNvCxnSpPr/>
                <p:nvPr/>
              </p:nvCxnSpPr>
              <p:spPr>
                <a:xfrm>
                  <a:off x="4211960" y="3776340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Gerade Verbindung 119"/>
                <p:cNvCxnSpPr/>
                <p:nvPr/>
              </p:nvCxnSpPr>
              <p:spPr>
                <a:xfrm flipH="1">
                  <a:off x="7746826" y="3814440"/>
                  <a:ext cx="29006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Gerade Verbindung 122"/>
                <p:cNvCxnSpPr/>
                <p:nvPr/>
              </p:nvCxnSpPr>
              <p:spPr>
                <a:xfrm>
                  <a:off x="8036892" y="3776340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Gerade Verbindung 123"/>
                <p:cNvCxnSpPr/>
                <p:nvPr/>
              </p:nvCxnSpPr>
              <p:spPr>
                <a:xfrm flipH="1">
                  <a:off x="4944739" y="3933056"/>
                  <a:ext cx="22872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Gerade Verbindung 125"/>
                <p:cNvCxnSpPr/>
                <p:nvPr/>
              </p:nvCxnSpPr>
              <p:spPr>
                <a:xfrm>
                  <a:off x="4940506" y="3899109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Gerade Verbindung 126"/>
                <p:cNvCxnSpPr/>
                <p:nvPr/>
              </p:nvCxnSpPr>
              <p:spPr>
                <a:xfrm flipH="1">
                  <a:off x="8104625" y="3933056"/>
                  <a:ext cx="6777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Gerade Verbindung 128"/>
                <p:cNvCxnSpPr/>
                <p:nvPr/>
              </p:nvCxnSpPr>
              <p:spPr>
                <a:xfrm>
                  <a:off x="8172360" y="3894912"/>
                  <a:ext cx="0" cy="7200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0" name="Textfeld 79"/>
            <p:cNvSpPr txBox="1"/>
            <p:nvPr/>
          </p:nvSpPr>
          <p:spPr>
            <a:xfrm>
              <a:off x="179512" y="5229200"/>
              <a:ext cx="9059488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Online </a:t>
              </a:r>
              <a:r>
                <a:rPr lang="en-GB" sz="1200" b="1" dirty="0" smtClean="0">
                  <a:latin typeface="Calibri" pitchFamily="34" charset="0"/>
                  <a:cs typeface="Calibri" pitchFamily="34" charset="0"/>
                </a:rPr>
                <a:t>Figure 5:</a:t>
              </a:r>
              <a:r>
                <a:rPr lang="en-GB" sz="1200" dirty="0" smtClean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Inter- and </a:t>
              </a:r>
              <a:r>
                <a:rPr lang="en-US" sz="1200" dirty="0" err="1" smtClean="0">
                  <a:latin typeface="Calibri" pitchFamily="34" charset="0"/>
                  <a:cs typeface="Calibri" pitchFamily="34" charset="0"/>
                </a:rPr>
                <a:t>intraspecific</a:t>
              </a:r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 comparison of relative rate of occurrence of both attack types as a function of prey type in four </a:t>
              </a:r>
            </a:p>
            <a:p>
              <a:r>
                <a:rPr lang="en-US" sz="1200" i="1" dirty="0" err="1" smtClean="0">
                  <a:latin typeface="Calibri" pitchFamily="34" charset="0"/>
                  <a:cs typeface="Calibri" pitchFamily="34" charset="0"/>
                </a:rPr>
                <a:t>Stenus</a:t>
              </a:r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 species. On the left: captures conducted with the mandibles; on the right: captures conducted with the labium. Given are medians </a:t>
              </a:r>
            </a:p>
            <a:p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(± 75% percentiles). </a:t>
              </a:r>
              <a:r>
                <a:rPr lang="en-US" sz="1200" i="1" dirty="0" smtClean="0">
                  <a:latin typeface="Calibri" pitchFamily="34" charset="0"/>
                  <a:cs typeface="Calibri" pitchFamily="34" charset="0"/>
                </a:rPr>
                <a:t>S. </a:t>
              </a:r>
              <a:r>
                <a:rPr lang="en-US" sz="1200" i="1" dirty="0" err="1" smtClean="0">
                  <a:latin typeface="Calibri" pitchFamily="34" charset="0"/>
                  <a:cs typeface="Calibri" pitchFamily="34" charset="0"/>
                </a:rPr>
                <a:t>luteomaculatus</a:t>
              </a:r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 and </a:t>
              </a:r>
              <a:r>
                <a:rPr lang="en-US" sz="1200" i="1" dirty="0" smtClean="0">
                  <a:latin typeface="Calibri" pitchFamily="34" charset="0"/>
                  <a:cs typeface="Calibri" pitchFamily="34" charset="0"/>
                </a:rPr>
                <a:t>S. puthzianus </a:t>
              </a:r>
              <a:r>
                <a:rPr lang="en-US" sz="1200" dirty="0" smtClean="0">
                  <a:latin typeface="Calibri" pitchFamily="34" charset="0"/>
                  <a:cs typeface="Calibri" pitchFamily="34" charset="0"/>
                </a:rPr>
                <a:t>beetles did not attack the large springtails. </a:t>
              </a:r>
            </a:p>
            <a:p>
              <a:endParaRPr lang="en-US" sz="1200" dirty="0" smtClean="0">
                <a:latin typeface="Calibri" pitchFamily="34" charset="0"/>
                <a:cs typeface="Calibri" pitchFamily="34" charset="0"/>
              </a:endParaRPr>
            </a:p>
            <a:p>
              <a:r>
                <a:rPr lang="en-US" sz="1100" dirty="0" smtClean="0"/>
                <a:t>Article title: </a:t>
              </a:r>
              <a:r>
                <a:rPr lang="en-GB" sz="1100" dirty="0" smtClean="0"/>
                <a:t>Ecomorphological disparity in closely related mountainous tropical Thai rove beetles </a:t>
              </a:r>
              <a:r>
                <a:rPr lang="en-US" sz="1100" dirty="0" smtClean="0"/>
                <a:t>(</a:t>
              </a:r>
              <a:r>
                <a:rPr lang="en-US" sz="1100" dirty="0" err="1" smtClean="0"/>
                <a:t>Coleoptera</a:t>
              </a:r>
              <a:r>
                <a:rPr lang="en-US" sz="1100" dirty="0" smtClean="0"/>
                <a:t>, </a:t>
              </a:r>
              <a:r>
                <a:rPr lang="en-US" sz="1100" dirty="0" err="1" smtClean="0"/>
                <a:t>Staphylinidae</a:t>
              </a:r>
              <a:r>
                <a:rPr lang="en-US" sz="1100" dirty="0" smtClean="0"/>
                <a:t>, </a:t>
              </a:r>
              <a:r>
                <a:rPr lang="en-US" sz="1100" dirty="0" err="1" smtClean="0"/>
                <a:t>Steninae</a:t>
              </a:r>
              <a:r>
                <a:rPr lang="en-US" sz="1100" dirty="0" smtClean="0"/>
                <a:t>)</a:t>
              </a:r>
              <a:r>
                <a:rPr lang="en-GB" sz="1100" dirty="0" smtClean="0"/>
                <a:t>: linking morphology, ecology, and evolution</a:t>
              </a:r>
              <a:r>
                <a:rPr lang="en-US" sz="1100" dirty="0" smtClean="0"/>
                <a:t>. </a:t>
              </a:r>
              <a:r>
                <a:rPr lang="en-US" sz="1100" dirty="0" smtClean="0"/>
                <a:t>Journal name: Organisms Diversity &amp; Evolution. Author names: Oliver Betz, </a:t>
              </a:r>
              <a:r>
                <a:rPr lang="en-US" sz="1100" dirty="0" err="1" smtClean="0"/>
                <a:t>Florian</a:t>
              </a:r>
              <a:r>
                <a:rPr lang="en-US" sz="1100" dirty="0" smtClean="0"/>
                <a:t> </a:t>
              </a:r>
              <a:r>
                <a:rPr lang="en-US" sz="1100" dirty="0" err="1" smtClean="0"/>
                <a:t>Huels</a:t>
              </a:r>
              <a:r>
                <a:rPr lang="en-US" sz="1100" dirty="0" smtClean="0"/>
                <a:t>, Daniela Lena Wiese, </a:t>
              </a:r>
              <a:r>
                <a:rPr lang="en-US" sz="1100" dirty="0" err="1" smtClean="0"/>
                <a:t>Torina</a:t>
              </a:r>
              <a:r>
                <a:rPr lang="en-US" sz="1100" dirty="0" smtClean="0"/>
                <a:t> </a:t>
              </a:r>
              <a:r>
                <a:rPr lang="en-US" sz="1100" dirty="0" err="1" smtClean="0"/>
                <a:t>Wunder</a:t>
              </a:r>
              <a:r>
                <a:rPr lang="en-US" sz="1100" dirty="0" smtClean="0"/>
                <a:t>, </a:t>
              </a:r>
              <a:r>
                <a:rPr lang="en-US" sz="1100" dirty="0" err="1" smtClean="0"/>
                <a:t>Wichai</a:t>
              </a:r>
              <a:r>
                <a:rPr lang="en-US" sz="1100" dirty="0" smtClean="0"/>
                <a:t> </a:t>
              </a:r>
              <a:r>
                <a:rPr lang="en-US" sz="1100" dirty="0" err="1" smtClean="0"/>
                <a:t>Srisuka</a:t>
              </a:r>
              <a:r>
                <a:rPr lang="en-US" sz="1100" dirty="0" smtClean="0"/>
                <a:t>, Melina </a:t>
              </a:r>
              <a:r>
                <a:rPr lang="en-US" sz="1100" dirty="0" err="1" smtClean="0"/>
                <a:t>Frenzel</a:t>
              </a:r>
              <a:r>
                <a:rPr lang="en-US" sz="1100" dirty="0" smtClean="0"/>
                <a:t>, Tamara </a:t>
              </a:r>
              <a:r>
                <a:rPr lang="en-US" sz="1100" dirty="0" err="1" smtClean="0"/>
                <a:t>Ayoub</a:t>
              </a:r>
              <a:r>
                <a:rPr lang="en-US" sz="1100" dirty="0" smtClean="0"/>
                <a:t>, Monika </a:t>
              </a:r>
              <a:r>
                <a:rPr lang="en-US" sz="1100" dirty="0" err="1" smtClean="0"/>
                <a:t>Meinert</a:t>
              </a:r>
              <a:r>
                <a:rPr lang="en-US" sz="1100" dirty="0" smtClean="0"/>
                <a:t>, Volker </a:t>
              </a:r>
              <a:r>
                <a:rPr lang="en-US" sz="1100" dirty="0" err="1" smtClean="0"/>
                <a:t>Puthz</a:t>
              </a:r>
              <a:r>
                <a:rPr lang="en-US" sz="1100" dirty="0" smtClean="0"/>
                <a:t>. </a:t>
              </a:r>
              <a:r>
                <a:rPr lang="de-DE" sz="1100" dirty="0" smtClean="0"/>
                <a:t>Affiliation </a:t>
              </a:r>
              <a:r>
                <a:rPr lang="de-DE" sz="1100" dirty="0" err="1" smtClean="0"/>
                <a:t>of</a:t>
              </a:r>
              <a:r>
                <a:rPr lang="de-DE" sz="1100" dirty="0" smtClean="0"/>
                <a:t> </a:t>
              </a:r>
              <a:r>
                <a:rPr lang="de-DE" sz="1100" dirty="0" err="1" smtClean="0"/>
                <a:t>corresponding</a:t>
              </a:r>
              <a:r>
                <a:rPr lang="de-DE" sz="1100" dirty="0" smtClean="0"/>
                <a:t> </a:t>
              </a:r>
              <a:r>
                <a:rPr lang="de-DE" sz="1100" dirty="0" err="1" smtClean="0"/>
                <a:t>author</a:t>
              </a:r>
              <a:r>
                <a:rPr lang="de-DE" sz="1100" dirty="0" smtClean="0"/>
                <a:t>: Institut für Evolution und Ökologie, Abteilung für Evolutionsbiologie der Invertebraten, Universität Tübingen, Auf der Morgenstelle 28E, D-72076 Tübingen, Germany. </a:t>
              </a:r>
              <a:r>
                <a:rPr lang="it-IT" sz="1100" dirty="0" smtClean="0"/>
                <a:t>E-Mail: oliver.betz@uni-tuebingen.de.</a:t>
              </a:r>
              <a:endParaRPr lang="de-DE" sz="1100" dirty="0" smtClean="0"/>
            </a:p>
            <a:p>
              <a:endParaRPr lang="de-DE" sz="1100" dirty="0" smtClean="0">
                <a:latin typeface="Calibri" pitchFamily="34" charset="0"/>
                <a:cs typeface="Calibri" pitchFamily="34" charset="0"/>
              </a:endParaRPr>
            </a:p>
            <a:p>
              <a:endParaRPr lang="de-DE" sz="11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</Words>
  <Application>Microsoft Office PowerPoint</Application>
  <PresentationFormat>Bildschirmpräsentation (4:3)</PresentationFormat>
  <Paragraphs>29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Betz</dc:creator>
  <cp:lastModifiedBy>Betz</cp:lastModifiedBy>
  <cp:revision>41</cp:revision>
  <cp:lastPrinted>2022-08-31T09:43:18Z</cp:lastPrinted>
  <dcterms:created xsi:type="dcterms:W3CDTF">2019-04-06T22:10:05Z</dcterms:created>
  <dcterms:modified xsi:type="dcterms:W3CDTF">2025-09-27T20:51:28Z</dcterms:modified>
</cp:coreProperties>
</file>