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90" d="100"/>
          <a:sy n="90" d="100"/>
        </p:scale>
        <p:origin x="663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6510A-D87C-4DA7-897A-596298D0F91A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73F91-78E6-4293-B40A-B75CEA0CE1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4497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68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354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560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5077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766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5225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861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3283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006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2618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00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2314-C96E-4FBD-8689-E36614B82186}" type="datetimeFigureOut">
              <a:rPr kumimoji="1" lang="ja-JP" altLang="en-US" smtClean="0"/>
              <a:t>2021/6/8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86520-7497-4C3C-BF19-B7BD3B193A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154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0C4D2BA-476C-4588-A26E-2028D63CBFEB}"/>
              </a:ext>
            </a:extLst>
          </p:cNvPr>
          <p:cNvSpPr txBox="1"/>
          <p:nvPr/>
        </p:nvSpPr>
        <p:spPr>
          <a:xfrm>
            <a:off x="0" y="0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Information SI6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0C75C84-1DB9-4692-B8DC-50A26D14129C}"/>
              </a:ext>
            </a:extLst>
          </p:cNvPr>
          <p:cNvSpPr txBox="1"/>
          <p:nvPr/>
        </p:nvSpPr>
        <p:spPr>
          <a:xfrm>
            <a:off x="1607962" y="4978073"/>
            <a:ext cx="56859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Supplementary </a:t>
            </a:r>
            <a:r>
              <a:rPr lang="en-US" altLang="ja-JP" sz="1200" b="1" kern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Information SI6. </a:t>
            </a:r>
            <a:r>
              <a:rPr lang="en-US" altLang="ja-JP" sz="1200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Non–metric multidimensional scaling (NMDS) plot based on a Bray-Curtis (A) and Jaccard (B) similarity index for the rarefied read data obtained from 16S-kp analyses including outlier sa</a:t>
            </a:r>
            <a:r>
              <a:rPr lang="en-US" altLang="ja-JP" sz="1200" kern="0" dirty="0"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mples (#13 and #14)</a:t>
            </a:r>
            <a:r>
              <a:rPr lang="en-US" altLang="ja-JP" sz="1200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. </a:t>
            </a:r>
            <a:r>
              <a:rPr lang="en-US" altLang="ja-JP" sz="1200" kern="0" dirty="0"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S</a:t>
            </a:r>
            <a:r>
              <a:rPr lang="en-US" altLang="ja-JP" sz="1200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amples 13 and 14 did not share any OTUs with the other samples (only Lymantria </a:t>
            </a:r>
            <a:r>
              <a:rPr lang="en-US" altLang="ja-JP" sz="1200" kern="0" dirty="0" err="1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dispar</a:t>
            </a:r>
            <a:r>
              <a:rPr lang="en-US" altLang="ja-JP" sz="1200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 and two unassigned taxa in Lepidoptera in the sample 13 and 14, respectively, were detected). The NMDS plots containing only the other samples </a:t>
            </a:r>
            <a:r>
              <a:rPr lang="en-US" altLang="ja-JP" sz="1200" kern="0" dirty="0"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are</a:t>
            </a:r>
            <a:r>
              <a:rPr lang="en-US" altLang="ja-JP" sz="1200" kern="0" dirty="0">
                <a:effectLst/>
                <a:latin typeface="Times New Roman" panose="02020603050405020304" pitchFamily="18" charset="0"/>
                <a:ea typeface="Lato-Regular"/>
                <a:cs typeface="Times New Roman" panose="02020603050405020304" pitchFamily="18" charset="0"/>
              </a:rPr>
              <a:t> shown in Fig. 2C and 2F.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2" descr="グラフ, 散布図&#10;&#10;自動的に生成された説明">
            <a:extLst>
              <a:ext uri="{FF2B5EF4-FFF2-40B4-BE49-F238E27FC236}">
                <a16:creationId xmlns:a16="http://schemas.microsoft.com/office/drawing/2014/main" id="{B2219DAD-E8EA-428B-AF26-120872DD7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1" y="369332"/>
            <a:ext cx="4450171" cy="4450171"/>
          </a:xfrm>
          <a:prstGeom prst="rect">
            <a:avLst/>
          </a:prstGeom>
        </p:spPr>
      </p:pic>
      <p:sp>
        <p:nvSpPr>
          <p:cNvPr id="5" name="二等辺三角形 4">
            <a:extLst>
              <a:ext uri="{FF2B5EF4-FFF2-40B4-BE49-F238E27FC236}">
                <a16:creationId xmlns:a16="http://schemas.microsoft.com/office/drawing/2014/main" id="{734C953F-36F7-4EFB-B4BF-8F7641C6757D}"/>
              </a:ext>
            </a:extLst>
          </p:cNvPr>
          <p:cNvSpPr/>
          <p:nvPr/>
        </p:nvSpPr>
        <p:spPr>
          <a:xfrm>
            <a:off x="1592001" y="3155157"/>
            <a:ext cx="64800" cy="648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CF18CCF-B59A-40EF-9E76-8EB6DF14530B}"/>
              </a:ext>
            </a:extLst>
          </p:cNvPr>
          <p:cNvSpPr txBox="1"/>
          <p:nvPr/>
        </p:nvSpPr>
        <p:spPr>
          <a:xfrm>
            <a:off x="641461" y="1541444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#13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6594F7A-11CB-43AC-9ACE-8ACBBB8D384B}"/>
              </a:ext>
            </a:extLst>
          </p:cNvPr>
          <p:cNvSpPr txBox="1"/>
          <p:nvPr/>
        </p:nvSpPr>
        <p:spPr>
          <a:xfrm>
            <a:off x="3770978" y="231741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#14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931C478-E983-44CB-91F3-3E867B7669CE}"/>
              </a:ext>
            </a:extLst>
          </p:cNvPr>
          <p:cNvSpPr txBox="1"/>
          <p:nvPr/>
        </p:nvSpPr>
        <p:spPr>
          <a:xfrm>
            <a:off x="1000332" y="3240027"/>
            <a:ext cx="1183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Other samples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図 6" descr="グラフ, 散布図&#10;&#10;自動的に生成された説明">
            <a:extLst>
              <a:ext uri="{FF2B5EF4-FFF2-40B4-BE49-F238E27FC236}">
                <a16:creationId xmlns:a16="http://schemas.microsoft.com/office/drawing/2014/main" id="{CA95FC8E-1B61-4E2A-840C-740A076DC5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794" y="369331"/>
            <a:ext cx="4450171" cy="4450171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FAAF20B-A79F-48DE-BE90-DB35C3A56343}"/>
              </a:ext>
            </a:extLst>
          </p:cNvPr>
          <p:cNvSpPr txBox="1"/>
          <p:nvPr/>
        </p:nvSpPr>
        <p:spPr>
          <a:xfrm>
            <a:off x="4993721" y="177358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#13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4CD5216-FEB5-4C53-BA8D-6C9B81F90F22}"/>
              </a:ext>
            </a:extLst>
          </p:cNvPr>
          <p:cNvSpPr txBox="1"/>
          <p:nvPr/>
        </p:nvSpPr>
        <p:spPr>
          <a:xfrm>
            <a:off x="8202982" y="1954138"/>
            <a:ext cx="4395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#14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E569C5A2-31F5-41D2-A1B3-E807A6F31DB5}"/>
              </a:ext>
            </a:extLst>
          </p:cNvPr>
          <p:cNvSpPr/>
          <p:nvPr/>
        </p:nvSpPr>
        <p:spPr>
          <a:xfrm>
            <a:off x="6633841" y="2968999"/>
            <a:ext cx="64800" cy="648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CDC76D9-29B3-4B8F-8E55-B1F5FFD720C0}"/>
              </a:ext>
            </a:extLst>
          </p:cNvPr>
          <p:cNvSpPr txBox="1"/>
          <p:nvPr/>
        </p:nvSpPr>
        <p:spPr>
          <a:xfrm>
            <a:off x="6042172" y="3053869"/>
            <a:ext cx="11833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Other samples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6DF0575-4117-4D47-A47D-FA9F31787670}"/>
              </a:ext>
            </a:extLst>
          </p:cNvPr>
          <p:cNvSpPr txBox="1"/>
          <p:nvPr/>
        </p:nvSpPr>
        <p:spPr>
          <a:xfrm>
            <a:off x="429704" y="584775"/>
            <a:ext cx="423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A26AE86-38D7-4EC4-88AD-D2D94E65396F}"/>
              </a:ext>
            </a:extLst>
          </p:cNvPr>
          <p:cNvSpPr txBox="1"/>
          <p:nvPr/>
        </p:nvSpPr>
        <p:spPr>
          <a:xfrm>
            <a:off x="4879875" y="584774"/>
            <a:ext cx="423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237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</TotalTime>
  <Words>118</Words>
  <Application>Microsoft Office PowerPoint</Application>
  <PresentationFormat>画面に合わせる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淳 佐藤</dc:creator>
  <cp:lastModifiedBy>淳 佐藤</cp:lastModifiedBy>
  <cp:revision>83</cp:revision>
  <dcterms:created xsi:type="dcterms:W3CDTF">2020-12-17T05:35:57Z</dcterms:created>
  <dcterms:modified xsi:type="dcterms:W3CDTF">2021-06-08T01:49:46Z</dcterms:modified>
</cp:coreProperties>
</file>