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858000" cy="9144000" type="screen4x3"/>
  <p:notesSz cx="6858000" cy="9144000"/>
  <p:defaultTextStyle>
    <a:defPPr>
      <a:defRPr lang="en-US"/>
    </a:defPPr>
    <a:lvl1pPr marL="0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9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8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7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7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84" d="100"/>
          <a:sy n="184" d="100"/>
        </p:scale>
        <p:origin x="72" y="3917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41778-7B47-48EF-8EBF-3BF720C578CC}" type="datetimeFigureOut">
              <a:rPr lang="en-US" smtClean="0"/>
              <a:t>2/2/2015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2D2F2-BEF8-45C7-8DB6-15CD645F7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69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9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8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3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32D2F2-BEF8-45C7-8DB6-15CD645F7746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2F6C-4F52-489F-8E78-A9FF26A35077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CA4A0-FF27-4124-983C-B1C6B6CD5C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63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2F6C-4F52-489F-8E78-A9FF26A35077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CA4A0-FF27-4124-983C-B1C6B6CD5C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18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2F6C-4F52-489F-8E78-A9FF26A35077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CA4A0-FF27-4124-983C-B1C6B6CD5C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57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2F6C-4F52-489F-8E78-A9FF26A35077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CA4A0-FF27-4124-983C-B1C6B6CD5C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775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9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5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2F6C-4F52-489F-8E78-A9FF26A35077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CA4A0-FF27-4124-983C-B1C6B6CD5C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044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2F6C-4F52-489F-8E78-A9FF26A35077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CA4A0-FF27-4124-983C-B1C6B6CD5C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05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8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4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8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9" indent="0">
              <a:buNone/>
              <a:defRPr sz="2000" b="1"/>
            </a:lvl2pPr>
            <a:lvl3pPr marL="914318" indent="0">
              <a:buNone/>
              <a:defRPr sz="1800" b="1"/>
            </a:lvl3pPr>
            <a:lvl4pPr marL="1371477" indent="0">
              <a:buNone/>
              <a:defRPr sz="1600" b="1"/>
            </a:lvl4pPr>
            <a:lvl5pPr marL="1828637" indent="0">
              <a:buNone/>
              <a:defRPr sz="1600" b="1"/>
            </a:lvl5pPr>
            <a:lvl6pPr marL="2285797" indent="0">
              <a:buNone/>
              <a:defRPr sz="1600" b="1"/>
            </a:lvl6pPr>
            <a:lvl7pPr marL="2742956" indent="0">
              <a:buNone/>
              <a:defRPr sz="1600" b="1"/>
            </a:lvl7pPr>
            <a:lvl8pPr marL="3200115" indent="0">
              <a:buNone/>
              <a:defRPr sz="1600" b="1"/>
            </a:lvl8pPr>
            <a:lvl9pPr marL="365727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4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2F6C-4F52-489F-8E78-A9FF26A35077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CA4A0-FF27-4124-983C-B1C6B6CD5C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298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2F6C-4F52-489F-8E78-A9FF26A35077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CA4A0-FF27-4124-983C-B1C6B6CD5C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34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2F6C-4F52-489F-8E78-A9FF26A35077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CA4A0-FF27-4124-983C-B1C6B6CD5C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12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8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8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2F6C-4F52-489F-8E78-A9FF26A35077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CA4A0-FF27-4124-983C-B1C6B6CD5C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267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159" indent="0">
              <a:buNone/>
              <a:defRPr sz="2800"/>
            </a:lvl2pPr>
            <a:lvl3pPr marL="914318" indent="0">
              <a:buNone/>
              <a:defRPr sz="2400"/>
            </a:lvl3pPr>
            <a:lvl4pPr marL="1371477" indent="0">
              <a:buNone/>
              <a:defRPr sz="2000"/>
            </a:lvl4pPr>
            <a:lvl5pPr marL="1828637" indent="0">
              <a:buNone/>
              <a:defRPr sz="2000"/>
            </a:lvl5pPr>
            <a:lvl6pPr marL="2285797" indent="0">
              <a:buNone/>
              <a:defRPr sz="2000"/>
            </a:lvl6pPr>
            <a:lvl7pPr marL="2742956" indent="0">
              <a:buNone/>
              <a:defRPr sz="2000"/>
            </a:lvl7pPr>
            <a:lvl8pPr marL="3200115" indent="0">
              <a:buNone/>
              <a:defRPr sz="2000"/>
            </a:lvl8pPr>
            <a:lvl9pPr marL="3657274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159" indent="0">
              <a:buNone/>
              <a:defRPr sz="1200"/>
            </a:lvl2pPr>
            <a:lvl3pPr marL="914318" indent="0">
              <a:buNone/>
              <a:defRPr sz="1000"/>
            </a:lvl3pPr>
            <a:lvl4pPr marL="1371477" indent="0">
              <a:buNone/>
              <a:defRPr sz="900"/>
            </a:lvl4pPr>
            <a:lvl5pPr marL="1828637" indent="0">
              <a:buNone/>
              <a:defRPr sz="900"/>
            </a:lvl5pPr>
            <a:lvl6pPr marL="2285797" indent="0">
              <a:buNone/>
              <a:defRPr sz="900"/>
            </a:lvl6pPr>
            <a:lvl7pPr marL="2742956" indent="0">
              <a:buNone/>
              <a:defRPr sz="900"/>
            </a:lvl7pPr>
            <a:lvl8pPr marL="3200115" indent="0">
              <a:buNone/>
              <a:defRPr sz="900"/>
            </a:lvl8pPr>
            <a:lvl9pPr marL="365727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2F6C-4F52-489F-8E78-A9FF26A35077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CA4A0-FF27-4124-983C-B1C6B6CD5C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32" tIns="45716" rIns="91432" bIns="4571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5"/>
            <a:ext cx="1600200" cy="486833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82F6C-4F52-489F-8E78-A9FF26A35077}" type="datetimeFigureOut">
              <a:rPr lang="en-US" smtClean="0"/>
              <a:pPr/>
              <a:t>2/2/2015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5"/>
            <a:ext cx="2171700" cy="486833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5"/>
            <a:ext cx="1600200" cy="486833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CA4A0-FF27-4124-983C-B1C6B6CD5C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46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1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0" indent="-342870" algn="l" defTabSz="91431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3" indent="-285724" algn="l" defTabSz="91431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98" indent="-228580" algn="l" defTabSz="9143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57" indent="-228580" algn="l" defTabSz="91431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17" indent="-228580" algn="l" defTabSz="91431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337152"/>
            <a:ext cx="2895600" cy="796448"/>
          </a:xfrm>
          <a:prstGeom prst="rect">
            <a:avLst/>
          </a:prstGeom>
          <a:ln w="22225">
            <a:solidFill>
              <a:schemeClr val="accent1">
                <a:shade val="50000"/>
              </a:schemeClr>
            </a:solidFill>
          </a:ln>
        </p:spPr>
        <p:txBody>
          <a:bodyPr wrap="square" lIns="91432" tIns="45716" rIns="91432" bIns="45716">
            <a:spAutoFit/>
          </a:bodyPr>
          <a:lstStyle/>
          <a:p>
            <a:pPr algn="ctr"/>
            <a:r>
              <a:rPr lang="en-US" sz="1100" b="1" dirty="0">
                <a:latin typeface="Times New Roman" pitchFamily="18" charset="0"/>
                <a:cs typeface="Times New Roman" pitchFamily="18" charset="0"/>
              </a:rPr>
              <a:t>STANDARD FRAME EVALUATIONS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Frames from hives outside the with only either nectar, capped honey or capped brood are weighed and photographed.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7600" y="1337152"/>
            <a:ext cx="2476866" cy="796448"/>
          </a:xfrm>
          <a:prstGeom prst="rect">
            <a:avLst/>
          </a:prstGeom>
          <a:noFill/>
          <a:ln w="22225">
            <a:solidFill>
              <a:schemeClr val="accent1">
                <a:shade val="50000"/>
              </a:schemeClr>
            </a:solidFill>
          </a:ln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1100" b="1" dirty="0">
                <a:latin typeface="Times New Roman" pitchFamily="18" charset="0"/>
                <a:cs typeface="Times New Roman" pitchFamily="18" charset="0"/>
              </a:rPr>
              <a:t>EXPERIMENTAL HIVE EVALUATIONS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 startAt="9"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frames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individually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weighed and photographed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2347078"/>
            <a:ext cx="3200400" cy="3139313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1100" b="1" dirty="0">
                <a:latin typeface="Times New Roman" pitchFamily="18" charset="0"/>
                <a:cs typeface="Times New Roman" pitchFamily="18" charset="0"/>
              </a:rPr>
              <a:t>DETERMINATION OF STANDARD 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100" b="1" dirty="0">
                <a:latin typeface="Times New Roman" pitchFamily="18" charset="0"/>
                <a:cs typeface="Times New Roman" pitchFamily="18" charset="0"/>
              </a:rPr>
              <a:t>HONEYAND BROOD DENSITIES 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 startAt="2"/>
              <a:tabLst>
                <a:tab pos="228580" algn="l"/>
              </a:tabLst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Average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weight from A) for frames of empty,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drawn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comb.</a:t>
            </a:r>
          </a:p>
          <a:p>
            <a:pPr marL="228580" indent="-228580">
              <a:buFont typeface="+mj-lt"/>
              <a:buAutoNum type="alphaUcPeriod" startAt="2"/>
              <a:tabLst>
                <a:tab pos="228580" algn="l"/>
              </a:tabLst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urface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area (cm</a:t>
            </a:r>
            <a:r>
              <a:rPr lang="en-US" sz="11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) of the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interior of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both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sides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of a standard hive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frame (this is assumed constant). 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 startAt="2"/>
              <a:tabLst>
                <a:tab pos="228580" algn="l"/>
              </a:tabLst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each frame, proportion of frame covered by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capped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honey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(using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image analysis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software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marL="228580" indent="-228580">
              <a:buFont typeface="+mj-lt"/>
              <a:buAutoNum type="alphaUcPeriod" startAt="2"/>
              <a:tabLst>
                <a:tab pos="228580" algn="l"/>
              </a:tabLst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Capped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oney surface area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(cm</a:t>
            </a:r>
            <a:r>
              <a:rPr lang="en-US" sz="11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)  = 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C·D.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 startAt="2"/>
              <a:tabLst>
                <a:tab pos="228580" algn="l"/>
              </a:tabLst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frames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with only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capped honey (no brood or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pollen): Capped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oney weight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per frame =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A–B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 startAt="2"/>
              <a:tabLst>
                <a:tab pos="228580" algn="l"/>
              </a:tabLst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Regress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capped honey weights on surface areas,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forcing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the line through the origin: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Regression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slope = Standard honey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density (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shd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 startAt="2"/>
              <a:tabLst>
                <a:tab pos="228580" algn="l"/>
              </a:tabLst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To obtain standard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brood density, perform steps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D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with independent frames containing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capped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brood,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subtracting weight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due to honey. Regression slope = Standard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brood density (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sbd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43400" y="2347080"/>
            <a:ext cx="2057400" cy="2123650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1100" b="1" dirty="0">
                <a:latin typeface="Times New Roman" pitchFamily="18" charset="0"/>
                <a:cs typeface="Times New Roman" pitchFamily="18" charset="0"/>
              </a:rPr>
              <a:t>HIVE WEIGHT MEASUREMENTS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 startAt="10"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Total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weight of frames.</a:t>
            </a:r>
          </a:p>
          <a:p>
            <a:pPr marL="228580" indent="-228580">
              <a:buFont typeface="+mj-lt"/>
              <a:buAutoNum type="alphaUcPeriod" startAt="10"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Total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weight of non-frame hive parts.</a:t>
            </a:r>
          </a:p>
          <a:p>
            <a:pPr marL="228580" indent="-228580">
              <a:buFont typeface="+mj-lt"/>
              <a:buAutoNum type="alphaUcPeriod" startAt="10"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Total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hive weight from the midnight prior to hive evaluation.</a:t>
            </a:r>
          </a:p>
          <a:p>
            <a:pPr marL="228580" indent="-228580">
              <a:buFont typeface="+mj-lt"/>
              <a:buAutoNum type="alphaUcPeriod" startAt="10"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Subtract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the sum of the weights of all hive parts from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total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hive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weight: Total adult bee weight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= L – (J+K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47800" y="5750012"/>
            <a:ext cx="3581400" cy="620575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1100" b="1" dirty="0">
                <a:latin typeface="Times New Roman" pitchFamily="18" charset="0"/>
                <a:cs typeface="Times New Roman" pitchFamily="18" charset="0"/>
              </a:rPr>
              <a:t>FRAME ANALYSIS FOR EXPERIMENTAL HIVES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 startAt="14"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Surface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area of brood for each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frame.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 startAt="14"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Surface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area of honey for each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frame.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6588213"/>
            <a:ext cx="2057400" cy="796448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1100" b="1" cap="all" dirty="0">
                <a:latin typeface="Times New Roman" pitchFamily="18" charset="0"/>
                <a:cs typeface="Times New Roman" pitchFamily="18" charset="0"/>
              </a:rPr>
              <a:t>brood weight 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 startAt="16"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Brood per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frame =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N·sbd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 startAt="16"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Sum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capped brood weights of all frames in hive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67000" y="6588212"/>
            <a:ext cx="2514600" cy="1107988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1100" b="1" cap="all" dirty="0">
                <a:latin typeface="Times New Roman" pitchFamily="18" charset="0"/>
                <a:cs typeface="Times New Roman" pitchFamily="18" charset="0"/>
              </a:rPr>
              <a:t>hive food stores 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 startAt="18"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Weight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per frame  = </a:t>
            </a:r>
            <a:r>
              <a:rPr lang="en-US" sz="1100" dirty="0" err="1">
                <a:latin typeface="Times New Roman" pitchFamily="18" charset="0"/>
                <a:cs typeface="Times New Roman" pitchFamily="18" charset="0"/>
              </a:rPr>
              <a:t>O·shd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  <a:p>
            <a:pPr marL="228580" indent="-228580">
              <a:buFont typeface="+mj-lt"/>
              <a:buAutoNum type="alphaUcPeriod" startAt="18"/>
            </a:pP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Sum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the honey weights of all frames in the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hive.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(Or,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after removing capped brood weight, attribute </a:t>
            </a:r>
            <a:r>
              <a:rPr lang="en-US" sz="1100" dirty="0" smtClean="0">
                <a:latin typeface="Times New Roman" pitchFamily="18" charset="0"/>
                <a:cs typeface="Times New Roman" pitchFamily="18" charset="0"/>
              </a:rPr>
              <a:t>leftover 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weight to food stores</a:t>
            </a:r>
            <a:r>
              <a:rPr lang="en-US" sz="1100" dirty="0">
                <a:latin typeface="Times New Roman" pitchFamily="18" charset="0"/>
                <a:cs typeface="Times New Roman" pitchFamily="18" charset="0"/>
              </a:rPr>
              <a:t>.)</a:t>
            </a:r>
            <a:endParaRPr lang="en-US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4724400" y="7924800"/>
            <a:ext cx="1447800" cy="76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fr-FR" sz="1100" b="1" cap="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Total ADULT BEE </a:t>
            </a:r>
            <a:r>
              <a:rPr lang="fr-FR" sz="1100" b="1" cap="all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Weight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2895599" y="7924800"/>
            <a:ext cx="1447800" cy="76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fr-FR" sz="1100" b="1" cap="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Total FOOD </a:t>
            </a:r>
            <a:r>
              <a:rPr lang="fr-FR" sz="1100" b="1" cap="all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Weight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650174" y="7924800"/>
            <a:ext cx="1447800" cy="762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r>
              <a:rPr lang="fr-FR" sz="1100" b="1" cap="all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Total BROOD </a:t>
            </a:r>
            <a:r>
              <a:rPr lang="fr-FR" sz="1100" b="1" cap="all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Weight</a:t>
            </a:r>
            <a:endParaRPr lang="en-US" sz="1100" dirty="0">
              <a:solidFill>
                <a:schemeClr val="tx1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981200" y="2133600"/>
            <a:ext cx="0" cy="152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2057400" y="5486399"/>
            <a:ext cx="0" cy="22860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3962400" y="2133599"/>
            <a:ext cx="0" cy="358140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5334000" y="2133599"/>
            <a:ext cx="0" cy="15240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5" idx="2"/>
          </p:cNvCxnSpPr>
          <p:nvPr/>
        </p:nvCxnSpPr>
        <p:spPr>
          <a:xfrm>
            <a:off x="5372100" y="4470730"/>
            <a:ext cx="53340" cy="337787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1828800" y="6359612"/>
            <a:ext cx="0" cy="152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3810000" y="6359612"/>
            <a:ext cx="0" cy="152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1412174" y="7391400"/>
            <a:ext cx="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3657600" y="7696200"/>
            <a:ext cx="1" cy="152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33400" y="152400"/>
            <a:ext cx="6019800" cy="1148192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en-US" sz="1100" b="1" dirty="0"/>
              <a:t>Monitoring colony phenology using within-day variability in continuous weight and temperature of honey bee hives</a:t>
            </a:r>
            <a:endParaRPr lang="en-US" sz="1100" dirty="0"/>
          </a:p>
          <a:p>
            <a:r>
              <a:rPr lang="en-US" sz="1100" dirty="0"/>
              <a:t>W.G. Meikle</a:t>
            </a:r>
            <a:r>
              <a:rPr lang="en-US" sz="1100" baseline="30000" dirty="0"/>
              <a:t>1</a:t>
            </a:r>
            <a:r>
              <a:rPr lang="en-US" sz="1100" dirty="0"/>
              <a:t>, M. Weiss</a:t>
            </a:r>
            <a:r>
              <a:rPr lang="en-US" sz="1100" baseline="30000" dirty="0"/>
              <a:t>1</a:t>
            </a:r>
            <a:r>
              <a:rPr lang="en-US" sz="1100" dirty="0"/>
              <a:t> and A.R. Stilwell</a:t>
            </a:r>
            <a:r>
              <a:rPr lang="en-US" sz="1100" baseline="30000" dirty="0"/>
              <a:t>1,2</a:t>
            </a:r>
            <a:endParaRPr lang="en-US" sz="1100" dirty="0"/>
          </a:p>
          <a:p>
            <a:r>
              <a:rPr lang="en-US" sz="1100" baseline="30000" dirty="0"/>
              <a:t>1 </a:t>
            </a:r>
            <a:r>
              <a:rPr lang="en-US" sz="1100" dirty="0"/>
              <a:t>Carl Hayden Bee Research Center, USDA-ARS, 2000 E. Allen Road, Tucson, AZ 85719 USA.</a:t>
            </a:r>
          </a:p>
          <a:p>
            <a:r>
              <a:rPr lang="en-US" sz="1100" baseline="30000" dirty="0"/>
              <a:t>2</a:t>
            </a:r>
            <a:r>
              <a:rPr lang="en-US" sz="1100" dirty="0"/>
              <a:t> Current address: USDA APHIS PPQ, 5940 S. 58th St., Lincoln, NE 68516 USA.</a:t>
            </a:r>
          </a:p>
          <a:p>
            <a:r>
              <a:rPr lang="en-US" sz="1100" dirty="0"/>
              <a:t>Corresponding author email: </a:t>
            </a:r>
            <a:r>
              <a:rPr lang="en-US" sz="1100" dirty="0"/>
              <a:t>william.meikle@ars.usda.gov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859901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386</Words>
  <Application>Microsoft Office PowerPoint</Application>
  <PresentationFormat>On-screen Show (4:3)</PresentationFormat>
  <Paragraphs>36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William.Meikle</dc:creator>
  <cp:lastModifiedBy>William.Meikle</cp:lastModifiedBy>
  <cp:revision>20</cp:revision>
  <dcterms:created xsi:type="dcterms:W3CDTF">2015-01-16T19:59:27Z</dcterms:created>
  <dcterms:modified xsi:type="dcterms:W3CDTF">2015-02-02T21:56:19Z</dcterms:modified>
</cp:coreProperties>
</file>