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0" r:id="rId17"/>
    <p:sldId id="273" r:id="rId18"/>
    <p:sldId id="274" r:id="rId19"/>
    <p:sldId id="276" r:id="rId20"/>
    <p:sldId id="275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30"/>
    <p:restoredTop sz="94714"/>
  </p:normalViewPr>
  <p:slideViewPr>
    <p:cSldViewPr snapToGrid="0">
      <p:cViewPr varScale="1">
        <p:scale>
          <a:sx n="93" d="100"/>
          <a:sy n="93" d="100"/>
        </p:scale>
        <p:origin x="328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3F092E-5E59-461D-966F-93C01329CD95}" type="doc">
      <dgm:prSet loTypeId="urn:microsoft.com/office/officeart/2005/8/layout/default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59781BB8-602C-4F64-8BFE-1332301445F7}">
      <dgm:prSet phldrT="[Text]" custT="1"/>
      <dgm:spPr/>
      <dgm:t>
        <a:bodyPr/>
        <a:lstStyle/>
        <a:p>
          <a:pPr>
            <a:buFont typeface="+mj-lt"/>
            <a:buAutoNum type="arabicPeriod"/>
          </a:pPr>
          <a:r>
            <a:rPr lang="tr-TR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Menses</a:t>
          </a:r>
          <a:r>
            <a:rPr lang="tr-TR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lasting</a:t>
          </a:r>
          <a:r>
            <a:rPr lang="tr-TR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≥7 </a:t>
          </a:r>
          <a:r>
            <a:rPr lang="tr-TR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days</a:t>
          </a:r>
          <a:r>
            <a:rPr lang="tr-TR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accompanied</a:t>
          </a:r>
          <a:r>
            <a:rPr lang="tr-TR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by</a:t>
          </a:r>
          <a:r>
            <a:rPr lang="tr-TR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flooding</a:t>
          </a:r>
          <a:r>
            <a:rPr lang="tr-TR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or</a:t>
          </a:r>
          <a:r>
            <a:rPr lang="tr-TR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bleeding</a:t>
          </a:r>
          <a:r>
            <a:rPr lang="tr-TR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through</a:t>
          </a:r>
          <a:r>
            <a:rPr lang="tr-TR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a </a:t>
          </a:r>
          <a:r>
            <a:rPr lang="tr-TR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pad</a:t>
          </a:r>
          <a:r>
            <a:rPr lang="tr-TR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or</a:t>
          </a:r>
          <a:r>
            <a:rPr lang="tr-TR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tampon in ≤2 </a:t>
          </a:r>
          <a:r>
            <a:rPr lang="tr-TR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hours</a:t>
          </a:r>
          <a:r>
            <a:rPr lang="tr-TR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with</a:t>
          </a:r>
          <a:r>
            <a:rPr lang="tr-TR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most</a:t>
          </a:r>
          <a:r>
            <a:rPr lang="tr-TR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periods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0770DB-290D-4A32-9B11-28FF637BC822}" type="parTrans" cxnId="{6D21D744-1724-40EB-885D-1B77828C7CB2}">
      <dgm:prSet/>
      <dgm:spPr/>
      <dgm:t>
        <a:bodyPr/>
        <a:lstStyle/>
        <a:p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D5C202-12CD-4279-9C80-048776479E6C}" type="sibTrans" cxnId="{6D21D744-1724-40EB-885D-1B77828C7CB2}">
      <dgm:prSet/>
      <dgm:spPr/>
      <dgm:t>
        <a:bodyPr/>
        <a:lstStyle/>
        <a:p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3894C4-08FA-42F1-B763-161A1F664D4F}">
      <dgm:prSet custT="1"/>
      <dgm:spPr/>
      <dgm:t>
        <a:bodyPr/>
        <a:lstStyle/>
        <a:p>
          <a:pPr>
            <a:buFont typeface="+mj-lt"/>
            <a:buAutoNum type="arabicPeriod"/>
          </a:pPr>
          <a:r>
            <a:rPr lang="tr-TR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A </a:t>
          </a:r>
          <a:r>
            <a:rPr lang="tr-TR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history</a:t>
          </a:r>
          <a:r>
            <a:rPr lang="tr-TR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of </a:t>
          </a:r>
          <a:r>
            <a:rPr lang="tr-TR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treatment</a:t>
          </a:r>
          <a:r>
            <a:rPr lang="tr-TR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for</a:t>
          </a:r>
          <a:r>
            <a:rPr lang="tr-TR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anemia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4894C3-A953-4585-B7D5-6DDD19AD3676}" type="parTrans" cxnId="{4EA46E36-484A-4CC2-AFA2-5D44F00E7ADA}">
      <dgm:prSet/>
      <dgm:spPr/>
      <dgm:t>
        <a:bodyPr/>
        <a:lstStyle/>
        <a:p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918832-2232-41B2-9FBE-25A929684B82}" type="sibTrans" cxnId="{4EA46E36-484A-4CC2-AFA2-5D44F00E7ADA}">
      <dgm:prSet/>
      <dgm:spPr/>
      <dgm:t>
        <a:bodyPr/>
        <a:lstStyle/>
        <a:p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4193D37-91B9-4467-9046-C370CB094604}">
      <dgm:prSet custT="1"/>
      <dgm:spPr/>
      <dgm:t>
        <a:bodyPr/>
        <a:lstStyle/>
        <a:p>
          <a:pPr>
            <a:buFont typeface="+mj-lt"/>
            <a:buAutoNum type="arabicPeriod"/>
          </a:pPr>
          <a:r>
            <a:rPr lang="tr-TR" sz="2000">
              <a:latin typeface="Times New Roman" panose="02020603050405020304" pitchFamily="18" charset="0"/>
              <a:cs typeface="Times New Roman" panose="02020603050405020304" pitchFamily="18" charset="0"/>
            </a:rPr>
            <a:t>A family history of a diagnosed BD</a:t>
          </a:r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2703594-8B8F-4EC7-B38C-9FA53797B1D5}" type="parTrans" cxnId="{25CA08D8-4505-48DC-9B87-19A736551111}">
      <dgm:prSet/>
      <dgm:spPr/>
      <dgm:t>
        <a:bodyPr/>
        <a:lstStyle/>
        <a:p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E2DBAD-6C97-4FB1-852C-274530B69D22}" type="sibTrans" cxnId="{25CA08D8-4505-48DC-9B87-19A736551111}">
      <dgm:prSet/>
      <dgm:spPr/>
      <dgm:t>
        <a:bodyPr/>
        <a:lstStyle/>
        <a:p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CFCF71-6EBC-4375-956B-7506B23595E5}">
      <dgm:prSet custT="1"/>
      <dgm:spPr/>
      <dgm:t>
        <a:bodyPr/>
        <a:lstStyle/>
        <a:p>
          <a:pPr>
            <a:buFont typeface="+mj-lt"/>
            <a:buAutoNum type="arabicPeriod"/>
          </a:pPr>
          <a:r>
            <a:rPr lang="tr-TR" sz="2000">
              <a:latin typeface="Times New Roman" panose="02020603050405020304" pitchFamily="18" charset="0"/>
              <a:cs typeface="Times New Roman" panose="02020603050405020304" pitchFamily="18" charset="0"/>
            </a:rPr>
            <a:t>A personal history of excessive bleeding with tooth extraction, surgery, delivery, or miscarriage</a:t>
          </a:r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B61F5E-19AB-4B2C-8C4B-2D50D7FFFEAF}" type="parTrans" cxnId="{40DA17F6-52DB-4163-83BA-A5075F571B38}">
      <dgm:prSet/>
      <dgm:spPr/>
      <dgm:t>
        <a:bodyPr/>
        <a:lstStyle/>
        <a:p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1D5D71-D380-4BBB-B530-07B080284BEA}" type="sibTrans" cxnId="{40DA17F6-52DB-4163-83BA-A5075F571B38}">
      <dgm:prSet/>
      <dgm:spPr/>
      <dgm:t>
        <a:bodyPr/>
        <a:lstStyle/>
        <a:p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846E153-A8A2-4764-A7AF-D7F8B5F6F332}" type="pres">
      <dgm:prSet presAssocID="{173F092E-5E59-461D-966F-93C01329CD95}" presName="diagram" presStyleCnt="0">
        <dgm:presLayoutVars>
          <dgm:dir/>
          <dgm:resizeHandles val="exact"/>
        </dgm:presLayoutVars>
      </dgm:prSet>
      <dgm:spPr/>
    </dgm:pt>
    <dgm:pt modelId="{9174C6DF-7DE4-46BB-8EAF-0692F360B059}" type="pres">
      <dgm:prSet presAssocID="{59781BB8-602C-4F64-8BFE-1332301445F7}" presName="node" presStyleLbl="node1" presStyleIdx="0" presStyleCnt="4">
        <dgm:presLayoutVars>
          <dgm:bulletEnabled val="1"/>
        </dgm:presLayoutVars>
      </dgm:prSet>
      <dgm:spPr/>
    </dgm:pt>
    <dgm:pt modelId="{C42A65B4-7CBA-48FC-AAC3-5286F9A32C40}" type="pres">
      <dgm:prSet presAssocID="{4AD5C202-12CD-4279-9C80-048776479E6C}" presName="sibTrans" presStyleCnt="0"/>
      <dgm:spPr/>
    </dgm:pt>
    <dgm:pt modelId="{A6087E79-501C-4154-9C98-56BE0A59AC51}" type="pres">
      <dgm:prSet presAssocID="{5E3894C4-08FA-42F1-B763-161A1F664D4F}" presName="node" presStyleLbl="node1" presStyleIdx="1" presStyleCnt="4">
        <dgm:presLayoutVars>
          <dgm:bulletEnabled val="1"/>
        </dgm:presLayoutVars>
      </dgm:prSet>
      <dgm:spPr/>
    </dgm:pt>
    <dgm:pt modelId="{554AFF2A-E83B-4320-B82D-20C590EA6593}" type="pres">
      <dgm:prSet presAssocID="{D3918832-2232-41B2-9FBE-25A929684B82}" presName="sibTrans" presStyleCnt="0"/>
      <dgm:spPr/>
    </dgm:pt>
    <dgm:pt modelId="{EF1F7C43-A45F-41D9-8B21-5F4A7C882C3D}" type="pres">
      <dgm:prSet presAssocID="{34193D37-91B9-4467-9046-C370CB094604}" presName="node" presStyleLbl="node1" presStyleIdx="2" presStyleCnt="4">
        <dgm:presLayoutVars>
          <dgm:bulletEnabled val="1"/>
        </dgm:presLayoutVars>
      </dgm:prSet>
      <dgm:spPr/>
    </dgm:pt>
    <dgm:pt modelId="{6AF75A03-D0C4-4BF5-A1D4-BFE3B532FDC7}" type="pres">
      <dgm:prSet presAssocID="{9CE2DBAD-6C97-4FB1-852C-274530B69D22}" presName="sibTrans" presStyleCnt="0"/>
      <dgm:spPr/>
    </dgm:pt>
    <dgm:pt modelId="{6ED0D912-C67A-4B42-8B65-CCC41B77D0F1}" type="pres">
      <dgm:prSet presAssocID="{5FCFCF71-6EBC-4375-956B-7506B23595E5}" presName="node" presStyleLbl="node1" presStyleIdx="3" presStyleCnt="4">
        <dgm:presLayoutVars>
          <dgm:bulletEnabled val="1"/>
        </dgm:presLayoutVars>
      </dgm:prSet>
      <dgm:spPr/>
    </dgm:pt>
  </dgm:ptLst>
  <dgm:cxnLst>
    <dgm:cxn modelId="{4EA46E36-484A-4CC2-AFA2-5D44F00E7ADA}" srcId="{173F092E-5E59-461D-966F-93C01329CD95}" destId="{5E3894C4-08FA-42F1-B763-161A1F664D4F}" srcOrd="1" destOrd="0" parTransId="{7C4894C3-A953-4585-B7D5-6DDD19AD3676}" sibTransId="{D3918832-2232-41B2-9FBE-25A929684B82}"/>
    <dgm:cxn modelId="{6D21D744-1724-40EB-885D-1B77828C7CB2}" srcId="{173F092E-5E59-461D-966F-93C01329CD95}" destId="{59781BB8-602C-4F64-8BFE-1332301445F7}" srcOrd="0" destOrd="0" parTransId="{420770DB-290D-4A32-9B11-28FF637BC822}" sibTransId="{4AD5C202-12CD-4279-9C80-048776479E6C}"/>
    <dgm:cxn modelId="{A6615D54-D4A5-4610-917E-E964E583E5D9}" type="presOf" srcId="{34193D37-91B9-4467-9046-C370CB094604}" destId="{EF1F7C43-A45F-41D9-8B21-5F4A7C882C3D}" srcOrd="0" destOrd="0" presId="urn:microsoft.com/office/officeart/2005/8/layout/default"/>
    <dgm:cxn modelId="{9F380457-120A-4AD8-B7A9-63A0C24AAA07}" type="presOf" srcId="{5E3894C4-08FA-42F1-B763-161A1F664D4F}" destId="{A6087E79-501C-4154-9C98-56BE0A59AC51}" srcOrd="0" destOrd="0" presId="urn:microsoft.com/office/officeart/2005/8/layout/default"/>
    <dgm:cxn modelId="{1EAEFF66-95E1-4A17-A9A9-C54EFC8CCCAD}" type="presOf" srcId="{173F092E-5E59-461D-966F-93C01329CD95}" destId="{B846E153-A8A2-4764-A7AF-D7F8B5F6F332}" srcOrd="0" destOrd="0" presId="urn:microsoft.com/office/officeart/2005/8/layout/default"/>
    <dgm:cxn modelId="{36D516AA-3468-4451-ABA1-5010E1755507}" type="presOf" srcId="{59781BB8-602C-4F64-8BFE-1332301445F7}" destId="{9174C6DF-7DE4-46BB-8EAF-0692F360B059}" srcOrd="0" destOrd="0" presId="urn:microsoft.com/office/officeart/2005/8/layout/default"/>
    <dgm:cxn modelId="{25CA08D8-4505-48DC-9B87-19A736551111}" srcId="{173F092E-5E59-461D-966F-93C01329CD95}" destId="{34193D37-91B9-4467-9046-C370CB094604}" srcOrd="2" destOrd="0" parTransId="{F2703594-8B8F-4EC7-B38C-9FA53797B1D5}" sibTransId="{9CE2DBAD-6C97-4FB1-852C-274530B69D22}"/>
    <dgm:cxn modelId="{2EC9ABDC-D26A-4545-B288-7ED7A3947208}" type="presOf" srcId="{5FCFCF71-6EBC-4375-956B-7506B23595E5}" destId="{6ED0D912-C67A-4B42-8B65-CCC41B77D0F1}" srcOrd="0" destOrd="0" presId="urn:microsoft.com/office/officeart/2005/8/layout/default"/>
    <dgm:cxn modelId="{40DA17F6-52DB-4163-83BA-A5075F571B38}" srcId="{173F092E-5E59-461D-966F-93C01329CD95}" destId="{5FCFCF71-6EBC-4375-956B-7506B23595E5}" srcOrd="3" destOrd="0" parTransId="{9CB61F5E-19AB-4B2C-8C4B-2D50D7FFFEAF}" sibTransId="{E41D5D71-D380-4BBB-B530-07B080284BEA}"/>
    <dgm:cxn modelId="{F1D157B1-75C1-4725-B897-8E89B28B6944}" type="presParOf" srcId="{B846E153-A8A2-4764-A7AF-D7F8B5F6F332}" destId="{9174C6DF-7DE4-46BB-8EAF-0692F360B059}" srcOrd="0" destOrd="0" presId="urn:microsoft.com/office/officeart/2005/8/layout/default"/>
    <dgm:cxn modelId="{4CB38802-F1E9-4B4B-89DB-353409A3DB84}" type="presParOf" srcId="{B846E153-A8A2-4764-A7AF-D7F8B5F6F332}" destId="{C42A65B4-7CBA-48FC-AAC3-5286F9A32C40}" srcOrd="1" destOrd="0" presId="urn:microsoft.com/office/officeart/2005/8/layout/default"/>
    <dgm:cxn modelId="{3673CC67-11DD-4500-91F0-3D8E2D81E439}" type="presParOf" srcId="{B846E153-A8A2-4764-A7AF-D7F8B5F6F332}" destId="{A6087E79-501C-4154-9C98-56BE0A59AC51}" srcOrd="2" destOrd="0" presId="urn:microsoft.com/office/officeart/2005/8/layout/default"/>
    <dgm:cxn modelId="{D1861621-3A45-4C91-B05E-CA44996388D0}" type="presParOf" srcId="{B846E153-A8A2-4764-A7AF-D7F8B5F6F332}" destId="{554AFF2A-E83B-4320-B82D-20C590EA6593}" srcOrd="3" destOrd="0" presId="urn:microsoft.com/office/officeart/2005/8/layout/default"/>
    <dgm:cxn modelId="{F79B6FEA-7522-43FB-9776-C2D6A9267516}" type="presParOf" srcId="{B846E153-A8A2-4764-A7AF-D7F8B5F6F332}" destId="{EF1F7C43-A45F-41D9-8B21-5F4A7C882C3D}" srcOrd="4" destOrd="0" presId="urn:microsoft.com/office/officeart/2005/8/layout/default"/>
    <dgm:cxn modelId="{DDC62C7D-2612-4850-9476-777DCB97BEA5}" type="presParOf" srcId="{B846E153-A8A2-4764-A7AF-D7F8B5F6F332}" destId="{6AF75A03-D0C4-4BF5-A1D4-BFE3B532FDC7}" srcOrd="5" destOrd="0" presId="urn:microsoft.com/office/officeart/2005/8/layout/default"/>
    <dgm:cxn modelId="{E8EB1C6A-CBEA-496C-9CA4-F6FB43A2B210}" type="presParOf" srcId="{B846E153-A8A2-4764-A7AF-D7F8B5F6F332}" destId="{6ED0D912-C67A-4B42-8B65-CCC41B77D0F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74C6DF-7DE4-46BB-8EAF-0692F360B059}">
      <dsp:nvSpPr>
        <dsp:cNvPr id="0" name=""/>
        <dsp:cNvSpPr/>
      </dsp:nvSpPr>
      <dsp:spPr>
        <a:xfrm>
          <a:off x="766" y="680264"/>
          <a:ext cx="2990573" cy="17943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tr-TR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Menses</a:t>
          </a:r>
          <a:r>
            <a:rPr lang="tr-T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lasting</a:t>
          </a:r>
          <a:r>
            <a:rPr lang="tr-T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≥7 </a:t>
          </a:r>
          <a:r>
            <a:rPr lang="tr-TR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days</a:t>
          </a:r>
          <a:r>
            <a:rPr lang="tr-T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accompanied</a:t>
          </a:r>
          <a:r>
            <a:rPr lang="tr-T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by</a:t>
          </a:r>
          <a:r>
            <a:rPr lang="tr-T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flooding</a:t>
          </a:r>
          <a:r>
            <a:rPr lang="tr-T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or</a:t>
          </a:r>
          <a:r>
            <a:rPr lang="tr-T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bleeding</a:t>
          </a:r>
          <a:r>
            <a:rPr lang="tr-T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through</a:t>
          </a:r>
          <a:r>
            <a:rPr lang="tr-T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a </a:t>
          </a:r>
          <a:r>
            <a:rPr lang="tr-TR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pad</a:t>
          </a:r>
          <a:r>
            <a:rPr lang="tr-T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or</a:t>
          </a:r>
          <a:r>
            <a:rPr lang="tr-T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tampon in ≤2 </a:t>
          </a:r>
          <a:r>
            <a:rPr lang="tr-TR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hours</a:t>
          </a:r>
          <a:r>
            <a:rPr lang="tr-T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with</a:t>
          </a:r>
          <a:r>
            <a:rPr lang="tr-T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most</a:t>
          </a:r>
          <a:r>
            <a:rPr lang="tr-T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periods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66" y="680264"/>
        <a:ext cx="2990573" cy="1794344"/>
      </dsp:txXfrm>
    </dsp:sp>
    <dsp:sp modelId="{A6087E79-501C-4154-9C98-56BE0A59AC51}">
      <dsp:nvSpPr>
        <dsp:cNvPr id="0" name=""/>
        <dsp:cNvSpPr/>
      </dsp:nvSpPr>
      <dsp:spPr>
        <a:xfrm>
          <a:off x="3290397" y="680264"/>
          <a:ext cx="2990573" cy="17943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tr-T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 </a:t>
          </a:r>
          <a:r>
            <a:rPr lang="tr-TR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history</a:t>
          </a:r>
          <a:r>
            <a:rPr lang="tr-T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of </a:t>
          </a:r>
          <a:r>
            <a:rPr lang="tr-TR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treatment</a:t>
          </a:r>
          <a:r>
            <a:rPr lang="tr-T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for</a:t>
          </a:r>
          <a:r>
            <a:rPr lang="tr-T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anemia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90397" y="680264"/>
        <a:ext cx="2990573" cy="1794344"/>
      </dsp:txXfrm>
    </dsp:sp>
    <dsp:sp modelId="{EF1F7C43-A45F-41D9-8B21-5F4A7C882C3D}">
      <dsp:nvSpPr>
        <dsp:cNvPr id="0" name=""/>
        <dsp:cNvSpPr/>
      </dsp:nvSpPr>
      <dsp:spPr>
        <a:xfrm>
          <a:off x="766" y="2773666"/>
          <a:ext cx="2990573" cy="17943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tr-TR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A family history of a diagnosed BD</a:t>
          </a:r>
          <a:endParaRPr lang="en-US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66" y="2773666"/>
        <a:ext cx="2990573" cy="1794344"/>
      </dsp:txXfrm>
    </dsp:sp>
    <dsp:sp modelId="{6ED0D912-C67A-4B42-8B65-CCC41B77D0F1}">
      <dsp:nvSpPr>
        <dsp:cNvPr id="0" name=""/>
        <dsp:cNvSpPr/>
      </dsp:nvSpPr>
      <dsp:spPr>
        <a:xfrm>
          <a:off x="3290397" y="2773666"/>
          <a:ext cx="2990573" cy="17943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tr-TR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A personal history of excessive bleeding with tooth extraction, surgery, delivery, or miscarriage</a:t>
          </a:r>
          <a:endParaRPr lang="en-US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90397" y="2773666"/>
        <a:ext cx="2990573" cy="17943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7EAAC3-C396-F943-8C36-24FAC9169FFB}" type="datetimeFigureOut">
              <a:rPr lang="tr-TR" smtClean="0"/>
              <a:t>24.03.2026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7B3AED-BD88-6A4F-8AE3-8DBE5AD3D1E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4102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7B3AED-BD88-6A4F-8AE3-8DBE5AD3D1EF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908251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7B3AED-BD88-6A4F-8AE3-8DBE5AD3D1EF}" type="slidenum">
              <a:rPr lang="tr-TR" smtClean="0"/>
              <a:t>33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97521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9D9F2F2-0170-534B-9F90-93AF39613DF2}" type="datetimeFigureOut">
              <a:rPr lang="tr-TR" smtClean="0"/>
              <a:t>24.03.2026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A068AFC-9B00-D146-A336-EC6EFA3E5D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867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F2F2-0170-534B-9F90-93AF39613DF2}" type="datetimeFigureOut">
              <a:rPr lang="tr-TR" smtClean="0"/>
              <a:t>24.03.2026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68AFC-9B00-D146-A336-EC6EFA3E5D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6030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9D9F2F2-0170-534B-9F90-93AF39613DF2}" type="datetimeFigureOut">
              <a:rPr lang="tr-TR" smtClean="0"/>
              <a:t>24.03.2026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A068AFC-9B00-D146-A336-EC6EFA3E5D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46705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9D9F2F2-0170-534B-9F90-93AF39613DF2}" type="datetimeFigureOut">
              <a:rPr lang="tr-TR" smtClean="0"/>
              <a:t>24.03.2026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A068AFC-9B00-D146-A336-EC6EFA3E5D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5441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9D9F2F2-0170-534B-9F90-93AF39613DF2}" type="datetimeFigureOut">
              <a:rPr lang="tr-TR" smtClean="0"/>
              <a:t>24.03.2026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A068AFC-9B00-D146-A336-EC6EFA3E5D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49079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F2F2-0170-534B-9F90-93AF39613DF2}" type="datetimeFigureOut">
              <a:rPr lang="tr-TR" smtClean="0"/>
              <a:t>24.03.2026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68AFC-9B00-D146-A336-EC6EFA3E5D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5921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9D9F2F2-0170-534B-9F90-93AF39613DF2}" type="datetimeFigureOut">
              <a:rPr lang="tr-TR" smtClean="0"/>
              <a:t>24.03.2026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A068AFC-9B00-D146-A336-EC6EFA3E5D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4524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F2F2-0170-534B-9F90-93AF39613DF2}" type="datetimeFigureOut">
              <a:rPr lang="tr-TR" smtClean="0"/>
              <a:t>24.03.2026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68AFC-9B00-D146-A336-EC6EFA3E5D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3702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9D9F2F2-0170-534B-9F90-93AF39613DF2}" type="datetimeFigureOut">
              <a:rPr lang="tr-TR" smtClean="0"/>
              <a:t>24.03.2026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2A068AFC-9B00-D146-A336-EC6EFA3E5D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0863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F2F2-0170-534B-9F90-93AF39613DF2}" type="datetimeFigureOut">
              <a:rPr lang="tr-TR" smtClean="0"/>
              <a:t>24.03.2026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68AFC-9B00-D146-A336-EC6EFA3E5D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0703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9D9F2F2-0170-534B-9F90-93AF39613DF2}" type="datetimeFigureOut">
              <a:rPr lang="tr-TR" smtClean="0"/>
              <a:t>24.03.2026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A068AFC-9B00-D146-A336-EC6EFA3E5D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1565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9F2F2-0170-534B-9F90-93AF39613DF2}" type="datetimeFigureOut">
              <a:rPr lang="tr-TR" smtClean="0"/>
              <a:t>24.03.2026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68AFC-9B00-D146-A336-EC6EFA3E5D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8009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0C42F00-A022-2DE0-7B20-C19BE4A955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Autofit/>
          </a:bodyPr>
          <a:lstStyle/>
          <a:p>
            <a:r>
              <a:rPr lang="tr-TR" sz="3600" b="1" dirty="0" err="1">
                <a:latin typeface="Cambria" panose="02040503050406030204" pitchFamily="18" charset="0"/>
              </a:rPr>
              <a:t>Bleeding</a:t>
            </a:r>
            <a:r>
              <a:rPr lang="tr-TR" sz="3600" b="1" dirty="0">
                <a:latin typeface="Cambria" panose="02040503050406030204" pitchFamily="18" charset="0"/>
              </a:rPr>
              <a:t> and Clotting </a:t>
            </a:r>
            <a:r>
              <a:rPr lang="tr-TR" sz="3600" b="1" dirty="0" err="1">
                <a:latin typeface="Cambria" panose="02040503050406030204" pitchFamily="18" charset="0"/>
              </a:rPr>
              <a:t>Disorders</a:t>
            </a:r>
            <a:r>
              <a:rPr lang="tr-TR" sz="3600" b="1" dirty="0">
                <a:latin typeface="Cambria" panose="02040503050406030204" pitchFamily="18" charset="0"/>
              </a:rPr>
              <a:t> </a:t>
            </a:r>
            <a:br>
              <a:rPr lang="tr-TR" sz="3600" b="1" dirty="0">
                <a:latin typeface="Cambria" panose="02040503050406030204" pitchFamily="18" charset="0"/>
              </a:rPr>
            </a:br>
            <a:r>
              <a:rPr lang="tr-TR" sz="3600" b="1" dirty="0">
                <a:latin typeface="Cambria" panose="02040503050406030204" pitchFamily="18" charset="0"/>
              </a:rPr>
              <a:t>in </a:t>
            </a:r>
            <a:r>
              <a:rPr lang="tr-TR" sz="3600" b="1" dirty="0" err="1">
                <a:latin typeface="Cambria" panose="02040503050406030204" pitchFamily="18" charset="0"/>
              </a:rPr>
              <a:t>Pediatric</a:t>
            </a:r>
            <a:r>
              <a:rPr lang="tr-TR" sz="3600" b="1" dirty="0">
                <a:latin typeface="Cambria" panose="02040503050406030204" pitchFamily="18" charset="0"/>
              </a:rPr>
              <a:t> and Adolescent </a:t>
            </a:r>
            <a:r>
              <a:rPr lang="tr-TR" sz="3600" b="1" dirty="0" err="1">
                <a:latin typeface="Cambria" panose="02040503050406030204" pitchFamily="18" charset="0"/>
              </a:rPr>
              <a:t>Gynecology</a:t>
            </a:r>
            <a:endParaRPr lang="tr-TR" sz="3600" dirty="0">
              <a:latin typeface="Cambria" panose="02040503050406030204" pitchFamily="18" charset="0"/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919AE9A6-1821-C1AC-191E-B83697C0AE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>
            <a:normAutofit/>
          </a:bodyPr>
          <a:lstStyle/>
          <a:p>
            <a:r>
              <a:rPr lang="tr-TR" sz="1400" dirty="0">
                <a:latin typeface="Cambria" panose="02040503050406030204" pitchFamily="18" charset="0"/>
              </a:rPr>
              <a:t>Ozlem Dural, MD</a:t>
            </a:r>
            <a:r>
              <a:rPr lang="tr-TR" sz="1400" baseline="30000" dirty="0">
                <a:latin typeface="Cambria" panose="02040503050406030204" pitchFamily="18" charset="0"/>
              </a:rPr>
              <a:t>1</a:t>
            </a:r>
            <a:r>
              <a:rPr lang="tr-TR" sz="1400" dirty="0">
                <a:latin typeface="Cambria" panose="02040503050406030204" pitchFamily="18" charset="0"/>
              </a:rPr>
              <a:t>, Rebecca Richardson, MD</a:t>
            </a:r>
            <a:r>
              <a:rPr lang="tr-TR" sz="1400" baseline="30000" dirty="0">
                <a:latin typeface="Cambria" panose="02040503050406030204" pitchFamily="18" charset="0"/>
              </a:rPr>
              <a:t>2</a:t>
            </a:r>
            <a:r>
              <a:rPr lang="tr-TR" sz="1400" dirty="0">
                <a:latin typeface="Cambria" panose="02040503050406030204" pitchFamily="18" charset="0"/>
              </a:rPr>
              <a:t>, Monica </a:t>
            </a:r>
            <a:r>
              <a:rPr lang="tr-TR" sz="1400" dirty="0" err="1">
                <a:latin typeface="Cambria" panose="02040503050406030204" pitchFamily="18" charset="0"/>
              </a:rPr>
              <a:t>Woll</a:t>
            </a:r>
            <a:r>
              <a:rPr lang="tr-TR" sz="1400" dirty="0">
                <a:latin typeface="Cambria" panose="02040503050406030204" pitchFamily="18" charset="0"/>
              </a:rPr>
              <a:t> </a:t>
            </a:r>
            <a:r>
              <a:rPr lang="tr-TR" sz="1400" dirty="0" err="1">
                <a:latin typeface="Cambria" panose="02040503050406030204" pitchFamily="18" charset="0"/>
              </a:rPr>
              <a:t>Rosen</a:t>
            </a:r>
            <a:r>
              <a:rPr lang="tr-TR" sz="1400" dirty="0">
                <a:latin typeface="Cambria" panose="02040503050406030204" pitchFamily="18" charset="0"/>
              </a:rPr>
              <a:t>, MD</a:t>
            </a:r>
            <a:r>
              <a:rPr lang="tr-TR" sz="1400" baseline="30000" dirty="0">
                <a:latin typeface="Cambria" panose="02040503050406030204" pitchFamily="18" charset="0"/>
              </a:rPr>
              <a:t>2 </a:t>
            </a:r>
            <a:endParaRPr lang="tr-TR" sz="1400" dirty="0">
              <a:latin typeface="Cambria" panose="02040503050406030204" pitchFamily="18" charset="0"/>
            </a:endParaRPr>
          </a:p>
          <a:p>
            <a:r>
              <a:rPr lang="tr-TR" sz="1400" baseline="30000" dirty="0">
                <a:latin typeface="Cambria" panose="02040503050406030204" pitchFamily="18" charset="0"/>
              </a:rPr>
              <a:t>1</a:t>
            </a:r>
            <a:r>
              <a:rPr lang="tr-TR" sz="1400" dirty="0">
                <a:latin typeface="Cambria" panose="02040503050406030204" pitchFamily="18" charset="0"/>
              </a:rPr>
              <a:t> </a:t>
            </a:r>
            <a:r>
              <a:rPr lang="tr-TR" sz="1400" dirty="0" err="1">
                <a:latin typeface="Cambria" panose="02040503050406030204" pitchFamily="18" charset="0"/>
              </a:rPr>
              <a:t>Istanbul</a:t>
            </a:r>
            <a:r>
              <a:rPr lang="tr-TR" sz="1400" dirty="0">
                <a:latin typeface="Cambria" panose="02040503050406030204" pitchFamily="18" charset="0"/>
              </a:rPr>
              <a:t> </a:t>
            </a:r>
            <a:r>
              <a:rPr lang="tr-TR" sz="1400" dirty="0" err="1">
                <a:latin typeface="Cambria" panose="02040503050406030204" pitchFamily="18" charset="0"/>
              </a:rPr>
              <a:t>University</a:t>
            </a:r>
            <a:r>
              <a:rPr lang="tr-TR" sz="1400" dirty="0">
                <a:latin typeface="Cambria" panose="02040503050406030204" pitchFamily="18" charset="0"/>
              </a:rPr>
              <a:t> </a:t>
            </a:r>
            <a:r>
              <a:rPr lang="tr-TR" sz="1400" dirty="0" err="1">
                <a:latin typeface="Cambria" panose="02040503050406030204" pitchFamily="18" charset="0"/>
              </a:rPr>
              <a:t>Department</a:t>
            </a:r>
            <a:r>
              <a:rPr lang="tr-TR" sz="1400" dirty="0">
                <a:latin typeface="Cambria" panose="02040503050406030204" pitchFamily="18" charset="0"/>
              </a:rPr>
              <a:t> of </a:t>
            </a:r>
            <a:r>
              <a:rPr lang="tr-TR" sz="1400" dirty="0" err="1">
                <a:latin typeface="Cambria" panose="02040503050406030204" pitchFamily="18" charset="0"/>
              </a:rPr>
              <a:t>Obstetrics</a:t>
            </a:r>
            <a:r>
              <a:rPr lang="tr-TR" sz="1400" dirty="0">
                <a:latin typeface="Cambria" panose="02040503050406030204" pitchFamily="18" charset="0"/>
              </a:rPr>
              <a:t> and </a:t>
            </a:r>
            <a:r>
              <a:rPr lang="tr-TR" sz="1400" dirty="0" err="1">
                <a:latin typeface="Cambria" panose="02040503050406030204" pitchFamily="18" charset="0"/>
              </a:rPr>
              <a:t>Gynecology</a:t>
            </a:r>
            <a:r>
              <a:rPr lang="tr-TR" sz="1400" dirty="0">
                <a:latin typeface="Cambria" panose="02040503050406030204" pitchFamily="18" charset="0"/>
              </a:rPr>
              <a:t>, </a:t>
            </a:r>
            <a:r>
              <a:rPr lang="tr-TR" sz="1400" dirty="0" err="1">
                <a:latin typeface="Cambria" panose="02040503050406030204" pitchFamily="18" charset="0"/>
              </a:rPr>
              <a:t>Istanbul</a:t>
            </a:r>
            <a:r>
              <a:rPr lang="tr-TR" sz="1400" dirty="0">
                <a:latin typeface="Cambria" panose="02040503050406030204" pitchFamily="18" charset="0"/>
              </a:rPr>
              <a:t>, </a:t>
            </a:r>
            <a:r>
              <a:rPr lang="tr-TR" sz="1400" dirty="0" err="1">
                <a:latin typeface="Cambria" panose="02040503050406030204" pitchFamily="18" charset="0"/>
              </a:rPr>
              <a:t>Turkey</a:t>
            </a:r>
            <a:r>
              <a:rPr lang="tr-TR" sz="1400" dirty="0">
                <a:latin typeface="Cambria" panose="02040503050406030204" pitchFamily="18" charset="0"/>
              </a:rPr>
              <a:t>,</a:t>
            </a:r>
          </a:p>
          <a:p>
            <a:r>
              <a:rPr lang="tr-TR" sz="1400" baseline="30000" dirty="0">
                <a:latin typeface="Cambria" panose="02040503050406030204" pitchFamily="18" charset="0"/>
              </a:rPr>
              <a:t>2</a:t>
            </a:r>
            <a:r>
              <a:rPr lang="tr-TR" sz="1400" dirty="0">
                <a:latin typeface="Cambria" panose="02040503050406030204" pitchFamily="18" charset="0"/>
              </a:rPr>
              <a:t> </a:t>
            </a:r>
            <a:r>
              <a:rPr lang="tr-TR" sz="1400" dirty="0" err="1">
                <a:latin typeface="Cambria" panose="02040503050406030204" pitchFamily="18" charset="0"/>
              </a:rPr>
              <a:t>University</a:t>
            </a:r>
            <a:r>
              <a:rPr lang="tr-TR" sz="1400" dirty="0">
                <a:latin typeface="Cambria" panose="02040503050406030204" pitchFamily="18" charset="0"/>
              </a:rPr>
              <a:t> of Michigan </a:t>
            </a:r>
            <a:r>
              <a:rPr lang="tr-TR" sz="1400" dirty="0" err="1">
                <a:latin typeface="Cambria" panose="02040503050406030204" pitchFamily="18" charset="0"/>
              </a:rPr>
              <a:t>Department</a:t>
            </a:r>
            <a:r>
              <a:rPr lang="tr-TR" sz="1400" dirty="0">
                <a:latin typeface="Cambria" panose="02040503050406030204" pitchFamily="18" charset="0"/>
              </a:rPr>
              <a:t> of </a:t>
            </a:r>
            <a:r>
              <a:rPr lang="tr-TR" sz="1400" dirty="0" err="1">
                <a:latin typeface="Cambria" panose="02040503050406030204" pitchFamily="18" charset="0"/>
              </a:rPr>
              <a:t>Obstetrics</a:t>
            </a:r>
            <a:r>
              <a:rPr lang="tr-TR" sz="1400" dirty="0">
                <a:latin typeface="Cambria" panose="02040503050406030204" pitchFamily="18" charset="0"/>
              </a:rPr>
              <a:t> and </a:t>
            </a:r>
            <a:r>
              <a:rPr lang="tr-TR" sz="1400" dirty="0" err="1">
                <a:latin typeface="Cambria" panose="02040503050406030204" pitchFamily="18" charset="0"/>
              </a:rPr>
              <a:t>Gynecology</a:t>
            </a:r>
            <a:r>
              <a:rPr lang="tr-TR" sz="1400" dirty="0">
                <a:latin typeface="Cambria" panose="02040503050406030204" pitchFamily="18" charset="0"/>
              </a:rPr>
              <a:t> Ann </a:t>
            </a:r>
            <a:r>
              <a:rPr lang="tr-TR" sz="1400" dirty="0" err="1">
                <a:latin typeface="Cambria" panose="02040503050406030204" pitchFamily="18" charset="0"/>
              </a:rPr>
              <a:t>Arbor</a:t>
            </a:r>
            <a:r>
              <a:rPr lang="tr-TR" sz="1400" dirty="0">
                <a:latin typeface="Cambria" panose="02040503050406030204" pitchFamily="18" charset="0"/>
              </a:rPr>
              <a:t>, MI USA</a:t>
            </a:r>
          </a:p>
        </p:txBody>
      </p:sp>
    </p:spTree>
    <p:extLst>
      <p:ext uri="{BB962C8B-B14F-4D97-AF65-F5344CB8AC3E}">
        <p14:creationId xmlns:p14="http://schemas.microsoft.com/office/powerpoint/2010/main" val="269479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EA5C780-CA7B-AD0D-0D98-D0B762DBB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Purpose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review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BA655AE-8782-87CA-06EF-522AB573F7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explore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diagnosis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bleeding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clotting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disorders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adolesecents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assess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their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impact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contraceptive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preferences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heavy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menstrual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bleeding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(HMB)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96519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7CDF911-CF34-9C24-2047-783B759C7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HMB</a:t>
            </a:r>
            <a:endParaRPr lang="tr-TR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8727036-B8ED-FA05-3D13-20CA1A8E78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Affecting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12–37% of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adolescents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Associated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significant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physical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psychosocial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educational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consequences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36106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526ED88-66E4-503F-2E2F-54C34AE35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HMB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D70FCC3-FE01-6074-E1A0-7DA329F746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Best defined as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menstrual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bleeding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limits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comfort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well-being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daily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activities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quality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life</a:t>
            </a: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often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anovulatory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cycles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but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also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indicate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underlying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bleeding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disorder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(BD)</a:t>
            </a: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BD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prevalence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girls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HMB is 21–48%,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hospitalized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cases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194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3EC1315-F1D8-3FFB-85B5-21EAD819B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When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Screen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BDs</a:t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4" name="Diagram 1">
            <a:extLst>
              <a:ext uri="{FF2B5EF4-FFF2-40B4-BE49-F238E27FC236}">
                <a16:creationId xmlns:a16="http://schemas.microsoft.com/office/drawing/2014/main" id="{C903B50D-ECD5-BE3E-799D-3D68020D3E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4759330"/>
              </p:ext>
            </p:extLst>
          </p:nvPr>
        </p:nvGraphicFramePr>
        <p:xfrm>
          <a:off x="4842201" y="954008"/>
          <a:ext cx="6281738" cy="5248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Metin kutusu 4">
            <a:extLst>
              <a:ext uri="{FF2B5EF4-FFF2-40B4-BE49-F238E27FC236}">
                <a16:creationId xmlns:a16="http://schemas.microsoft.com/office/drawing/2014/main" id="{2D80C567-137B-02B2-4D58-4E397A2A3D9B}"/>
              </a:ext>
            </a:extLst>
          </p:cNvPr>
          <p:cNvSpPr txBox="1"/>
          <p:nvPr/>
        </p:nvSpPr>
        <p:spPr>
          <a:xfrm>
            <a:off x="3926540" y="723175"/>
            <a:ext cx="81130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Adolescents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HMB and </a:t>
            </a: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meet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any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four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criteria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51675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74AE133-CE3B-F96B-CB88-0CDE0C756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Laboratory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Workup</a:t>
            </a:r>
            <a:endParaRPr 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C326E39-4BD4-A7C4-339B-6FA5A4309C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complete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blood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count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Serum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ferritin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coagulation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studies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prothrombin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time [PT],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activated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partial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thromboplastin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time [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aPTT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thrombin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time, and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fibrinogen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level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Testing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VWD (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Willebrand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factor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[VWF] antigen,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ristocetin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cofactor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activity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factor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VIII [FVIII]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levels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2387602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9BC22A6-8981-FDF2-62A2-B39A2DA32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common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BDs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159A627-0D9C-FC6C-7594-DA602D1138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Willebrand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disease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(VWD), </a:t>
            </a: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Platelet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disorders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PFDs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</a:p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Thrombocytopenia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clotting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factor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deficiencies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31494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F12C664-F702-7C90-51A0-2481CF547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Second-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tier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testing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endParaRPr lang="tr-TR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3EF9781-A20D-7B21-88B9-8DE0620962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significant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bleeding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history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Persistent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bleeding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despite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treatment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Nondiagnostic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initial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42661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CFB3F57-136C-479F-8F6C-8FD59A147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Second-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tier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testing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C2A4A2F-4FAB-3C4A-9535-7DB38544C4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Consultation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hematologist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recommended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Particular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attention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identifying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platelet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dysfunction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Extended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coagulation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factor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including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factors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II, V, VII, VIII, IX, X, XI, and XII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57491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24CE4EB-1942-C18F-12F7-48785059D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Early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recognition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BDs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54B7A56-2DD8-521A-BB7E-EE784535B3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hospitalizations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transfusion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rates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Improve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quality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life, and </a:t>
            </a:r>
          </a:p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Prevent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long-term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adverse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consequences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401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462B7B5-2FAE-2536-6611-7E0C310C0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VWD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0532A54-DC5E-0462-5933-6753AF7589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prevalent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inherited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BD </a:t>
            </a:r>
          </a:p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Classified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into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three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main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types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/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Type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1,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most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common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accounts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approximately 75% of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cases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typically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mild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moderate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bleeding</a:t>
            </a:r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Type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consists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qualitative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defects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VWF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Type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is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rarest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most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severe</a:t>
            </a:r>
          </a:p>
        </p:txBody>
      </p:sp>
    </p:spTree>
    <p:extLst>
      <p:ext uri="{BB962C8B-B14F-4D97-AF65-F5344CB8AC3E}">
        <p14:creationId xmlns:p14="http://schemas.microsoft.com/office/powerpoint/2010/main" val="9076384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AD84F73-C132-817F-BA0E-E2F745D48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VWD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>
                <a:extLst>
                  <a:ext uri="{FF2B5EF4-FFF2-40B4-BE49-F238E27FC236}">
                    <a16:creationId xmlns:a16="http://schemas.microsoft.com/office/drawing/2014/main" id="{3495EFD8-2C93-95B8-DBF8-811E2A91E0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tr-TR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VWF:Ag</a:t>
                </a:r>
                <a:r>
                  <a:rPr lang="tr-T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:r>
                  <a:rPr lang="tr-TR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VWF:RCo</a:t>
                </a:r>
                <a:r>
                  <a:rPr lang="tr-T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levels</a:t>
                </a:r>
                <a:r>
                  <a:rPr lang="tr-T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 &lt;0.30 IU/</a:t>
                </a:r>
                <a:r>
                  <a:rPr lang="tr-TR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mL</a:t>
                </a:r>
                <a:r>
                  <a:rPr lang="tr-T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diagnose</a:t>
                </a:r>
                <a:r>
                  <a:rPr lang="tr-T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VWD; 0.30–0.50 IU/</a:t>
                </a:r>
                <a:r>
                  <a:rPr lang="tr-TR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mL</a:t>
                </a:r>
                <a:r>
                  <a:rPr lang="tr-T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indicate</a:t>
                </a:r>
                <a:r>
                  <a:rPr lang="tr-T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low</a:t>
                </a:r>
                <a:r>
                  <a:rPr lang="tr-T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VWF. </a:t>
                </a:r>
              </a:p>
              <a:p>
                <a:r>
                  <a:rPr lang="tr-TR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Confirm</a:t>
                </a:r>
                <a:r>
                  <a:rPr lang="tr-T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with</a:t>
                </a:r>
                <a:r>
                  <a:rPr lang="tr-T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repeat</a:t>
                </a:r>
                <a:r>
                  <a:rPr lang="tr-T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testing</a:t>
                </a:r>
                <a:r>
                  <a:rPr lang="tr-T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after</a:t>
                </a:r>
                <a:r>
                  <a:rPr lang="tr-T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4–6 </a:t>
                </a:r>
                <a:r>
                  <a:rPr lang="tr-TR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weeks</a:t>
                </a:r>
                <a:endParaRPr lang="tr-TR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tr-TR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Estrogen-containing</a:t>
                </a:r>
                <a:r>
                  <a:rPr lang="tr-T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contraceptives</a:t>
                </a:r>
                <a:r>
                  <a:rPr lang="tr-T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raise</a:t>
                </a:r>
                <a:r>
                  <a:rPr lang="tr-T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VWF </a:t>
                </a:r>
                <a:r>
                  <a:rPr lang="tr-TR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levels</a:t>
                </a:r>
                <a:r>
                  <a:rPr lang="tr-T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but </a:t>
                </a:r>
                <a:r>
                  <a:rPr lang="tr-TR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low-dose</a:t>
                </a:r>
                <a:r>
                  <a:rPr lang="tr-T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COCs</a:t>
                </a:r>
                <a:r>
                  <a:rPr lang="tr-T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(30-35 </a:t>
                </a:r>
                <a14:m>
                  <m:oMath xmlns:m="http://schemas.openxmlformats.org/officeDocument/2006/math">
                    <m:r>
                      <a:rPr lang="tr-TR" sz="2000" i="1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tr-T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 EE</a:t>
                </a:r>
                <a:r>
                  <a:rPr lang="tr-TR" sz="20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tr-T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do not </a:t>
                </a:r>
                <a:r>
                  <a:rPr lang="tr-TR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require</a:t>
                </a:r>
                <a:r>
                  <a:rPr lang="tr-T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discontinuation</a:t>
                </a:r>
                <a:r>
                  <a:rPr lang="tr-T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</a:t>
                </a:r>
                <a:r>
                  <a:rPr lang="tr-T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VWD </a:t>
                </a:r>
                <a:r>
                  <a:rPr lang="tr-TR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testing</a:t>
                </a:r>
                <a:r>
                  <a:rPr lang="tr-T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İçerik Yer Tutucusu 2">
                <a:extLst>
                  <a:ext uri="{FF2B5EF4-FFF2-40B4-BE49-F238E27FC236}">
                    <a16:creationId xmlns:a16="http://schemas.microsoft.com/office/drawing/2014/main" id="{3495EFD8-2C93-95B8-DBF8-811E2A91E0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2" r="-181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4783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8BDD0F5-6FC6-2434-1C63-3B6D1259D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Adolescent BD Management</a:t>
            </a:r>
            <a:endParaRPr 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8792189-04A5-6F40-6033-2AA65CBCD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HMB is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frequently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reported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symptom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affecting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estimated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75-80% of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them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Hemorrhagic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corpus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luteum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hemoperitoneum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cyst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rupture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another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gynecologic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manifestation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Multidisciplinary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clinics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gynecologists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hematologists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workers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improve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convenience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continuity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Providing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anticipatory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guidance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before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menarche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a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proactive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plan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essential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12307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31AE8-14CE-80EB-DE2A-FDC48DC2F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5967365-B69E-5D74-9BBF-F90EBA31F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 of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acute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HMB</a:t>
            </a:r>
            <a:endParaRPr 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4B6F6E2-B37A-C0ED-C99A-2EB47EBAF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Hospitalize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adolescents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severe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anemia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(hemoglobin ≤8 g/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hemodynamic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instability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active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HMB:</a:t>
            </a:r>
          </a:p>
          <a:p>
            <a:endParaRPr lang="tr-TR" sz="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Resuscitation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crystalloid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lvl="1"/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Undergo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blood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typing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crossmatching</a:t>
            </a:r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avoid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transfusion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when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possible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base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decisions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clinical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status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reassessing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after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each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unit</a:t>
            </a:r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tr-TR" sz="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Avoid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medications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impair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platelet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adhesion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such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 aspirin and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other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nonsteroidal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anti-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inflammatory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drugs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774445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E31C7-EEBA-C1D1-71C2-EB832FFF2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60E8D04-5025-D440-F183-DAE03BC0A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 of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acute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HMB</a:t>
            </a:r>
            <a:endParaRPr 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3813214-B533-547D-A0CA-89BA534387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conjugated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estrogen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 mg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every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4–6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hours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oral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monophasic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COCs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(30–50 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 EE)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every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6–8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hours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until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bleeding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stops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Followed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COC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tapering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regimen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Should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given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along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antiemetics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taper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exists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continue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lowest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effective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dose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until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hemoglobin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improves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40956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8B5336D-50EB-4AD7-2E8A-48DC3B106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Recent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Findings</a:t>
            </a:r>
            <a:endParaRPr lang="tr-TR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184231C-FE33-590C-BBAA-133931A6A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insufficient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directly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comparing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timing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bleeding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cessation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between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IV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estrogen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high-dose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COCs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estrogen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followed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COC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tapering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increase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hospital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nausea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high-dose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COCs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alone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High-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dose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COC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tapering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does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not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seem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shorten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time to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bleeding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standard-dose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regimens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bleeding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persists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after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24-48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hours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adjunctive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therapy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such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tranexamic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acid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(TXA)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added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and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escalation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care,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including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consultation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hematologist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85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81623-677F-D671-7BF8-A9C9C6C7B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2D87D18-71FB-4220-6111-DFC65BBA1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 of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acute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HMB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C9326CB-EDE3-53E6-38F6-B35DDA3603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those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unable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use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estrogen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progesterone-only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regimens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effectively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bleeding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medroxyprogesterone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(10-20 mg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every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6-12h) </a:t>
            </a:r>
          </a:p>
          <a:p>
            <a:pPr lvl="1"/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Norethindrone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acetate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(NETA) (5-10 mg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every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6h) </a:t>
            </a: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NETA is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partially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converted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EE, but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clinical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impact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VTE risk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remains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unclear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706956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46BAF-3641-05F4-E93F-07231BFB6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B797DD0-B400-182C-1F6F-5E8ADF2F3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 of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acute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HMB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CF3DEEF-C0B1-43A3-6349-125C2F00F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adolescents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specific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clotting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factor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deficiencies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necessitate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administration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clotting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factors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Desmopressin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raises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VWF/FVIII and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helps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HMB in VWD and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some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PFDs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062966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3B278-6D40-2F93-12D2-51321B79F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8C59CC7-0112-5572-D625-39D804EBB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 of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acute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HMB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8019A20-3436-E16E-3EB0-C03EB882F2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bleeding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persists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uterine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tamponade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30 cc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Foley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catheter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effective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reversible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option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Consider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exam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anesthesia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±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hysteroscopy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LNG-IUD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placed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but has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expulsion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risk</a:t>
            </a:r>
          </a:p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Surgical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options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last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resort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980223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2D4400F-F039-1497-3554-D653CEAA6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 of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chronic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HMB </a:t>
            </a:r>
            <a:endParaRPr 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875F75A-803F-3FAD-A098-C182B5D36F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Hormonal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nonhormonal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treatment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options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Evidence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limited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~53% fail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first-line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therapy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Often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requiring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combined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hormonal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nonhormonal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treatment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2061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13C6A65-C1DE-80E0-2270-7E5CB2BDC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Hormonal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treatments</a:t>
            </a:r>
            <a:endParaRPr 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AC586CA-52A3-524B-0A90-4164F560A5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Combined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hormonal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contraceptives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CHCs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e.g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patch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vaginal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ring) </a:t>
            </a: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injectible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implantable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progestins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030492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FDD7D5F-0C9E-FA72-E1F4-5A71EEB90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CHCs</a:t>
            </a:r>
            <a:endParaRPr lang="tr-TR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31D2F1C-F1AF-B51D-E4F9-6F312CF7B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Continuous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extended-cycle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associated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favorable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bleeding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patterns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Lower-dose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EE</a:t>
            </a:r>
            <a:r>
              <a:rPr lang="tr-TR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(10–20 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g)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reduces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withdrawal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bleeding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increases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breakthrough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bleeding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Continuation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perfect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use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remain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suboptimal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across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short-acting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1878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225DBC6-B645-52B4-F634-4B7B0E7E6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Progesterone</a:t>
            </a:r>
            <a:b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only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regimens</a:t>
            </a:r>
            <a:endParaRPr lang="tr-TR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8EBADB9-96D5-FB8E-4732-C833C3BB64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 NETA at 5-10 mg/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effective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COCs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treating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HMB in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individuals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BDs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DMPA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induces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amenorrhea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~50%;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dosing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be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shortened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(4–10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weeks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breakthrough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bleeding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subcutaneous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options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those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hematoma risk</a:t>
            </a: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etonogestrel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implant is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effective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contraception but not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first-line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HMB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frequent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breakthrough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bleeding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772931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7368DF7-FFEB-CC3D-692F-BB7CC33F5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Progesterone</a:t>
            </a:r>
            <a:b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only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regimens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b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LNG-IUD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EFFF69B-9A79-3988-AC95-50D11B16D1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52 mg LNG-IUD is an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effective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increasingly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option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~89%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success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limited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but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hematology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collaboration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recommended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optimize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hemostasis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IUD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insertion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Early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expulsion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risk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slightly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but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reduced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continuing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prior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hormonal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therapy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after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insertion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2350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A283D7C-EF85-71BB-07C3-9296F848D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Nonhormonal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treatments</a:t>
            </a:r>
            <a:endParaRPr lang="tr-T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3E126D8-0888-7082-F51B-28DAA14CB6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Administration of TXA,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aminocaproic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acid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desmopressin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other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clotting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factor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replacement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TXA is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recommended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 an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important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therapeutic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option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adolescents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BDs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TXA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given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 two 650 mg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tablets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(1300 mg)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three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times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daily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five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days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menses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930982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BF08F0E-10A9-C717-B791-D430AD483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Nonhormonal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treatments</a:t>
            </a:r>
            <a:endParaRPr 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0A520E6-AF6C-EBB8-91F4-6FA8435C9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Screen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iron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deficiency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HMB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patients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Iron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therapy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(60–120 mg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daily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alternate-day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essential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girls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anemia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iron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deficiency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Inadequate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iron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stores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contribute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fatigue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cognitive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difficulties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even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when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hemoglobin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levels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normal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513454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349923D-924B-6CBD-F518-B766682D2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VTE</a:t>
            </a:r>
            <a:endParaRPr lang="tr-T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580A4A5-F022-19C3-54A6-99F0248AF1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Includes DVT and PE, is a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rare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serious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adverse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event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children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adolescents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female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adolescents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incidence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VTE is approximately 2-3 in 10,000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002876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9565E-A2FF-6585-AFFC-C4D85FF7D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634EA02-EA0D-3BFC-22CB-DCD527D25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VTE</a:t>
            </a:r>
            <a:endParaRPr lang="tr-T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A4DA46D-AEBE-E3F0-A664-E607308B72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factors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include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obesity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immobility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recent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surgery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autoimmune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inherited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acquired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thrombophilias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pregnancy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tobacco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use, contraception use,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infections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malignancy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certain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pediatric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such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congenital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heart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disease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venous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malformations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Estrogen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promotes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procoagulant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increasing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VTE risk,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especially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additional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risk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factors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5559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74E72-A3F3-B5F5-7C1A-19ECFF4AB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2073F28-D81B-9BC2-49A8-95E771553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CHCs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VTE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CBF4831-CFCF-BF17-CC5E-89EF0F5237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COCs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increase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VTE risk 3–6-fold, but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absolute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risk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remains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low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(4-6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10,000 in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users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Patches and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rings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similar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slightly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risk</a:t>
            </a:r>
          </a:p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Overall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VTE risk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remains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substantially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lower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observed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pregnancy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(5–20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10,000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woman-years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particularly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postpartum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period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(approximately 40–116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10,000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woman-years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0905307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2D855EF-1C03-F203-4433-88A32A8CD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COCs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VTE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34C18D0-116F-0849-0EC3-22D6D9AA3E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‘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low-dose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COC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options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(≤20 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 EE): </a:t>
            </a:r>
          </a:p>
          <a:p>
            <a:endParaRPr lang="tr-TR" sz="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Thought to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reduce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VTE risk, but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comparative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vs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30–35 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limited</a:t>
            </a:r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impair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bone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accrual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adolescents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tr-TR" sz="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Progestin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type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also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affects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VTE risk;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newer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progestins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relative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risk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levonorgestrel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but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absolute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risk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remains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low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90358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B38CD4C-B97C-4E20-73FA-20DCA90C6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Progesterone</a:t>
            </a:r>
            <a:b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only</a:t>
            </a: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options</a:t>
            </a: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VTE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CF22051-D059-EECB-B87D-52F5FA067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DMPA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increase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VTE risk 2–3-fold, but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absolute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risk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remains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low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(~1–2 to 3–6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10,000)</a:t>
            </a: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High-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dose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NETA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increase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VTE risk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EE</a:t>
            </a:r>
            <a:r>
              <a:rPr lang="tr-TR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conversion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though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again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absolute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risk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remains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modest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466748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6280C07-FC76-45E8-982A-EE86E27A8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Inherited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thrombophilias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BC6598F-876E-3516-E82F-B1BFC3330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common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Factor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Leiden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(FVL),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Prothrombin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G20210A (PGM), Protein S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deficiency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(PS), Protein C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deficiency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(PC), and Anti-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Thrombin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(AT)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deficiency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Low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-risk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thrombophilias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e.g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heterozygous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FVL and PGM)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two-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three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fold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increased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risk of VTE</a:t>
            </a:r>
          </a:p>
          <a:p>
            <a:pPr marL="342900" indent="-342900">
              <a:buFont typeface="+mj-lt"/>
              <a:buAutoNum type="arabicPeriod"/>
            </a:pP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High-risk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thrombophilias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e.g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AT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deficiency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homozygous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FVL)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12-fold and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80-fold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increased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risk,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respectively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70800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78A4F33-1397-FB5A-55A3-1E27A29F1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Inherited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thrombophilias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200" b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FAA08B8-91D7-D114-48EF-DC243D0D4D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Routine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screening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before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contraception is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generally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not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recommended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cost-effectiveness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Targeted screening may be reasonable for those with a significant personal or family history of VTE, or a known family history of thrombophilia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Avoiding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CHCs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-risk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patients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 a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practical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cost-effective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alternative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genetic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testing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1457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AA20F1F-D5B7-74A8-5C75-21AF151A3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Acquired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thrombophilias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E761F52-1E31-317F-ABE2-3E5091F217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Such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antiphospholipid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syndrome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(APS)</a:t>
            </a: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prevalence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adolescents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not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well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known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prevalence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positive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antibodies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children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VTE is as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 24% </a:t>
            </a:r>
          </a:p>
        </p:txBody>
      </p:sp>
    </p:spTree>
    <p:extLst>
      <p:ext uri="{BB962C8B-B14F-4D97-AF65-F5344CB8AC3E}">
        <p14:creationId xmlns:p14="http://schemas.microsoft.com/office/powerpoint/2010/main" val="34547794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97313D3-BE20-FAEA-253D-4F88A5104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Contraception in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Patients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Prior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VTE</a:t>
            </a:r>
            <a:b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5A7E9C2-2FCE-EFA0-A83B-C7F73935D0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contraceptives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increase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VTE risk</a:t>
            </a:r>
          </a:p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Safe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alternatives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should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offered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as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pregnancy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carries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much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VTE risk,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especially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postpartum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3503604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E57BE-C1F9-6710-A65F-C34D3CF54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438FAA5-44AF-B826-05F8-35862E72F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Contraception in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Patients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Prior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VTE</a:t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0CF3006-E06D-F1BA-3246-98CA485994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US MEC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recommends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against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CHCs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DMPA is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also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not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recommended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patients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prior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VTE </a:t>
            </a: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2024 CDC US MEC: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including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CHCs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category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patients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VTE on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anticoagulation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Other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progesterone-only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considered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generally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safe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1505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C2BD3A2-9EB8-1575-EF27-5E904C2FA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Menstrual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anticoagulated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patients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79947BC-9066-02F1-14F5-C0298A64ED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Stopping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hormonal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therapy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often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increases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risk of HMB </a:t>
            </a:r>
          </a:p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HMB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occurs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~76% of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adolescents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anticoagulation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anemia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rates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supporting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use of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safe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hormonal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therapy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prevention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032524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4203F-A1F4-5E20-B916-1DC07991D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2513D66-C2DC-D542-78B7-B90A97F68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Menstrual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anticoagulated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patients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3687AB7-B3D2-8B24-4BAA-A69A8C68AE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Another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observed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potential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consequence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risk of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developing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hemorrhagic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ovarian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cysts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Ovulation-suppressing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CHCs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ovarian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cyst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risk and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selected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anticoagulated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patients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Also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use of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ovulation-suppressing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progestin-only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such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implants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DMPA, can be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considered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8240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18DC5A9-DA79-B560-8625-81135AE1B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7C6EB31-D9EA-F88F-AAE3-06CB8891FC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Individualized care is essential for adolescents with BDs and VTEs</a:t>
            </a:r>
          </a:p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Balancing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menstrual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contraception, and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thrombotic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safety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Further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research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needed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guide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personalized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long-term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Multidisciplinary teams play a key role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optimizing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evaluation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treatment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ongoing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</a:t>
            </a:r>
          </a:p>
        </p:txBody>
      </p:sp>
    </p:spTree>
    <p:extLst>
      <p:ext uri="{BB962C8B-B14F-4D97-AF65-F5344CB8AC3E}">
        <p14:creationId xmlns:p14="http://schemas.microsoft.com/office/powerpoint/2010/main" val="1185984885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Atlas</Template>
  <TotalTime>325</TotalTime>
  <Words>1806</Words>
  <Application>Microsoft Macintosh PowerPoint</Application>
  <PresentationFormat>Geniş ekran</PresentationFormat>
  <Paragraphs>169</Paragraphs>
  <Slides>39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39</vt:i4>
      </vt:variant>
    </vt:vector>
  </HeadingPairs>
  <TitlesOfParts>
    <vt:vector size="47" baseType="lpstr">
      <vt:lpstr>Aptos</vt:lpstr>
      <vt:lpstr>Calibri Light</vt:lpstr>
      <vt:lpstr>Cambria</vt:lpstr>
      <vt:lpstr>Cambria Math</vt:lpstr>
      <vt:lpstr>Rockwell</vt:lpstr>
      <vt:lpstr>Times New Roman</vt:lpstr>
      <vt:lpstr>Wingdings</vt:lpstr>
      <vt:lpstr>Atlas</vt:lpstr>
      <vt:lpstr>Bleeding and Clotting Disorders  in Pediatric and Adolescent Gynecology</vt:lpstr>
      <vt:lpstr>Purpose of review </vt:lpstr>
      <vt:lpstr>HMB</vt:lpstr>
      <vt:lpstr>HMB</vt:lpstr>
      <vt:lpstr>When to Screen for BDs  </vt:lpstr>
      <vt:lpstr>Initial Laboratory Workup</vt:lpstr>
      <vt:lpstr>Most common BDs </vt:lpstr>
      <vt:lpstr>Second-tier testing for who</vt:lpstr>
      <vt:lpstr>Second-tier testing </vt:lpstr>
      <vt:lpstr>Early recognition of BDs </vt:lpstr>
      <vt:lpstr>VWD </vt:lpstr>
      <vt:lpstr>VWD</vt:lpstr>
      <vt:lpstr>Adolescent BD Management</vt:lpstr>
      <vt:lpstr>Management of acute HMB</vt:lpstr>
      <vt:lpstr>Management of acute HMB</vt:lpstr>
      <vt:lpstr>Recent Findings</vt:lpstr>
      <vt:lpstr>Management of acute HMB</vt:lpstr>
      <vt:lpstr>Management of acute HMB</vt:lpstr>
      <vt:lpstr>Management of acute HMB</vt:lpstr>
      <vt:lpstr>Management of chronic HMB </vt:lpstr>
      <vt:lpstr>Hormonal treatments</vt:lpstr>
      <vt:lpstr>CHCs</vt:lpstr>
      <vt:lpstr>Progesterone only regimens</vt:lpstr>
      <vt:lpstr>Progesterone only regimens - LNG-IUD</vt:lpstr>
      <vt:lpstr>Nonhormonal treatments</vt:lpstr>
      <vt:lpstr>Nonhormonal treatments</vt:lpstr>
      <vt:lpstr>VTE</vt:lpstr>
      <vt:lpstr>VTE</vt:lpstr>
      <vt:lpstr>CHCs - VTE</vt:lpstr>
      <vt:lpstr>COCs - VTE</vt:lpstr>
      <vt:lpstr>Progesterone only options - VTE</vt:lpstr>
      <vt:lpstr>Inherited thrombophilias </vt:lpstr>
      <vt:lpstr>Inherited thrombophilias </vt:lpstr>
      <vt:lpstr>Acquired thrombophilias </vt:lpstr>
      <vt:lpstr>Contraception in Patients with Prior VTE </vt:lpstr>
      <vt:lpstr>Contraception in Patients with Prior VTE </vt:lpstr>
      <vt:lpstr>Menstrual management in anticoagulated patients </vt:lpstr>
      <vt:lpstr>Menstrual management in anticoagulated patients </vt:lpstr>
      <vt:lpstr>Conclusion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Ozlem Dural</dc:creator>
  <cp:lastModifiedBy>Ozlem Dural</cp:lastModifiedBy>
  <cp:revision>47</cp:revision>
  <dcterms:created xsi:type="dcterms:W3CDTF">2026-03-24T08:03:13Z</dcterms:created>
  <dcterms:modified xsi:type="dcterms:W3CDTF">2026-03-24T18:02:06Z</dcterms:modified>
</cp:coreProperties>
</file>