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261" r:id="rId3"/>
    <p:sldId id="259" r:id="rId4"/>
    <p:sldId id="262" r:id="rId5"/>
    <p:sldId id="260" r:id="rId6"/>
    <p:sldId id="263" r:id="rId7"/>
    <p:sldId id="256" r:id="rId8"/>
    <p:sldId id="264" r:id="rId9"/>
    <p:sldId id="265" r:id="rId10"/>
    <p:sldId id="257" r:id="rId11"/>
    <p:sldId id="266" r:id="rId12"/>
    <p:sldId id="267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oanna Filimidou" initials="IF" lastIdx="1" clrIdx="0">
    <p:extLst>
      <p:ext uri="{19B8F6BF-5375-455C-9EA6-DF929625EA0E}">
        <p15:presenceInfo xmlns:p15="http://schemas.microsoft.com/office/powerpoint/2012/main" userId="S::ifilimid@office365.auth.gr::1feab7b8-43e0-4e6c-aa4b-d27ac7c52eb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3973" autoAdjust="0"/>
  </p:normalViewPr>
  <p:slideViewPr>
    <p:cSldViewPr snapToGrid="0">
      <p:cViewPr varScale="1">
        <p:scale>
          <a:sx n="54" d="100"/>
          <a:sy n="54" d="100"/>
        </p:scale>
        <p:origin x="13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BC9B2-3E37-41D4-9079-9DC5ECE59E12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168383-90FF-4F46-9408-11C6877DCA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0626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Supplementary Figure 2a </a:t>
            </a:r>
            <a:r>
              <a:rPr lang="en-US" dirty="0"/>
              <a:t>Forest plot for the comparison of circulating FGF-21 between patients with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hepatic steatosis (</a:t>
            </a:r>
            <a:r>
              <a:rPr lang="en-US" dirty="0"/>
              <a:t>NAFL) and controls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Abbreviations: CI, confidence intervals; FGF-21, fibroblast growth factor-21; IV, inverse variance; n, number of studies included in the analysis; NAFL, nonalcoholic fatty liver; NAFLD, nonalcoholic fatty liver disease;  SD, standard deviation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168383-90FF-4F46-9408-11C6877DCA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4066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Supplementary figure 2b </a:t>
            </a:r>
            <a:r>
              <a:rPr lang="en-US" dirty="0"/>
              <a:t>Funnel plot for the comparison of circulating FGF-21 between patients with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hepatic steatosis (</a:t>
            </a:r>
            <a:r>
              <a:rPr lang="en-US" dirty="0"/>
              <a:t>NAFL) and controls</a:t>
            </a:r>
          </a:p>
          <a:p>
            <a:r>
              <a:rPr lang="en-US" dirty="0"/>
              <a:t>Abbreviations: FGF-21, fibroblast growth factor 21; NAFL, nonalcoholic fatty liver; NAFLD, nonalcoholic fatty liver disease; </a:t>
            </a:r>
            <a:r>
              <a:rPr lang="en-US" dirty="0" err="1"/>
              <a:t>n,number</a:t>
            </a:r>
            <a:r>
              <a:rPr lang="en-US" dirty="0"/>
              <a:t> of studies included in the analysis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48AFB6-8614-45B7-BB7E-3FB0C083D4E9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638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Supplementary Figure 2c</a:t>
            </a:r>
            <a:r>
              <a:rPr lang="en-US" dirty="0"/>
              <a:t> Forest plot for the comparison of circulating FGF-21 between patients with NASH and controls</a:t>
            </a:r>
          </a:p>
          <a:p>
            <a:r>
              <a:rPr lang="en-US" dirty="0"/>
              <a:t>Abbreviations: CI, confidence intervals; FGF-21, fibroblast growth factor-21; IV, inverse variance; n, number of studies included in the analysis; NASH, nonalcoholic steatohepatitis; NAFLD, nonalcoholic fatty liver disease; SD, standard deviation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168383-90FF-4F46-9408-11C6877DCA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04970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Supplementary figure 2d </a:t>
            </a:r>
            <a:r>
              <a:rPr lang="en-US" dirty="0"/>
              <a:t>Funnel plot for the comparison of circulating FGF-21 levels between patients with NASH and controls</a:t>
            </a:r>
          </a:p>
          <a:p>
            <a:r>
              <a:rPr lang="en-US" dirty="0"/>
              <a:t>Abbreviations: FGF-21, fibroblast growth factor-21; NAFLD, nonalcoholic fatty liver disease; NASH, nonalcoholic steatohepatitis; </a:t>
            </a:r>
            <a:r>
              <a:rPr lang="en-US" dirty="0" err="1"/>
              <a:t>n,number</a:t>
            </a:r>
            <a:r>
              <a:rPr lang="en-US" dirty="0"/>
              <a:t> of studies included in the analysis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48AFB6-8614-45B7-BB7E-3FB0C083D4E9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304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Supplementary Figure 2e </a:t>
            </a:r>
            <a:r>
              <a:rPr lang="en-US" dirty="0"/>
              <a:t>Forest plot for the comparison of circulating FGF-21 between patients with NASH and hepatic steatosis (NAFL)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Abbreviations: CI, confidence intervals; FGF-21, fibroblast growth factor-21; IV, inverse variance; n, number of studies included in the analysis; NAFL, nonalcoholic fatty liver; NAFLD, nonalcoholic fatty liver disease; NASH, nonalcoholic steatohepatitis; SD, standard deviation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168383-90FF-4F46-9408-11C6877DCA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4262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Supplementary figure 2f </a:t>
            </a:r>
            <a:r>
              <a:rPr lang="en-US" dirty="0"/>
              <a:t>Funnel plot for the comparison of circulating FGF-21 between patients with NASH and hepatic steatosis (NAFL)</a:t>
            </a:r>
          </a:p>
          <a:p>
            <a:r>
              <a:rPr lang="en-US" dirty="0"/>
              <a:t>Abbreviations: FGF-21, fibroblast growth factor-21; NAFL, nonalcoholic fatty liver; NAFLD, nonalcoholic fatty liver disease; NASH, nonalcoholic steatohepatitis. n, number of studies included in the analysis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48AFB6-8614-45B7-BB7E-3FB0C083D4E9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569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Supplementary Figure 2g </a:t>
            </a:r>
            <a:r>
              <a:rPr lang="en-US" dirty="0"/>
              <a:t>Forest plot for the comparison of circulating FGF-21 between patients with NAFLD and controls, in subgroup analysis within </a:t>
            </a:r>
            <a:r>
              <a:rPr lang="en-US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studies with and without histological confirmation of NAFLD</a:t>
            </a:r>
          </a:p>
          <a:p>
            <a:r>
              <a:rPr lang="en-US" dirty="0"/>
              <a:t>Abbreviations: CI, confidence intervals; FGF-21, fibroblast growth factor-21; IV, inverse variance; n, number of studies included in the analysis; NAFLD, nonalcoholic fatty liver disease; SD, standard deviation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168383-90FF-4F46-9408-11C6877DCA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80560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Supplementary Figure 2h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Funnel plot for the comparison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 ci</a:t>
            </a:r>
            <a:r>
              <a:rPr lang="en-US" sz="1800" dirty="0"/>
              <a:t>rculating FGF-21 betwe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patients with NAFLD and controls, in studies with histological confirmation of NAFLD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Abbreviations: FGF-21, fibroblast growth factor-21; NAFLD, nonalcoholic fatty liver disease; n, number of studies included in the analysis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48AFB6-8614-45B7-BB7E-3FB0C083D4E9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745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Supplementary Figure 2i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Funnel plot for the comparison of circulating FGF-21 between patients with NAFLD and controls, in studies without histological confirmation of NAFLD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Abbreviations: FGF-21, fibroblast growth factor-21; NAFLD, nonalcoholic fatty liver disease; n, number of studies included in the analysis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48AFB6-8614-45B7-BB7E-3FB0C083D4E9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494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Supplementary Figure 2j </a:t>
            </a:r>
            <a:r>
              <a:rPr lang="en-US" dirty="0"/>
              <a:t>Forest plot for the comparison of FGF-21 levels between patients with NAFLD and controls, in subgroup analysis within studies with and without the inclusion of patients with NASH-related cirrhosis</a:t>
            </a: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Abbreviations: CI, confidence intervals; FGF-21, fibroblast growth factor-21; IV, inverse variance; n, number of studies included in the analysis; NAFLD, nonalcoholic fatty liver disease; SD, standard deviation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168383-90FF-4F46-9408-11C6877DCA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4518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Supplementary Figure 2k 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Funnel plot for the comparison of circulating FGF-21 between patients with NAFLD and controls, in studies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the inclusion of patients with NASH-related cirrhosis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Abbreviations: FGF-21, fibroblast growth factor-21; NAFLD, nonalcoholic fatty liver disease; NASH, nonalcoholic steatohepatitis; n, number of studies included in the analysis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48AFB6-8614-45B7-BB7E-3FB0C083D4E9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5778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Supplementary Figure 2l 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Funnel plot for the comparison of circulating FGF-21 between patients with NAFLD and controls, in studies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 the inclusion of patients with NASH-related cirrhosis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Abbreviations: FGF-21, fibroblast growth factor-21; NAFLD, nonalcoholic fatty liver disease; NASH, nonalcoholic steatohepatitis; n, number of studies included in the analysis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48AFB6-8614-45B7-BB7E-3FB0C083D4E9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8863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0FB28C-1A1F-8128-7764-213CFBC98A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2ADBC722-1B70-B9E0-D907-4A047424AD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666C9CB-BF43-FD46-0317-EA91AC677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440C-F35D-4F00-A4EE-6959A717D1AB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F974FC1-3119-6CD9-7870-BDF27681F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CB629FD-8C7D-8A8A-56E1-485402E15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6DC-EE84-4B7E-BD32-623C48548F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1334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CD89757-A71C-5010-2524-C101A27FF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14397FD-E7AA-D7F8-A300-FA26A4482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A033974-7F69-4289-D8A3-4E9EAAB2D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440C-F35D-4F00-A4EE-6959A717D1AB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8115B85-F8CE-BE81-D6B2-C4032AC86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5C15C58-6E18-D4BD-CF07-4B87B8F72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6DC-EE84-4B7E-BD32-623C48548F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35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C5FB51F-CE2E-29AD-8FED-9A739BF5A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9AE33B9-7AC9-8E53-C12B-BE6AADF4A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01F4A1B-44B8-579C-F389-951B88A83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440C-F35D-4F00-A4EE-6959A717D1AB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67A3BF7-5921-4807-EB88-0123C3DB5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8B41070-FD41-8423-F8F3-C44540FD9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6DC-EE84-4B7E-BD32-623C48548F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2561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EAF2D1D-ADFB-EC50-EDC2-E9D3C5C47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56FBB16-BE15-5EF8-CA9B-CD927476F8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1525D9E-121D-3157-4857-FEAAF8679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CAE120E-1895-C7D5-58D8-98BFF452B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440C-F35D-4F00-A4EE-6959A717D1AB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33F93B7-DB07-2090-E9C8-EA482E76A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4B05F05-AF01-2FEC-2175-90B068889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6DC-EE84-4B7E-BD32-623C48548F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7642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634FF26-3C43-6776-89A8-5801DAE43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E7B1A59-C1F4-3FF6-F152-5680C27571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DF22FD-6572-4E41-3C53-43A4BB117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7217AB0C-37D1-5AF8-8B4A-4F8A75D8D3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C70A754-B170-75CC-6982-3881897666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E3260BD4-2769-CA49-D99B-0544F2435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440C-F35D-4F00-A4EE-6959A717D1AB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38E08F8F-BE5B-3457-D7DA-559ECF894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473B9913-69A6-AD90-B47A-BD4DC9474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6DC-EE84-4B7E-BD32-623C48548F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7982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C47FFF7-DE82-D539-1A4C-2997E5E01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08FCB776-5F40-B4B3-CE1D-60AEF1EB5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440C-F35D-4F00-A4EE-6959A717D1AB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706B751E-AA5C-5D52-2DE6-FCE0FD4EB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5217641A-0671-61DE-05B4-557D9D887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6DC-EE84-4B7E-BD32-623C48548F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7288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630BFB7-C403-2EEC-4CF4-7DE78432F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440C-F35D-4F00-A4EE-6959A717D1AB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5F93480A-7D7E-7C02-C92A-89678AD7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6CF11E6-C666-F52B-561D-2B905800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6DC-EE84-4B7E-BD32-623C48548F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720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5D7E9F-7B0D-68A3-949F-FE4B9DBC2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3685C06-F6A8-7989-41C2-405DEC652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0F4847F-081C-5F6A-9DD5-560AAFE002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363A8F1-157D-7F0E-FFB5-2F3C7FFA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440C-F35D-4F00-A4EE-6959A717D1AB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378EE72-DBFB-023E-5B91-B3AFA3035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3ABDACC-30BC-CD1F-0D0A-733BDE56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6DC-EE84-4B7E-BD32-623C48548F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5166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800AD5-0703-A3E9-38F5-41C0856CF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11076859-EFE2-095D-5147-A40110AF94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0B18258-5EA6-1115-6C55-87C9CAA039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948599E-CB94-DE39-C779-ADBBEBDF5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440C-F35D-4F00-A4EE-6959A717D1AB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1F5FA1A-715B-E828-EAE1-C13908436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50017A7-8BB6-CDDF-6006-D19CDA7FB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6DC-EE84-4B7E-BD32-623C48548F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4574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E3CBA1-076A-FE90-4901-8646ACBCC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08A3143-DAA1-0CB1-8F20-AF0271B9C6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D5740D0-AE40-E17C-0D6E-B3029850D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440C-F35D-4F00-A4EE-6959A717D1AB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D2221D1-BD93-4786-7E95-5ECC77EA7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F94F903-AB73-1B50-8DAF-BD01F27DF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6DC-EE84-4B7E-BD32-623C48548F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4710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3AD1D8AC-1533-898B-86DA-C78FA26692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3C7F7C56-0762-E070-42E3-26483D1E94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3F6334F-AD95-4847-5038-E0E9E72E3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440C-F35D-4F00-A4EE-6959A717D1AB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4EE6881-D29D-6BF0-A795-CD768D6E2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10E90A0-7CD1-EC8E-50F6-94F9113E1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966DC-EE84-4B7E-BD32-623C48548F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1259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9B8B919C-C5AB-074D-259E-67D11D89E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BA6B9E4-5584-1A94-5484-304C47219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0879B6C-7388-BD83-F2EE-2880BD3EC6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9440C-F35D-4F00-A4EE-6959A717D1AB}" type="datetimeFigureOut">
              <a:rPr lang="el-GR" smtClean="0"/>
              <a:t>27/2/2025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9102D08-0C40-E25B-26EA-462330BE6A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DDF76D5-5B32-8D4E-7AA8-BA021DD9E6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966DC-EE84-4B7E-BD32-623C48548F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9992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4EBFB356-3FF7-3426-D68A-B483C1BFAD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45" y="1708820"/>
            <a:ext cx="10697121" cy="3440359"/>
          </a:xfrm>
          <a:ln w="1270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480E52-E59D-567B-822B-72D2CA2C40E7}"/>
              </a:ext>
            </a:extLst>
          </p:cNvPr>
          <p:cNvSpPr txBox="1"/>
          <p:nvPr/>
        </p:nvSpPr>
        <p:spPr>
          <a:xfrm>
            <a:off x="949145" y="72076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Supplementary Figure 2a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6841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5798B896-E057-962C-F226-07EB4DD3A4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214" y="109745"/>
            <a:ext cx="7538357" cy="663850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C7D75B-4DA1-47BF-2ACE-D08675DA6D88}"/>
              </a:ext>
            </a:extLst>
          </p:cNvPr>
          <p:cNvSpPr txBox="1"/>
          <p:nvPr/>
        </p:nvSpPr>
        <p:spPr>
          <a:xfrm>
            <a:off x="519952" y="61319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Supplementary figure 2b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79032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6EB91BA3-CF2F-1B9C-7830-4A33C487AD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24" y="1407374"/>
            <a:ext cx="10497296" cy="4043252"/>
          </a:xfrm>
          <a:ln w="1270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790D4F-6187-ECE7-26ED-786EA0916495}"/>
              </a:ext>
            </a:extLst>
          </p:cNvPr>
          <p:cNvSpPr txBox="1"/>
          <p:nvPr/>
        </p:nvSpPr>
        <p:spPr>
          <a:xfrm>
            <a:off x="609600" y="55940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Supplementary Figure 2c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10337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E9FF0799-F943-6E8C-F2F4-647D267D52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814" y="0"/>
            <a:ext cx="7772401" cy="6844616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394CD9-BC2B-6A76-C0A6-35EF549F3FF0}"/>
              </a:ext>
            </a:extLst>
          </p:cNvPr>
          <p:cNvSpPr txBox="1"/>
          <p:nvPr/>
        </p:nvSpPr>
        <p:spPr>
          <a:xfrm>
            <a:off x="645459" y="54147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Supplementary figure 2d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9201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D18CEE51-6DD2-A3AA-2735-04374B5F6D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6" y="1511180"/>
            <a:ext cx="10624387" cy="3475271"/>
          </a:xfrm>
          <a:ln w="1270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12FCFA-6C08-F98C-0231-140A17F411C1}"/>
              </a:ext>
            </a:extLst>
          </p:cNvPr>
          <p:cNvSpPr txBox="1"/>
          <p:nvPr/>
        </p:nvSpPr>
        <p:spPr>
          <a:xfrm>
            <a:off x="783806" y="55940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Supplementary Figure 2e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60094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8CD1E9A1-20D4-51D5-69C0-ABA1AEB799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175" y="0"/>
            <a:ext cx="7707639" cy="678758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9DD6C6-F2CB-2603-01B0-C4B646377AC8}"/>
              </a:ext>
            </a:extLst>
          </p:cNvPr>
          <p:cNvSpPr txBox="1"/>
          <p:nvPr/>
        </p:nvSpPr>
        <p:spPr>
          <a:xfrm>
            <a:off x="430306" y="52354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Supplementary figure 2f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63544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53682158-41BE-CD07-F396-6F26684DF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637" y="357220"/>
            <a:ext cx="5483634" cy="60718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FDB1D2-5C96-9D00-D20D-DCB179C66246}"/>
              </a:ext>
            </a:extLst>
          </p:cNvPr>
          <p:cNvSpPr txBox="1"/>
          <p:nvPr/>
        </p:nvSpPr>
        <p:spPr>
          <a:xfrm>
            <a:off x="394447" y="577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Supplementary Figure 2g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50851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AFA7C2F6-C6D5-B700-1140-CFC6CE5017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272" y="67239"/>
            <a:ext cx="6480685" cy="672352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E49FAF-0225-9F5F-D08F-9FB0A18CBE62}"/>
              </a:ext>
            </a:extLst>
          </p:cNvPr>
          <p:cNvSpPr txBox="1"/>
          <p:nvPr/>
        </p:nvSpPr>
        <p:spPr>
          <a:xfrm>
            <a:off x="609601" y="59526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Supplementary Figure 2h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58359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4A3CAD2C-64B6-2F70-2436-F4A535E476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956" y="0"/>
            <a:ext cx="6610308" cy="68580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135309C-905F-654B-A8AC-EAE54E048A87}"/>
              </a:ext>
            </a:extLst>
          </p:cNvPr>
          <p:cNvSpPr txBox="1"/>
          <p:nvPr/>
        </p:nvSpPr>
        <p:spPr>
          <a:xfrm>
            <a:off x="663388" y="50561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Supplementary Figure 2i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14067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6C0B15EF-0866-72DA-11E3-5708B9BCB7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800" y="223141"/>
            <a:ext cx="5790582" cy="6411717"/>
          </a:xfrm>
          <a:ln w="1270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0524C2-B300-9B48-EBAE-E1AE992828A9}"/>
              </a:ext>
            </a:extLst>
          </p:cNvPr>
          <p:cNvSpPr txBox="1"/>
          <p:nvPr/>
        </p:nvSpPr>
        <p:spPr>
          <a:xfrm>
            <a:off x="429800" y="46975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Supplementary Figure 2j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23565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92C06DD7-98D5-8B44-2F18-7CF68DB8D6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02432"/>
            <a:ext cx="6464357" cy="670658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E071DC-1261-FD86-3BC4-D52F454DA1A7}"/>
              </a:ext>
            </a:extLst>
          </p:cNvPr>
          <p:cNvSpPr txBox="1"/>
          <p:nvPr/>
        </p:nvSpPr>
        <p:spPr>
          <a:xfrm>
            <a:off x="358588" y="45182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Supplementary Figure 2k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75169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F7569BB1-7FA4-27FD-08E8-F95468570F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887" y="66717"/>
            <a:ext cx="6546000" cy="679128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61D56C-2AE3-3A2F-0DEF-D035E3DE9792}"/>
              </a:ext>
            </a:extLst>
          </p:cNvPr>
          <p:cNvSpPr txBox="1"/>
          <p:nvPr/>
        </p:nvSpPr>
        <p:spPr>
          <a:xfrm>
            <a:off x="519953" y="52354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Supplementary Figure 2l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84776727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754</Words>
  <Application>Microsoft Office PowerPoint</Application>
  <PresentationFormat>Ευρεία οθόνη</PresentationFormat>
  <Paragraphs>48</Paragraphs>
  <Slides>12</Slides>
  <Notes>12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Ioanna Filimidou</dc:creator>
  <cp:lastModifiedBy>Ioanna Filimidou</cp:lastModifiedBy>
  <cp:revision>18</cp:revision>
  <dcterms:created xsi:type="dcterms:W3CDTF">2024-12-08T13:30:59Z</dcterms:created>
  <dcterms:modified xsi:type="dcterms:W3CDTF">2025-02-27T21:00:34Z</dcterms:modified>
</cp:coreProperties>
</file>