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9" r:id="rId2"/>
    <p:sldId id="256" r:id="rId3"/>
    <p:sldId id="257" r:id="rId4"/>
    <p:sldId id="258" r:id="rId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033" autoAdjust="0"/>
  </p:normalViewPr>
  <p:slideViewPr>
    <p:cSldViewPr snapToGrid="0">
      <p:cViewPr varScale="1">
        <p:scale>
          <a:sx n="78" d="100"/>
          <a:sy n="78" d="100"/>
        </p:scale>
        <p:origin x="22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10029F-E819-4318-9DE6-C2241FD70B9E}" type="datetimeFigureOut">
              <a:rPr lang="it-IT" smtClean="0"/>
              <a:t>21/11/2025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F899E0-ACF6-4DF1-9DE4-BB617553848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81374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F899E0-ACF6-4DF1-9DE4-BB6175538487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94091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B71B078-9C2C-D91A-24D6-18682CA11C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CC37DAED-3583-ADD1-1702-DCF60376E2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B2729F7-9879-AB85-C2E0-AA1AF4375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CCE71-241B-43DB-852D-AD3E3F561068}" type="datetimeFigureOut">
              <a:rPr lang="it-IT" smtClean="0"/>
              <a:t>21/11/2025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552EA21-D29A-7DAD-531D-FE392FF623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21C084B-46B4-6127-1FDB-602AFC6098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6854A-778A-4740-A0A4-37482B43A3C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186983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BF9E81F-4CF0-B594-F3AF-DD754CFA02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32605A82-9D70-D745-14C3-873B53958F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57B9F17-8740-5B24-7637-7B29749F9A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CCE71-241B-43DB-852D-AD3E3F561068}" type="datetimeFigureOut">
              <a:rPr lang="it-IT" smtClean="0"/>
              <a:t>21/11/2025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0F7D179-1BFD-9E4B-189B-7CDB7924DC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7A9C775-82E4-F60B-BB99-EAE1F7CC3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6854A-778A-4740-A0A4-37482B43A3C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74170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94E27842-B49F-1F67-0126-F780BB27618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80CAD37-24C9-8B20-A6DD-BC4142018C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EFD5C4A-4AA4-3BF9-BCC6-2A9FA1A5BC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CCE71-241B-43DB-852D-AD3E3F561068}" type="datetimeFigureOut">
              <a:rPr lang="it-IT" smtClean="0"/>
              <a:t>21/11/2025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60BB09F-722B-BBD3-FCD0-1C47879F2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F633995-D4CA-24D0-5423-A5F13BC891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6854A-778A-4740-A0A4-37482B43A3C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761825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9193FFB-9D35-396D-1FC4-F7E9B0AB9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D00EBF3-C95B-2065-461B-0F436A6F10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6F960DB-0C19-530F-2824-D06FF9A01C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CCE71-241B-43DB-852D-AD3E3F561068}" type="datetimeFigureOut">
              <a:rPr lang="it-IT" smtClean="0"/>
              <a:t>21/11/2025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D496A51-DFA7-A438-6309-CE6DB5A671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EDC3F40-075B-46A1-28F5-2C5EFAE33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6854A-778A-4740-A0A4-37482B43A3C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19628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65D231C-790D-D6F4-FAF5-D2A0988ADB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2B9DBE2-76E3-17B2-0EC7-B890B23FAB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6FC25D3-3289-38C4-120D-A91A83CD3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CCE71-241B-43DB-852D-AD3E3F561068}" type="datetimeFigureOut">
              <a:rPr lang="it-IT" smtClean="0"/>
              <a:t>21/11/2025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DE46F33-5FCE-BA53-974E-ACD58D74A4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F3B75C1-6D15-78BA-0EDD-FE86CFF15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6854A-778A-4740-A0A4-37482B43A3C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381600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5FC83CA-FBD5-8398-8FEE-51EAE15D8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411DAF9-52F9-E438-4C04-D02F6511A7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A605E08-84DC-F09C-D090-138505C45C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397E5B0-0DA2-B507-EB19-E1CD78D09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CCE71-241B-43DB-852D-AD3E3F561068}" type="datetimeFigureOut">
              <a:rPr lang="it-IT" smtClean="0"/>
              <a:t>21/11/2025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787C751-997D-8AF8-EF63-1D2429902C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31A5E11-DC80-2D4F-2CCD-19A6A671D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6854A-778A-4740-A0A4-37482B43A3C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959289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14294D6-2AF7-80C0-22BD-9FAE210AA1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9CDE10C-2AF5-ACAB-B3BE-A9DDF82AB4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2058268-05D9-0CBA-27BD-A85DB322AE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EC5A3C5E-7796-D7B0-148E-C7F4481CAE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CA31B093-7523-C477-7E75-DAA9ED6935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B1D7CFF1-A0DD-BDD9-D175-B6E25A1EE4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CCE71-241B-43DB-852D-AD3E3F561068}" type="datetimeFigureOut">
              <a:rPr lang="it-IT" smtClean="0"/>
              <a:t>21/11/2025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C42A977D-9A74-B978-6F26-454FF08938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6B2D6C60-EC03-AC66-9744-33E273A7A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6854A-778A-4740-A0A4-37482B43A3C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12871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3E5101E-EB90-CE2C-AC94-C65353586E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FC80D6FF-C46A-74DC-855B-C2302FF649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CCE71-241B-43DB-852D-AD3E3F561068}" type="datetimeFigureOut">
              <a:rPr lang="it-IT" smtClean="0"/>
              <a:t>21/11/2025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3DF8A77C-86A4-8ACA-D1E3-093ECEF581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65FBCEC8-578B-5E9B-A62A-3A0B98639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6854A-778A-4740-A0A4-37482B43A3C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94196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52AA247A-93FF-12C8-00BC-0BA591A8A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CCE71-241B-43DB-852D-AD3E3F561068}" type="datetimeFigureOut">
              <a:rPr lang="it-IT" smtClean="0"/>
              <a:t>21/11/2025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643119A8-5372-A9AD-230B-2B59261F1F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4C0A3D16-15F2-DDE4-99F7-37531399B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6854A-778A-4740-A0A4-37482B43A3C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74353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ACBBF20-90B8-DE86-85C9-C76ABCB56F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ED0800B-2DE2-4401-0AC1-4D4CF284C8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9609801-92D1-54B7-D2FB-835AAAC43F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362B47F-DFBB-02D6-2D80-11193466A1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CCE71-241B-43DB-852D-AD3E3F561068}" type="datetimeFigureOut">
              <a:rPr lang="it-IT" smtClean="0"/>
              <a:t>21/11/2025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25F18D0-AF38-E4E9-713C-25B74FF2A6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BDEAC67-8698-419E-EBDE-D96507E31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6854A-778A-4740-A0A4-37482B43A3C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86282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5F8D1AA-42B0-EA0D-8BD4-1A2D56F14E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E1CC907C-EFD5-A18B-FF3D-304360DFBFF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A08DC959-03B8-EADB-07C9-4AA9735BDC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C0DF29D-FC0D-7A31-0362-E92365DFC3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CCE71-241B-43DB-852D-AD3E3F561068}" type="datetimeFigureOut">
              <a:rPr lang="it-IT" smtClean="0"/>
              <a:t>21/11/2025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26C12F79-EFE5-18C5-D765-FE193CDB95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3665EBA-758C-AD22-3F31-E5E96DF1D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6854A-778A-4740-A0A4-37482B43A3C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61775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3206A799-150F-1F53-8C94-D975C0052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5AD6274-5CB6-AFC9-D57C-19235ED323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27477DB-4375-DB19-615E-F30744908F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2CCCE71-241B-43DB-852D-AD3E3F561068}" type="datetimeFigureOut">
              <a:rPr lang="it-IT" smtClean="0"/>
              <a:t>21/11/2025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8CDCE85-A73E-A1D1-D8FB-5D5B0738B9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BD6758E-049B-D4E3-197F-2F28F55799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356854A-778A-4740-A0A4-37482B43A3C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25918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emf"/><Relationship Id="rId4" Type="http://schemas.openxmlformats.org/officeDocument/2006/relationships/image" Target="../media/image8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7" Type="http://schemas.openxmlformats.org/officeDocument/2006/relationships/image" Target="../media/image14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emf"/><Relationship Id="rId5" Type="http://schemas.openxmlformats.org/officeDocument/2006/relationships/image" Target="../media/image12.emf"/><Relationship Id="rId4" Type="http://schemas.openxmlformats.org/officeDocument/2006/relationships/image" Target="../media/image11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emf"/><Relationship Id="rId3" Type="http://schemas.openxmlformats.org/officeDocument/2006/relationships/image" Target="../media/image16.emf"/><Relationship Id="rId7" Type="http://schemas.openxmlformats.org/officeDocument/2006/relationships/image" Target="../media/image20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emf"/><Relationship Id="rId5" Type="http://schemas.openxmlformats.org/officeDocument/2006/relationships/image" Target="../media/image18.emf"/><Relationship Id="rId4" Type="http://schemas.openxmlformats.org/officeDocument/2006/relationships/image" Target="../media/image1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D6126E77-ED7B-E1FA-15F1-4B6B98E24F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04" y="1"/>
            <a:ext cx="4011128" cy="2935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0B19F426-16E5-216A-BE8B-EE3650947E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0229" y="0"/>
            <a:ext cx="3739372" cy="2935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98C9521A-855A-3D04-F945-F299D7FD9F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0953" y="0"/>
            <a:ext cx="3612543" cy="2935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12D34BFD-7ADF-73B1-2A2F-2771F3D9F4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5011" y="3064539"/>
            <a:ext cx="4011129" cy="2935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52B7D61B-4C4B-BCAC-B6C5-9CFA109B97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8749" y="3064538"/>
            <a:ext cx="3396266" cy="2935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1FBA89F8-5396-0D53-5098-78D7EFFD4B52}"/>
              </a:ext>
            </a:extLst>
          </p:cNvPr>
          <p:cNvSpPr txBox="1"/>
          <p:nvPr/>
        </p:nvSpPr>
        <p:spPr>
          <a:xfrm>
            <a:off x="0" y="6161378"/>
            <a:ext cx="1204797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Suppl Fig. 1.Funnel plots of meta-analysis comparing mortality rate in the overall population (A), in subjects enrolled in high prevalence areas (B), in HSCT patients (C), in acute leukemia patients (D); funnel plots of meta-analysis comparing isolation rate of fluoroquinolone-resistant strains (E) among patients  receiving or not receiving fluoroquinolone prophylaxis</a:t>
            </a:r>
            <a:endParaRPr lang="it-IT" sz="1400" dirty="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94AD46CE-BD44-6B76-F9EC-C0C9E86F4B04}"/>
              </a:ext>
            </a:extLst>
          </p:cNvPr>
          <p:cNvSpPr txBox="1"/>
          <p:nvPr/>
        </p:nvSpPr>
        <p:spPr>
          <a:xfrm>
            <a:off x="76828" y="-40370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A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A934FEAC-3A1B-33BC-D976-2AA5DF9E50D6}"/>
              </a:ext>
            </a:extLst>
          </p:cNvPr>
          <p:cNvSpPr txBox="1"/>
          <p:nvPr/>
        </p:nvSpPr>
        <p:spPr>
          <a:xfrm>
            <a:off x="4490229" y="-40370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B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4820BD7A-CBA1-68FA-49D5-7CA110F76A90}"/>
              </a:ext>
            </a:extLst>
          </p:cNvPr>
          <p:cNvSpPr txBox="1"/>
          <p:nvPr/>
        </p:nvSpPr>
        <p:spPr>
          <a:xfrm>
            <a:off x="8510953" y="0"/>
            <a:ext cx="3449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C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3748022A-39FE-0727-5ADD-190471CC655D}"/>
              </a:ext>
            </a:extLst>
          </p:cNvPr>
          <p:cNvSpPr txBox="1"/>
          <p:nvPr/>
        </p:nvSpPr>
        <p:spPr>
          <a:xfrm>
            <a:off x="1405011" y="3059668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D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BECF2E7A-7C59-3F4E-6EB1-98FF536079FB}"/>
              </a:ext>
            </a:extLst>
          </p:cNvPr>
          <p:cNvSpPr txBox="1"/>
          <p:nvPr/>
        </p:nvSpPr>
        <p:spPr>
          <a:xfrm>
            <a:off x="5958749" y="305966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E</a:t>
            </a:r>
          </a:p>
        </p:txBody>
      </p:sp>
    </p:spTree>
    <p:extLst>
      <p:ext uri="{BB962C8B-B14F-4D97-AF65-F5344CB8AC3E}">
        <p14:creationId xmlns:p14="http://schemas.microsoft.com/office/powerpoint/2010/main" val="21046476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94D3957A-EABD-E1CF-9E75-A971B53C1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37609" cy="3094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708F23D9-655B-2260-EF76-08C7CF7203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3556" y="1"/>
            <a:ext cx="5218444" cy="3094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AAD83EA5-D8B2-C586-94A6-694730FE16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94893"/>
            <a:ext cx="5737609" cy="3205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00482DAB-43B9-C4CB-562A-12B90470E6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3554" y="3205425"/>
            <a:ext cx="5218445" cy="3205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6C086A1F-898D-AF2C-7474-2D8367D5E181}"/>
              </a:ext>
            </a:extLst>
          </p:cNvPr>
          <p:cNvSpPr txBox="1"/>
          <p:nvPr/>
        </p:nvSpPr>
        <p:spPr>
          <a:xfrm>
            <a:off x="0" y="6300317"/>
            <a:ext cx="1204797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Suppl Fig. 2. Meta-analysis of studies comparing isolation rate of fluoroquinolone-resistant strain (A) and mortality rate in patients enrolled in high prevalence areas (B); in HSCT patients (C) and in patients with acute leukemia (D) receiving or not receiving fluoroquinolone prophylaxis</a:t>
            </a:r>
            <a:endParaRPr lang="it-IT" sz="1400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A3C7E546-0B98-A3A5-B5CB-F31B50B72A78}"/>
              </a:ext>
            </a:extLst>
          </p:cNvPr>
          <p:cNvSpPr txBox="1"/>
          <p:nvPr/>
        </p:nvSpPr>
        <p:spPr>
          <a:xfrm>
            <a:off x="-20994" y="-49701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A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03E12FFA-4DCB-8FC6-24A3-153B7A6F5EA2}"/>
              </a:ext>
            </a:extLst>
          </p:cNvPr>
          <p:cNvSpPr txBox="1"/>
          <p:nvPr/>
        </p:nvSpPr>
        <p:spPr>
          <a:xfrm>
            <a:off x="6925520" y="-54617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B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719D59C1-F85E-7CDF-21C9-0E45CA593747}"/>
              </a:ext>
            </a:extLst>
          </p:cNvPr>
          <p:cNvSpPr txBox="1"/>
          <p:nvPr/>
        </p:nvSpPr>
        <p:spPr>
          <a:xfrm>
            <a:off x="-45575" y="3062217"/>
            <a:ext cx="3449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C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1D3D9D34-7079-402A-71CF-6306D24C96C3}"/>
              </a:ext>
            </a:extLst>
          </p:cNvPr>
          <p:cNvSpPr txBox="1"/>
          <p:nvPr/>
        </p:nvSpPr>
        <p:spPr>
          <a:xfrm>
            <a:off x="6915688" y="3180205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33531022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120CAAC1-B70C-935D-76EF-A43A76D70E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32" y="0"/>
            <a:ext cx="5275385" cy="3104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B4E9B08E-F04F-8F64-AFBC-AD9947062D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558" y="0"/>
            <a:ext cx="5730910" cy="3104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AEEEB3E4-7D0E-E843-6B45-C414854096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04941"/>
            <a:ext cx="3918857" cy="3235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453BE2ED-02F9-D7FD-2172-BDF505D73D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4122" y="3104154"/>
            <a:ext cx="4034414" cy="3233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0245F768-29C4-A8C3-9BC5-F1D8190E0575}"/>
              </a:ext>
            </a:extLst>
          </p:cNvPr>
          <p:cNvSpPr txBox="1"/>
          <p:nvPr/>
        </p:nvSpPr>
        <p:spPr>
          <a:xfrm>
            <a:off x="0" y="6300317"/>
            <a:ext cx="1204797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Suppl Fig. 3. Meta-analysis of studies comparing rate of febrile events in HSCT patients (A) and acute leukemia patients (B); BSI rate in patients enrolled in high prevalence areas (C); in HSCT patients (D) and in patients with acute leukemia (E) receiving or not receiving fluoroquinolone prophylaxis</a:t>
            </a:r>
            <a:endParaRPr lang="it-IT" sz="1400" dirty="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247D4E2D-7C49-405A-B0D6-1C22AC160289}"/>
              </a:ext>
            </a:extLst>
          </p:cNvPr>
          <p:cNvSpPr txBox="1"/>
          <p:nvPr/>
        </p:nvSpPr>
        <p:spPr>
          <a:xfrm>
            <a:off x="67497" y="-49701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A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4F075594-6711-99F0-2899-D977282A767C}"/>
              </a:ext>
            </a:extLst>
          </p:cNvPr>
          <p:cNvSpPr txBox="1"/>
          <p:nvPr/>
        </p:nvSpPr>
        <p:spPr>
          <a:xfrm>
            <a:off x="6345416" y="-50601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B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437D2A1F-B065-C8E6-4B7F-51382F4A976F}"/>
              </a:ext>
            </a:extLst>
          </p:cNvPr>
          <p:cNvSpPr txBox="1"/>
          <p:nvPr/>
        </p:nvSpPr>
        <p:spPr>
          <a:xfrm>
            <a:off x="-55404" y="3062217"/>
            <a:ext cx="3449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C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20658433-64D4-0F44-586D-0DA8F4C326C2}"/>
              </a:ext>
            </a:extLst>
          </p:cNvPr>
          <p:cNvSpPr txBox="1"/>
          <p:nvPr/>
        </p:nvSpPr>
        <p:spPr>
          <a:xfrm>
            <a:off x="3918857" y="3083579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D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7CBE56B0-4C54-3CA4-27E0-79F4AF99D2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8446" y="3155542"/>
            <a:ext cx="3866895" cy="3098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6712679E-BBDD-93DE-006B-F78811411B34}"/>
              </a:ext>
            </a:extLst>
          </p:cNvPr>
          <p:cNvSpPr txBox="1"/>
          <p:nvPr/>
        </p:nvSpPr>
        <p:spPr>
          <a:xfrm>
            <a:off x="8122160" y="304766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E</a:t>
            </a:r>
          </a:p>
        </p:txBody>
      </p:sp>
    </p:spTree>
    <p:extLst>
      <p:ext uri="{BB962C8B-B14F-4D97-AF65-F5344CB8AC3E}">
        <p14:creationId xmlns:p14="http://schemas.microsoft.com/office/powerpoint/2010/main" val="7554196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268D7A7C-21D3-B240-ADE9-7A5FF68836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160018" cy="3044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22940719-A6F7-8D57-57E4-2CD30CA9EF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0018" y="19513"/>
            <a:ext cx="4059534" cy="2970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756D5351-DD0E-159F-2B3C-DE45E372E3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0518" y="0"/>
            <a:ext cx="3771481" cy="2970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2E52A610-DE66-0C02-2832-3CDA1612C6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83093"/>
            <a:ext cx="3014505" cy="3044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D8090783-8AF1-E5A3-2A0D-5E7992B74C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7356" y="3083093"/>
            <a:ext cx="3014505" cy="3039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AC220A6C-08F4-AD6F-8F5A-212FFC1E83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9756" y="3102607"/>
            <a:ext cx="3014505" cy="3039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186DB122-32AC-FA49-B873-8197B9ABFFAD}"/>
              </a:ext>
            </a:extLst>
          </p:cNvPr>
          <p:cNvSpPr txBox="1"/>
          <p:nvPr/>
        </p:nvSpPr>
        <p:spPr>
          <a:xfrm>
            <a:off x="0" y="6161378"/>
            <a:ext cx="1204797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Suppl Fig. </a:t>
            </a:r>
            <a:r>
              <a:rPr lang="en-US" sz="1400"/>
              <a:t>4.</a:t>
            </a:r>
            <a:r>
              <a:rPr lang="en-US" sz="1400" dirty="0"/>
              <a:t>Funnel plots of meta-analysis comparing febrile episodes rate in the overall population (A), in HSCT patients (B), in acute leukemia patients (C); funnel plots of meta-analysis comparing BSI rate in the overall population (D); in patients enrolled in high prevalence areas (E); in HSCT patients (F) and in patients with acute leukemia (G) receiving or not receiving fluoroquinolone prophylaxis</a:t>
            </a:r>
            <a:endParaRPr lang="it-IT" sz="1400" dirty="0"/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803E58ED-5563-1293-E8DD-D7CAF557A197}"/>
              </a:ext>
            </a:extLst>
          </p:cNvPr>
          <p:cNvSpPr txBox="1"/>
          <p:nvPr/>
        </p:nvSpPr>
        <p:spPr>
          <a:xfrm>
            <a:off x="67497" y="-49701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A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DC968E93-C56C-620C-91AE-1B33DF7E5B2C}"/>
              </a:ext>
            </a:extLst>
          </p:cNvPr>
          <p:cNvSpPr txBox="1"/>
          <p:nvPr/>
        </p:nvSpPr>
        <p:spPr>
          <a:xfrm flipH="1">
            <a:off x="4227514" y="-3945"/>
            <a:ext cx="3209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B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F413F1E7-10A4-D98C-C02D-9CEF1BD5CE4A}"/>
              </a:ext>
            </a:extLst>
          </p:cNvPr>
          <p:cNvSpPr txBox="1"/>
          <p:nvPr/>
        </p:nvSpPr>
        <p:spPr>
          <a:xfrm>
            <a:off x="8435066" y="-34218"/>
            <a:ext cx="3449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C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118D3246-3BCE-51A9-2E92-4E4532AE7B8C}"/>
              </a:ext>
            </a:extLst>
          </p:cNvPr>
          <p:cNvSpPr txBox="1"/>
          <p:nvPr/>
        </p:nvSpPr>
        <p:spPr>
          <a:xfrm>
            <a:off x="-10944" y="3091607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D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9F925C80-3E19-ED23-DC5D-BD6DEEC20BCA}"/>
              </a:ext>
            </a:extLst>
          </p:cNvPr>
          <p:cNvSpPr txBox="1"/>
          <p:nvPr/>
        </p:nvSpPr>
        <p:spPr>
          <a:xfrm flipH="1">
            <a:off x="3120014" y="3063580"/>
            <a:ext cx="2856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E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575EAD22-8AA8-421D-915D-A14FE9F7FC59}"/>
              </a:ext>
            </a:extLst>
          </p:cNvPr>
          <p:cNvSpPr txBox="1"/>
          <p:nvPr/>
        </p:nvSpPr>
        <p:spPr>
          <a:xfrm flipH="1">
            <a:off x="6183563" y="3048026"/>
            <a:ext cx="2856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F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0DF3D9AD-9E6F-F25E-BFFD-6714D87D51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7112" y="3117311"/>
            <a:ext cx="2944887" cy="2970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F6C07A45-A575-F2A1-B220-7604ED4D1F10}"/>
              </a:ext>
            </a:extLst>
          </p:cNvPr>
          <p:cNvSpPr txBox="1"/>
          <p:nvPr/>
        </p:nvSpPr>
        <p:spPr>
          <a:xfrm flipH="1">
            <a:off x="9265224" y="3035036"/>
            <a:ext cx="2856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G</a:t>
            </a:r>
          </a:p>
        </p:txBody>
      </p:sp>
    </p:spTree>
    <p:extLst>
      <p:ext uri="{BB962C8B-B14F-4D97-AF65-F5344CB8AC3E}">
        <p14:creationId xmlns:p14="http://schemas.microsoft.com/office/powerpoint/2010/main" val="24109892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</TotalTime>
  <Words>273</Words>
  <Application>Microsoft Office PowerPoint</Application>
  <PresentationFormat>Widescreen</PresentationFormat>
  <Paragraphs>26</Paragraphs>
  <Slides>4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8" baseType="lpstr">
      <vt:lpstr>Aptos</vt:lpstr>
      <vt:lpstr>Aptos Display</vt:lpstr>
      <vt:lpstr>Arial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Lorenzo Onorato</dc:creator>
  <cp:lastModifiedBy>Nicola Coppola</cp:lastModifiedBy>
  <cp:revision>13</cp:revision>
  <dcterms:created xsi:type="dcterms:W3CDTF">2025-11-07T18:04:05Z</dcterms:created>
  <dcterms:modified xsi:type="dcterms:W3CDTF">2025-11-21T07:41:12Z</dcterms:modified>
</cp:coreProperties>
</file>