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1"/>
    <p:sldMasterId id="2147483650" r:id="rId2"/>
  </p:sldMasterIdLst>
  <p:sldIdLst>
    <p:sldId id="256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22AB6"/>
    <a:srgbClr val="522398"/>
    <a:srgbClr val="5A27A7"/>
    <a:srgbClr val="178088"/>
    <a:srgbClr val="0E6A72"/>
    <a:srgbClr val="00459A"/>
    <a:srgbClr val="002A5C"/>
    <a:srgbClr val="D81668"/>
    <a:srgbClr val="9E1D53"/>
    <a:srgbClr val="3438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22" autoAdjust="0"/>
    <p:restoredTop sz="94628" autoAdjust="0"/>
  </p:normalViewPr>
  <p:slideViewPr>
    <p:cSldViewPr>
      <p:cViewPr varScale="1">
        <p:scale>
          <a:sx n="111" d="100"/>
          <a:sy n="111" d="100"/>
        </p:scale>
        <p:origin x="-177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1.xml"/><Relationship Id="rId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228600" y="990600"/>
            <a:ext cx="8686800" cy="5135563"/>
          </a:xfrm>
          <a:prstGeom prst="rect">
            <a:avLst/>
          </a:prstGeom>
        </p:spPr>
        <p:txBody>
          <a:bodyPr/>
          <a:lstStyle>
            <a:lvl1pPr>
              <a:buClr>
                <a:srgbClr val="622AB6"/>
              </a:buClr>
              <a:defRPr/>
            </a:lvl1pPr>
            <a:lvl2pPr>
              <a:buClr>
                <a:srgbClr val="622AB6"/>
              </a:buClr>
              <a:defRPr/>
            </a:lvl2pPr>
            <a:lvl3pPr>
              <a:buClr>
                <a:srgbClr val="622AB6"/>
              </a:buClr>
              <a:defRPr/>
            </a:lvl3pPr>
            <a:lvl4pPr>
              <a:buClr>
                <a:srgbClr val="622AB6"/>
              </a:buClr>
              <a:defRPr/>
            </a:lvl4pPr>
            <a:lvl5pPr>
              <a:buClr>
                <a:srgbClr val="622AB6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pic>
        <p:nvPicPr>
          <p:cNvPr id="14" name="Picture 13" descr="SHCR_logo_white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93430" y="6549243"/>
            <a:ext cx="1371600" cy="211455"/>
          </a:xfrm>
          <a:prstGeom prst="rect">
            <a:avLst/>
          </a:prstGeom>
        </p:spPr>
      </p:pic>
      <p:sp>
        <p:nvSpPr>
          <p:cNvPr id="6" name="Subtitle 2"/>
          <p:cNvSpPr>
            <a:spLocks noGrp="1"/>
          </p:cNvSpPr>
          <p:nvPr>
            <p:ph type="subTitle" idx="10" hasCustomPrompt="1"/>
          </p:nvPr>
        </p:nvSpPr>
        <p:spPr>
          <a:xfrm>
            <a:off x="1981200" y="6526304"/>
            <a:ext cx="7104530" cy="331695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1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reference text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ticle Slide De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228600" y="990600"/>
            <a:ext cx="8686800" cy="5135563"/>
          </a:xfrm>
          <a:prstGeom prst="rect">
            <a:avLst/>
          </a:prstGeom>
        </p:spPr>
        <p:txBody>
          <a:bodyPr/>
          <a:lstStyle>
            <a:lvl1pPr>
              <a:buClr>
                <a:srgbClr val="622AB6"/>
              </a:buClr>
              <a:defRPr/>
            </a:lvl1pPr>
            <a:lvl2pPr>
              <a:buClr>
                <a:srgbClr val="622AB6"/>
              </a:buClr>
              <a:defRPr/>
            </a:lvl2pPr>
            <a:lvl3pPr>
              <a:buClr>
                <a:srgbClr val="622AB6"/>
              </a:buClr>
              <a:defRPr/>
            </a:lvl3pPr>
            <a:lvl4pPr>
              <a:buClr>
                <a:srgbClr val="622AB6"/>
              </a:buClr>
              <a:defRPr/>
            </a:lvl4pPr>
            <a:lvl5pPr>
              <a:buClr>
                <a:srgbClr val="622AB6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pic>
        <p:nvPicPr>
          <p:cNvPr id="14" name="Picture 13" descr="SHCR_logo_white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93430" y="6549243"/>
            <a:ext cx="1371600" cy="211455"/>
          </a:xfrm>
          <a:prstGeom prst="rect">
            <a:avLst/>
          </a:prstGeom>
        </p:spPr>
      </p:pic>
      <p:sp>
        <p:nvSpPr>
          <p:cNvPr id="4" name="Subtitle 2"/>
          <p:cNvSpPr>
            <a:spLocks noGrp="1"/>
          </p:cNvSpPr>
          <p:nvPr>
            <p:ph type="subTitle" idx="10" hasCustomPrompt="1"/>
          </p:nvPr>
        </p:nvSpPr>
        <p:spPr>
          <a:xfrm>
            <a:off x="1981200" y="6526304"/>
            <a:ext cx="7104530" cy="331695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1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reference text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 userDrawn="1"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7" name="Picture 6" descr="Cardiology Head.jpg"/>
            <p:cNvPicPr>
              <a:picLocks noChangeAspect="1"/>
            </p:cNvPicPr>
            <p:nvPr userDrawn="1"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9144000" cy="628650"/>
            </a:xfrm>
            <a:prstGeom prst="rect">
              <a:avLst/>
            </a:prstGeom>
          </p:spPr>
        </p:pic>
        <p:sp>
          <p:nvSpPr>
            <p:cNvPr id="10" name="Rectangle 9"/>
            <p:cNvSpPr/>
            <p:nvPr userDrawn="1"/>
          </p:nvSpPr>
          <p:spPr>
            <a:xfrm>
              <a:off x="0" y="6477000"/>
              <a:ext cx="9144000" cy="381000"/>
            </a:xfrm>
            <a:prstGeom prst="rect">
              <a:avLst/>
            </a:prstGeom>
            <a:solidFill>
              <a:srgbClr val="52239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noFill/>
                </a:ln>
              </a:endParaRPr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0" y="6431280"/>
              <a:ext cx="9144000" cy="45720"/>
            </a:xfrm>
            <a:prstGeom prst="rect">
              <a:avLst/>
            </a:prstGeom>
            <a:solidFill>
              <a:srgbClr val="622AB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n>
                  <a:noFill/>
                </a:ln>
                <a:solidFill>
                  <a:srgbClr val="00459A"/>
                </a:solidFill>
              </a:endParaRPr>
            </a:p>
          </p:txBody>
        </p:sp>
      </p:grpSp>
      <p:sp>
        <p:nvSpPr>
          <p:cNvPr id="8" name="TextBox 7"/>
          <p:cNvSpPr txBox="1"/>
          <p:nvPr userDrawn="1"/>
        </p:nvSpPr>
        <p:spPr>
          <a:xfrm>
            <a:off x="7848600" y="152401"/>
            <a:ext cx="1295400" cy="276999"/>
          </a:xfrm>
          <a:prstGeom prst="rect">
            <a:avLst/>
          </a:prstGeom>
          <a:solidFill>
            <a:srgbClr val="622AB6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r"/>
            <a:r>
              <a:rPr lang="en-US" sz="1200" dirty="0" smtClean="0">
                <a:solidFill>
                  <a:schemeClr val="bg1"/>
                </a:solidFill>
                <a:latin typeface="Trebuchet MS" pitchFamily="34" charset="0"/>
              </a:rPr>
              <a:t>SUMMARY SLIDE</a:t>
            </a:r>
            <a:endParaRPr lang="en-US" sz="1200" dirty="0">
              <a:solidFill>
                <a:schemeClr val="bg1"/>
              </a:solidFill>
              <a:latin typeface="Trebuchet MS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txStyles>
    <p:titleStyle>
      <a:lvl1pPr algn="r" defTabSz="914400" rtl="0" eaLnBrk="1" latinLnBrk="0" hangingPunct="1">
        <a:spcBef>
          <a:spcPct val="0"/>
        </a:spcBef>
        <a:buNone/>
        <a:defRPr sz="1200" kern="1200">
          <a:solidFill>
            <a:schemeClr val="bg1"/>
          </a:solidFill>
          <a:latin typeface="Trebuchet MS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92D050"/>
        </a:buClr>
        <a:buFont typeface="Arial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Trebuchet MS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92D050"/>
        </a:buClr>
        <a:buFont typeface="Arial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Trebuchet MS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92D050"/>
        </a:buClr>
        <a:buFont typeface="Arial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Trebuchet MS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92D050"/>
        </a:buClr>
        <a:buFont typeface="Arial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Trebuchet MS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rgbClr val="92D050"/>
        </a:buClr>
        <a:buFont typeface="Arial" pitchFamily="34" charset="0"/>
        <a:buChar char="»"/>
        <a:defRPr sz="1200" kern="1200">
          <a:solidFill>
            <a:schemeClr val="tx1">
              <a:lumMod val="65000"/>
              <a:lumOff val="35000"/>
            </a:schemeClr>
          </a:solidFill>
          <a:latin typeface="Trebuchet MS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 userDrawn="1"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9" name="Picture 8" descr="Cardiology Head.jpg"/>
            <p:cNvPicPr>
              <a:picLocks noChangeAspect="1"/>
            </p:cNvPicPr>
            <p:nvPr userDrawn="1"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9144000" cy="628650"/>
            </a:xfrm>
            <a:prstGeom prst="rect">
              <a:avLst/>
            </a:prstGeom>
          </p:spPr>
        </p:pic>
        <p:sp>
          <p:nvSpPr>
            <p:cNvPr id="10" name="Rectangle 9"/>
            <p:cNvSpPr/>
            <p:nvPr userDrawn="1"/>
          </p:nvSpPr>
          <p:spPr>
            <a:xfrm>
              <a:off x="0" y="6477000"/>
              <a:ext cx="9144000" cy="381000"/>
            </a:xfrm>
            <a:prstGeom prst="rect">
              <a:avLst/>
            </a:prstGeom>
            <a:solidFill>
              <a:srgbClr val="52239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noFill/>
                </a:ln>
              </a:endParaRPr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0" y="6431280"/>
              <a:ext cx="9144000" cy="45720"/>
            </a:xfrm>
            <a:prstGeom prst="rect">
              <a:avLst/>
            </a:prstGeom>
            <a:solidFill>
              <a:srgbClr val="622AB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n>
                  <a:noFill/>
                </a:ln>
                <a:solidFill>
                  <a:srgbClr val="00459A"/>
                </a:solidFill>
              </a:endParaRPr>
            </a:p>
          </p:txBody>
        </p:sp>
      </p:grpSp>
      <p:sp>
        <p:nvSpPr>
          <p:cNvPr id="8" name="TextBox 7"/>
          <p:cNvSpPr txBox="1"/>
          <p:nvPr userDrawn="1"/>
        </p:nvSpPr>
        <p:spPr>
          <a:xfrm>
            <a:off x="7543800" y="152400"/>
            <a:ext cx="1600200" cy="276999"/>
          </a:xfrm>
          <a:prstGeom prst="rect">
            <a:avLst/>
          </a:prstGeom>
          <a:solidFill>
            <a:srgbClr val="622AB6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r"/>
            <a:r>
              <a:rPr lang="en-US" sz="1200" dirty="0" smtClean="0">
                <a:solidFill>
                  <a:schemeClr val="bg1"/>
                </a:solidFill>
                <a:latin typeface="Trebuchet MS" pitchFamily="34" charset="0"/>
              </a:rPr>
              <a:t>ARTICLE SLIDE DECK</a:t>
            </a:r>
            <a:endParaRPr lang="en-US" sz="1200" dirty="0">
              <a:solidFill>
                <a:schemeClr val="bg1"/>
              </a:solidFill>
              <a:latin typeface="Trebuchet MS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xStyles>
    <p:titleStyle>
      <a:lvl1pPr algn="r" defTabSz="914400" rtl="0" eaLnBrk="1" latinLnBrk="0" hangingPunct="1">
        <a:spcBef>
          <a:spcPct val="0"/>
        </a:spcBef>
        <a:buNone/>
        <a:defRPr sz="1200" kern="1200">
          <a:solidFill>
            <a:schemeClr val="bg1"/>
          </a:solidFill>
          <a:latin typeface="Trebuchet MS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92D050"/>
        </a:buClr>
        <a:buFont typeface="Arial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Trebuchet MS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92D050"/>
        </a:buClr>
        <a:buFont typeface="Arial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Trebuchet MS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92D050"/>
        </a:buClr>
        <a:buFont typeface="Arial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Trebuchet MS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92D050"/>
        </a:buClr>
        <a:buFont typeface="Arial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Trebuchet MS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rgbClr val="92D050"/>
        </a:buClr>
        <a:buFont typeface="Arial" pitchFamily="34" charset="0"/>
        <a:buChar char="»"/>
        <a:defRPr sz="1200" kern="1200">
          <a:solidFill>
            <a:schemeClr val="tx1">
              <a:lumMod val="65000"/>
              <a:lumOff val="35000"/>
            </a:schemeClr>
          </a:solidFill>
          <a:latin typeface="Trebuchet MS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dirty="0" smtClean="0"/>
              <a:t>Insufficient </a:t>
            </a:r>
            <a:r>
              <a:rPr lang="en-GB" dirty="0"/>
              <a:t>coronary stent expansion is associated with greater risk of restenosis and thrombosis.</a:t>
            </a:r>
          </a:p>
          <a:p>
            <a:pPr lvl="0"/>
            <a:r>
              <a:rPr lang="en-GB" dirty="0"/>
              <a:t>Intravascular ultrasound (IVUS) is the current gold standard for the assessment of stent expansion, but the use of IVUS in all patients undergoing stenting is impractical.</a:t>
            </a:r>
            <a:r>
              <a:rPr lang="en-US" dirty="0"/>
              <a:t> </a:t>
            </a:r>
            <a:endParaRPr lang="en-GB" dirty="0"/>
          </a:p>
          <a:p>
            <a:pPr lvl="0"/>
            <a:r>
              <a:rPr lang="en-GB" dirty="0"/>
              <a:t>The use of </a:t>
            </a:r>
            <a:r>
              <a:rPr lang="en-GB" dirty="0" err="1"/>
              <a:t>Stentboost</a:t>
            </a:r>
            <a:r>
              <a:rPr lang="en-GB" dirty="0"/>
              <a:t> is feasible and affordable in all PCI</a:t>
            </a:r>
            <a:r>
              <a:rPr lang="en-US" dirty="0"/>
              <a:t> </a:t>
            </a:r>
            <a:r>
              <a:rPr lang="en-GB" dirty="0"/>
              <a:t> patients.</a:t>
            </a:r>
          </a:p>
          <a:p>
            <a:pPr lvl="0"/>
            <a:r>
              <a:rPr lang="en-GB" dirty="0"/>
              <a:t>The aim of this study was to compare </a:t>
            </a:r>
            <a:r>
              <a:rPr lang="en-GB" dirty="0" err="1"/>
              <a:t>postprocedural</a:t>
            </a:r>
            <a:r>
              <a:rPr lang="en-GB" dirty="0"/>
              <a:t> IVUS &amp; </a:t>
            </a:r>
            <a:r>
              <a:rPr lang="en-GB" dirty="0" err="1"/>
              <a:t>Stentboost</a:t>
            </a:r>
            <a:r>
              <a:rPr lang="en-GB" dirty="0"/>
              <a:t> assessment of stent expansion.</a:t>
            </a:r>
          </a:p>
          <a:p>
            <a:pPr lvl="0"/>
            <a:r>
              <a:rPr lang="en-GB" dirty="0"/>
              <a:t>Single-</a:t>
            </a:r>
            <a:r>
              <a:rPr lang="en-GB" dirty="0" err="1"/>
              <a:t>Center</a:t>
            </a:r>
            <a:r>
              <a:rPr lang="en-GB" dirty="0"/>
              <a:t> PCI experience (n=38).</a:t>
            </a:r>
          </a:p>
          <a:p>
            <a:pPr lvl="0"/>
            <a:r>
              <a:rPr lang="en-GB" dirty="0"/>
              <a:t>There was a good correlation and agreement between IVUS &amp; </a:t>
            </a:r>
            <a:r>
              <a:rPr lang="en-GB" dirty="0" err="1"/>
              <a:t>Stentboost</a:t>
            </a:r>
            <a:r>
              <a:rPr lang="en-GB" dirty="0"/>
              <a:t> assessment of minimum luminal diameter</a:t>
            </a:r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0"/>
          </p:nvPr>
        </p:nvSpPr>
        <p:spPr/>
        <p:txBody>
          <a:bodyPr/>
          <a:lstStyle/>
          <a:p>
            <a:r>
              <a:rPr lang="en-US" dirty="0" err="1" smtClean="0"/>
              <a:t>Cura</a:t>
            </a:r>
            <a:r>
              <a:rPr lang="en-US" dirty="0" smtClean="0"/>
              <a:t> F, Albertal M, </a:t>
            </a:r>
            <a:r>
              <a:rPr lang="en-US" dirty="0" err="1" smtClean="0"/>
              <a:t>Candiello</a:t>
            </a:r>
            <a:r>
              <a:rPr lang="en-US" dirty="0" smtClean="0"/>
              <a:t> A, et al. </a:t>
            </a:r>
            <a:r>
              <a:rPr lang="en-US" dirty="0" err="1" smtClean="0"/>
              <a:t>Cardiol</a:t>
            </a:r>
            <a:r>
              <a:rPr lang="en-US" dirty="0" smtClean="0"/>
              <a:t> </a:t>
            </a:r>
            <a:r>
              <a:rPr lang="en-US" dirty="0" err="1" smtClean="0"/>
              <a:t>Ther</a:t>
            </a:r>
            <a:r>
              <a:rPr lang="en-US" dirty="0" smtClean="0"/>
              <a:t>. 2013. </a:t>
            </a:r>
            <a:endParaRPr lang="en-US" dirty="0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52400" y="6019800"/>
            <a:ext cx="85344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b" anchorCtr="0">
            <a:spAutoFit/>
          </a:bodyPr>
          <a:lstStyle/>
          <a:p>
            <a:r>
              <a:rPr lang="en-US" sz="1100" dirty="0" smtClean="0"/>
              <a:t>This summary slide represents the opinions of the authors, and not necessarily the opinions of the publisher or editorial board. This material has been peer reviewed. </a:t>
            </a:r>
            <a:r>
              <a:rPr lang="en-GB" sz="1100" dirty="0" smtClean="0"/>
              <a:t>For a full list of acknowledgments and conflicts of interest for all authors of this article, please see the full text online.</a:t>
            </a:r>
            <a:endParaRPr lang="en-GB" sz="1100" dirty="0"/>
          </a:p>
        </p:txBody>
      </p:sp>
      <p:pic>
        <p:nvPicPr>
          <p:cNvPr id="7" name="Picture 6" descr="C:\Users\half01\Desktop\open_access_icon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77000" y="127000"/>
            <a:ext cx="927100" cy="330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lide Maste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114</Words>
  <Application>Microsoft Office PowerPoint</Application>
  <PresentationFormat>On-screen Show (4:3)</PresentationFormat>
  <Paragraphs>8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Slide Master</vt:lpstr>
      <vt:lpstr>1_Office Theme</vt:lpstr>
      <vt:lpstr>PowerPoint Presentation</vt:lpstr>
    </vt:vector>
  </TitlesOfParts>
  <Company>Springer-SBM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hayw01</dc:creator>
  <cp:lastModifiedBy>Brockley, Joanna, Springer Healthcare UK</cp:lastModifiedBy>
  <cp:revision>41</cp:revision>
  <dcterms:created xsi:type="dcterms:W3CDTF">2010-11-02T11:52:55Z</dcterms:created>
  <dcterms:modified xsi:type="dcterms:W3CDTF">2013-11-20T16:48:54Z</dcterms:modified>
</cp:coreProperties>
</file>