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2AB6"/>
    <a:srgbClr val="522398"/>
    <a:srgbClr val="5A27A7"/>
    <a:srgbClr val="178088"/>
    <a:srgbClr val="0E6A72"/>
    <a:srgbClr val="00459A"/>
    <a:srgbClr val="002A5C"/>
    <a:srgbClr val="D81668"/>
    <a:srgbClr val="9E1D53"/>
    <a:srgbClr val="343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107" d="100"/>
          <a:sy n="107" d="100"/>
        </p:scale>
        <p:origin x="-12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622AB6"/>
              </a:buClr>
              <a:defRPr/>
            </a:lvl1pPr>
            <a:lvl2pPr>
              <a:buClr>
                <a:srgbClr val="622AB6"/>
              </a:buClr>
              <a:defRPr/>
            </a:lvl2pPr>
            <a:lvl3pPr>
              <a:buClr>
                <a:srgbClr val="622AB6"/>
              </a:buClr>
              <a:defRPr/>
            </a:lvl3pPr>
            <a:lvl4pPr>
              <a:buClr>
                <a:srgbClr val="622AB6"/>
              </a:buClr>
              <a:defRPr/>
            </a:lvl4pPr>
            <a:lvl5pPr>
              <a:buClr>
                <a:srgbClr val="622AB6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7" name="Picture 6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8" name="Picture 7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Cardiology Head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286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0" y="6477000"/>
              <a:ext cx="9144000" cy="381000"/>
            </a:xfrm>
            <a:prstGeom prst="rect">
              <a:avLst/>
            </a:prstGeom>
            <a:solidFill>
              <a:srgbClr val="5223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0" y="6431280"/>
              <a:ext cx="9144000" cy="45720"/>
            </a:xfrm>
            <a:prstGeom prst="rect">
              <a:avLst/>
            </a:prstGeom>
            <a:solidFill>
              <a:srgbClr val="622A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rgbClr val="00459A"/>
                </a:solidFill>
              </a:endParaRPr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7848600" y="82800"/>
            <a:ext cx="1295400" cy="461665"/>
          </a:xfrm>
          <a:prstGeom prst="rect">
            <a:avLst/>
          </a:prstGeom>
          <a:solidFill>
            <a:srgbClr val="622A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PEER REVIEWED 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4800600"/>
          </a:xfrm>
        </p:spPr>
        <p:txBody>
          <a:bodyPr/>
          <a:lstStyle/>
          <a:p>
            <a:pPr lvl="0"/>
            <a:r>
              <a:rPr lang="en-GB" sz="1800" dirty="0"/>
              <a:t>Anomalous left main coronary artery (LMCA) originating from right coronary cusp is uncommon (0.05</a:t>
            </a:r>
            <a:r>
              <a:rPr lang="en-GB" sz="1800" dirty="0" smtClean="0"/>
              <a:t>%).</a:t>
            </a:r>
          </a:p>
          <a:p>
            <a:pPr lvl="0"/>
            <a:endParaRPr lang="en-US" sz="1800" dirty="0"/>
          </a:p>
          <a:p>
            <a:pPr lvl="0"/>
            <a:r>
              <a:rPr lang="en-GB" sz="1800" dirty="0"/>
              <a:t>Anomalous LMCA frequently takes a course at risk of compression between the great vessels and thus an increased risk of sudden death</a:t>
            </a:r>
            <a:r>
              <a:rPr lang="en-GB" sz="1800" dirty="0" smtClean="0"/>
              <a:t>.</a:t>
            </a:r>
          </a:p>
          <a:p>
            <a:pPr lvl="0"/>
            <a:endParaRPr lang="en-US" sz="1800" dirty="0"/>
          </a:p>
          <a:p>
            <a:pPr lvl="0"/>
            <a:r>
              <a:rPr lang="en-GB" sz="1800" dirty="0"/>
              <a:t>Conventional surgical management typically includes re-implantation of the left main ostium</a:t>
            </a:r>
            <a:r>
              <a:rPr lang="en-GB" sz="1800" dirty="0" smtClean="0"/>
              <a:t>.</a:t>
            </a:r>
          </a:p>
          <a:p>
            <a:pPr lvl="0"/>
            <a:endParaRPr lang="en-US" sz="1800" dirty="0"/>
          </a:p>
          <a:p>
            <a:pPr lvl="0"/>
            <a:r>
              <a:rPr lang="en-GB" sz="1800" dirty="0"/>
              <a:t>However, in our experience, the distal anomalous LMCA often takes an intra-septal course and hence the risk of compression might not fully be addressed by simple re-implantation</a:t>
            </a:r>
            <a:r>
              <a:rPr lang="en-GB" sz="1800" dirty="0" smtClean="0"/>
              <a:t>.</a:t>
            </a:r>
          </a:p>
          <a:p>
            <a:pPr lvl="0"/>
            <a:endParaRPr lang="en-US" sz="1800" dirty="0"/>
          </a:p>
          <a:p>
            <a:pPr lvl="0"/>
            <a:r>
              <a:rPr lang="en-GB" sz="1800" dirty="0"/>
              <a:t>Our case illustrates the importance of understanding the precise anatomical course and potential value of adjunctive coronary grafting.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smtClean="0"/>
              <a:t>Menown I, </a:t>
            </a:r>
            <a:r>
              <a:rPr lang="en-US" dirty="0" smtClean="0"/>
              <a:t>et al. </a:t>
            </a:r>
            <a:r>
              <a:rPr lang="en-US" dirty="0" err="1" smtClean="0"/>
              <a:t>Cardiol</a:t>
            </a:r>
            <a:r>
              <a:rPr lang="en-US" dirty="0" smtClean="0"/>
              <a:t> Ther. </a:t>
            </a:r>
            <a:r>
              <a:rPr lang="en-US" dirty="0" smtClean="0"/>
              <a:t>2015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5960477"/>
            <a:ext cx="8763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</a:t>
            </a:r>
            <a:r>
              <a:rPr lang="en-US" sz="1100" dirty="0" smtClean="0">
                <a:solidFill>
                  <a:prstClr val="black"/>
                </a:solidFill>
              </a:rPr>
              <a:t>authors. </a:t>
            </a:r>
            <a:r>
              <a:rPr lang="en-GB" sz="1100" dirty="0" smtClean="0">
                <a:solidFill>
                  <a:prstClr val="black"/>
                </a:solidFill>
              </a:rPr>
              <a:t>For </a:t>
            </a:r>
            <a:r>
              <a:rPr lang="en-GB" sz="1100" dirty="0">
                <a:solidFill>
                  <a:prstClr val="black"/>
                </a:solidFill>
              </a:rPr>
              <a:t>a full list of acknowledgments and conflicts of interest for all authors of this article, please see the full text online. </a:t>
            </a:r>
            <a:r>
              <a:rPr lang="en-US" sz="1100" dirty="0">
                <a:solidFill>
                  <a:prstClr val="black"/>
                </a:solidFill>
              </a:rPr>
              <a:t>Copyright © The Authors </a:t>
            </a:r>
            <a:r>
              <a:rPr lang="en-US" sz="1100" dirty="0" smtClean="0">
                <a:solidFill>
                  <a:prstClr val="black"/>
                </a:solidFill>
              </a:rPr>
              <a:t>2015. </a:t>
            </a:r>
            <a:r>
              <a:rPr lang="en-US" sz="110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162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Hooson, Matthew, Springer Healthcare UK</cp:lastModifiedBy>
  <cp:revision>42</cp:revision>
  <dcterms:created xsi:type="dcterms:W3CDTF">2010-11-02T11:52:55Z</dcterms:created>
  <dcterms:modified xsi:type="dcterms:W3CDTF">2015-04-14T14:04:01Z</dcterms:modified>
</cp:coreProperties>
</file>