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2" r:id="rId1"/>
  </p:sldMasterIdLst>
  <p:sldIdLst>
    <p:sldId id="256" r:id="rId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0B96B"/>
    <a:srgbClr val="A09B59"/>
    <a:srgbClr val="622AB6"/>
    <a:srgbClr val="522398"/>
    <a:srgbClr val="5A27A7"/>
    <a:srgbClr val="178088"/>
    <a:srgbClr val="0E6A72"/>
    <a:srgbClr val="00459A"/>
    <a:srgbClr val="002A5C"/>
    <a:srgbClr val="D8166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422" autoAdjust="0"/>
    <p:restoredTop sz="94628" autoAdjust="0"/>
  </p:normalViewPr>
  <p:slideViewPr>
    <p:cSldViewPr>
      <p:cViewPr varScale="1">
        <p:scale>
          <a:sx n="111" d="100"/>
          <a:sy n="111" d="100"/>
        </p:scale>
        <p:origin x="-1770" y="-7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ummary Slide">
    <p:spTree>
      <p:nvGrpSpPr>
        <p:cNvPr id="1" name=""/>
        <p:cNvGrpSpPr/>
        <p:nvPr/>
      </p:nvGrpSpPr>
      <p:grpSpPr>
        <a:xfrm>
          <a:off x="0" y="0"/>
          <a:ext cx="0" cy="0"/>
          <a:chOff x="0" y="0"/>
          <a:chExt cx="0" cy="0"/>
        </a:xfrm>
      </p:grpSpPr>
      <p:sp>
        <p:nvSpPr>
          <p:cNvPr id="13" name="Content Placeholder 2"/>
          <p:cNvSpPr>
            <a:spLocks noGrp="1"/>
          </p:cNvSpPr>
          <p:nvPr>
            <p:ph idx="1"/>
          </p:nvPr>
        </p:nvSpPr>
        <p:spPr>
          <a:xfrm>
            <a:off x="228600" y="990600"/>
            <a:ext cx="8686800" cy="5135563"/>
          </a:xfrm>
          <a:prstGeom prst="rect">
            <a:avLst/>
          </a:prstGeom>
        </p:spPr>
        <p:txBody>
          <a:bodyPr/>
          <a:lstStyle>
            <a:lvl1pPr>
              <a:buClr>
                <a:srgbClr val="C0B96B"/>
              </a:buClr>
              <a:defRPr/>
            </a:lvl1pPr>
            <a:lvl2pPr>
              <a:buClr>
                <a:srgbClr val="C0B96B"/>
              </a:buClr>
              <a:defRPr/>
            </a:lvl2pPr>
            <a:lvl3pPr>
              <a:buClr>
                <a:srgbClr val="C0B96B"/>
              </a:buClr>
              <a:defRPr/>
            </a:lvl3pPr>
            <a:lvl4pPr>
              <a:buClr>
                <a:srgbClr val="C0B96B"/>
              </a:buClr>
              <a:defRPr/>
            </a:lvl4pPr>
            <a:lvl5pPr>
              <a:buClr>
                <a:srgbClr val="C0B96B"/>
              </a:buCl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Subtitle 2"/>
          <p:cNvSpPr>
            <a:spLocks noGrp="1"/>
          </p:cNvSpPr>
          <p:nvPr>
            <p:ph type="subTitle" idx="10" hasCustomPrompt="1"/>
          </p:nvPr>
        </p:nvSpPr>
        <p:spPr>
          <a:xfrm>
            <a:off x="1981200" y="6526304"/>
            <a:ext cx="7104530" cy="331695"/>
          </a:xfrm>
          <a:prstGeom prst="rect">
            <a:avLst/>
          </a:prstGeom>
        </p:spPr>
        <p:txBody>
          <a:bodyPr/>
          <a:lstStyle>
            <a:lvl1pPr marL="0" indent="0" algn="r">
              <a:buNone/>
              <a:defRPr sz="1100"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reference text</a:t>
            </a:r>
            <a:endParaRPr lang="en-US" dirty="0"/>
          </a:p>
        </p:txBody>
      </p:sp>
      <p:grpSp>
        <p:nvGrpSpPr>
          <p:cNvPr id="5" name="Group 4"/>
          <p:cNvGrpSpPr/>
          <p:nvPr userDrawn="1"/>
        </p:nvGrpSpPr>
        <p:grpSpPr>
          <a:xfrm>
            <a:off x="152400" y="162000"/>
            <a:ext cx="7507465" cy="6595329"/>
            <a:chOff x="152400" y="162000"/>
            <a:chExt cx="7507465" cy="6595329"/>
          </a:xfrm>
        </p:grpSpPr>
        <p:pic>
          <p:nvPicPr>
            <p:cNvPr id="7" name="Picture 6" descr="Adis_white.png"/>
            <p:cNvPicPr>
              <a:picLocks noChangeAspect="1"/>
            </p:cNvPicPr>
            <p:nvPr userDrawn="1"/>
          </p:nvPicPr>
          <p:blipFill>
            <a:blip r:embed="rId2" cstate="print"/>
            <a:stretch>
              <a:fillRect/>
            </a:stretch>
          </p:blipFill>
          <p:spPr>
            <a:xfrm>
              <a:off x="152400" y="6574464"/>
              <a:ext cx="653742" cy="182865"/>
            </a:xfrm>
            <a:prstGeom prst="rect">
              <a:avLst/>
            </a:prstGeom>
          </p:spPr>
        </p:pic>
        <p:pic>
          <p:nvPicPr>
            <p:cNvPr id="8" name="Picture 7" descr="open_access_icon.png"/>
            <p:cNvPicPr>
              <a:picLocks noChangeAspect="1"/>
            </p:cNvPicPr>
            <p:nvPr userDrawn="1"/>
          </p:nvPicPr>
          <p:blipFill>
            <a:blip r:embed="rId3" cstate="print"/>
            <a:stretch>
              <a:fillRect/>
            </a:stretch>
          </p:blipFill>
          <p:spPr>
            <a:xfrm>
              <a:off x="6732000" y="162000"/>
              <a:ext cx="927865" cy="329611"/>
            </a:xfrm>
            <a:prstGeom prst="rect">
              <a:avLst/>
            </a:prstGeom>
          </p:spPr>
        </p:pic>
      </p:gr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13" name="Group 12"/>
          <p:cNvGrpSpPr/>
          <p:nvPr userDrawn="1"/>
        </p:nvGrpSpPr>
        <p:grpSpPr>
          <a:xfrm>
            <a:off x="0" y="0"/>
            <a:ext cx="9144000" cy="6858000"/>
            <a:chOff x="0" y="0"/>
            <a:chExt cx="9144000" cy="6858000"/>
          </a:xfrm>
        </p:grpSpPr>
        <p:pic>
          <p:nvPicPr>
            <p:cNvPr id="12" name="Picture 11" descr="Infectious Head.jpg"/>
            <p:cNvPicPr>
              <a:picLocks noChangeAspect="1"/>
            </p:cNvPicPr>
            <p:nvPr userDrawn="1"/>
          </p:nvPicPr>
          <p:blipFill>
            <a:blip r:embed="rId3" cstate="print"/>
            <a:stretch>
              <a:fillRect/>
            </a:stretch>
          </p:blipFill>
          <p:spPr>
            <a:xfrm>
              <a:off x="0" y="0"/>
              <a:ext cx="9144000" cy="628650"/>
            </a:xfrm>
            <a:prstGeom prst="rect">
              <a:avLst/>
            </a:prstGeom>
          </p:spPr>
        </p:pic>
        <p:sp>
          <p:nvSpPr>
            <p:cNvPr id="10" name="Rectangle 9"/>
            <p:cNvSpPr/>
            <p:nvPr userDrawn="1"/>
          </p:nvSpPr>
          <p:spPr>
            <a:xfrm>
              <a:off x="0" y="6477000"/>
              <a:ext cx="9144000" cy="381000"/>
            </a:xfrm>
            <a:prstGeom prst="rect">
              <a:avLst/>
            </a:prstGeom>
            <a:solidFill>
              <a:srgbClr val="A09B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11" name="Rectangle 10"/>
            <p:cNvSpPr/>
            <p:nvPr userDrawn="1"/>
          </p:nvSpPr>
          <p:spPr>
            <a:xfrm>
              <a:off x="0" y="6431280"/>
              <a:ext cx="9144000" cy="45720"/>
            </a:xfrm>
            <a:prstGeom prst="rect">
              <a:avLst/>
            </a:prstGeom>
            <a:solidFill>
              <a:srgbClr val="C0B9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a:noFill/>
                </a:ln>
                <a:solidFill>
                  <a:srgbClr val="00459A"/>
                </a:solidFill>
              </a:endParaRPr>
            </a:p>
          </p:txBody>
        </p:sp>
        <p:sp>
          <p:nvSpPr>
            <p:cNvPr id="8" name="TextBox 7"/>
            <p:cNvSpPr txBox="1"/>
            <p:nvPr userDrawn="1"/>
          </p:nvSpPr>
          <p:spPr>
            <a:xfrm>
              <a:off x="7848600" y="82800"/>
              <a:ext cx="1295400" cy="461665"/>
            </a:xfrm>
            <a:prstGeom prst="rect">
              <a:avLst/>
            </a:prstGeom>
            <a:solidFill>
              <a:srgbClr val="C0B96B"/>
            </a:solidFill>
            <a:effectLst>
              <a:outerShdw blurRad="50800" dist="38100" dir="5400000" algn="t" rotWithShape="0">
                <a:prstClr val="black">
                  <a:alpha val="40000"/>
                </a:prstClr>
              </a:outerShdw>
            </a:effectLst>
          </p:spPr>
          <p:txBody>
            <a:bodyPr wrap="square" rtlCol="0">
              <a:spAutoFit/>
            </a:bodyPr>
            <a:lstStyle/>
            <a:p>
              <a:pPr algn="ctr"/>
              <a:r>
                <a:rPr lang="en-US" sz="1200" dirty="0" smtClean="0">
                  <a:solidFill>
                    <a:schemeClr val="bg1"/>
                  </a:solidFill>
                  <a:latin typeface="Trebuchet MS" pitchFamily="34" charset="0"/>
                </a:rPr>
                <a:t>PEER REVIEWED SUMMARY SLIDE</a:t>
              </a:r>
              <a:endParaRPr lang="en-US" sz="1200" dirty="0">
                <a:solidFill>
                  <a:schemeClr val="bg1"/>
                </a:solidFill>
                <a:latin typeface="Trebuchet MS" pitchFamily="34" charset="0"/>
              </a:endParaRPr>
            </a:p>
          </p:txBody>
        </p:sp>
      </p:grpSp>
    </p:spTree>
  </p:cSld>
  <p:clrMap bg1="lt1" tx1="dk1" bg2="lt2" tx2="dk2" accent1="accent1" accent2="accent2" accent3="accent3" accent4="accent4" accent5="accent5" accent6="accent6" hlink="hlink" folHlink="folHlink"/>
  <p:sldLayoutIdLst>
    <p:sldLayoutId id="2147483653" r:id="rId1"/>
  </p:sldLayoutIdLst>
  <p:txStyles>
    <p:titleStyle>
      <a:lvl1pPr algn="r" defTabSz="914400" rtl="0" eaLnBrk="1" latinLnBrk="0" hangingPunct="1">
        <a:spcBef>
          <a:spcPct val="0"/>
        </a:spcBef>
        <a:buNone/>
        <a:defRPr sz="1200" kern="1200">
          <a:solidFill>
            <a:schemeClr val="bg1"/>
          </a:solidFill>
          <a:latin typeface="Trebuchet MS" pitchFamily="34" charset="0"/>
          <a:ea typeface="+mj-ea"/>
          <a:cs typeface="+mj-cs"/>
        </a:defRPr>
      </a:lvl1pPr>
    </p:titleStyle>
    <p:bodyStyle>
      <a:lvl1pPr marL="342900" indent="-342900" algn="l" defTabSz="914400" rtl="0" eaLnBrk="1" latinLnBrk="0" hangingPunct="1">
        <a:spcBef>
          <a:spcPct val="20000"/>
        </a:spcBef>
        <a:buClr>
          <a:srgbClr val="92D050"/>
        </a:buClr>
        <a:buFont typeface="Arial" pitchFamily="34" charset="0"/>
        <a:buChar char="•"/>
        <a:defRPr sz="2000" kern="1200">
          <a:solidFill>
            <a:schemeClr val="tx1">
              <a:lumMod val="65000"/>
              <a:lumOff val="35000"/>
            </a:schemeClr>
          </a:solidFill>
          <a:latin typeface="Trebuchet MS" pitchFamily="34" charset="0"/>
          <a:ea typeface="+mn-ea"/>
          <a:cs typeface="+mn-cs"/>
        </a:defRPr>
      </a:lvl1pPr>
      <a:lvl2pPr marL="742950" indent="-285750" algn="l" defTabSz="914400" rtl="0" eaLnBrk="1" latinLnBrk="0" hangingPunct="1">
        <a:spcBef>
          <a:spcPct val="20000"/>
        </a:spcBef>
        <a:buClr>
          <a:srgbClr val="92D050"/>
        </a:buClr>
        <a:buFont typeface="Arial" pitchFamily="34" charset="0"/>
        <a:buChar char="–"/>
        <a:defRPr sz="1800" kern="1200">
          <a:solidFill>
            <a:schemeClr val="tx1">
              <a:lumMod val="65000"/>
              <a:lumOff val="35000"/>
            </a:schemeClr>
          </a:solidFill>
          <a:latin typeface="Trebuchet MS" pitchFamily="34" charset="0"/>
          <a:ea typeface="+mn-ea"/>
          <a:cs typeface="+mn-cs"/>
        </a:defRPr>
      </a:lvl2pPr>
      <a:lvl3pPr marL="1143000" indent="-228600" algn="l" defTabSz="914400" rtl="0" eaLnBrk="1" latinLnBrk="0" hangingPunct="1">
        <a:spcBef>
          <a:spcPct val="20000"/>
        </a:spcBef>
        <a:buClr>
          <a:srgbClr val="92D050"/>
        </a:buClr>
        <a:buFont typeface="Arial" pitchFamily="34" charset="0"/>
        <a:buChar char="•"/>
        <a:defRPr sz="1600" kern="1200">
          <a:solidFill>
            <a:schemeClr val="tx1">
              <a:lumMod val="65000"/>
              <a:lumOff val="35000"/>
            </a:schemeClr>
          </a:solidFill>
          <a:latin typeface="Trebuchet MS" pitchFamily="34" charset="0"/>
          <a:ea typeface="+mn-ea"/>
          <a:cs typeface="+mn-cs"/>
        </a:defRPr>
      </a:lvl3pPr>
      <a:lvl4pPr marL="1600200" indent="-228600" algn="l" defTabSz="914400" rtl="0" eaLnBrk="1" latinLnBrk="0" hangingPunct="1">
        <a:spcBef>
          <a:spcPct val="20000"/>
        </a:spcBef>
        <a:buClr>
          <a:srgbClr val="92D050"/>
        </a:buClr>
        <a:buFont typeface="Arial" pitchFamily="34" charset="0"/>
        <a:buChar char="–"/>
        <a:defRPr sz="1400" kern="1200">
          <a:solidFill>
            <a:schemeClr val="tx1">
              <a:lumMod val="65000"/>
              <a:lumOff val="35000"/>
            </a:schemeClr>
          </a:solidFill>
          <a:latin typeface="Trebuchet MS" pitchFamily="34" charset="0"/>
          <a:ea typeface="+mn-ea"/>
          <a:cs typeface="+mn-cs"/>
        </a:defRPr>
      </a:lvl4pPr>
      <a:lvl5pPr marL="2057400" indent="-228600" algn="l" defTabSz="914400" rtl="0" eaLnBrk="1" latinLnBrk="0" hangingPunct="1">
        <a:spcBef>
          <a:spcPct val="20000"/>
        </a:spcBef>
        <a:buClr>
          <a:srgbClr val="92D050"/>
        </a:buClr>
        <a:buFont typeface="Arial" pitchFamily="34" charset="0"/>
        <a:buChar char="»"/>
        <a:defRPr sz="1200" kern="1200">
          <a:solidFill>
            <a:schemeClr val="tx1">
              <a:lumMod val="65000"/>
              <a:lumOff val="35000"/>
            </a:schemeClr>
          </a:solidFill>
          <a:latin typeface="Trebuchet MS"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6200" y="685800"/>
            <a:ext cx="8991600" cy="4800600"/>
          </a:xfrm>
        </p:spPr>
        <p:txBody>
          <a:bodyPr/>
          <a:lstStyle/>
          <a:p>
            <a:pPr lvl="0"/>
            <a:r>
              <a:rPr lang="en-US" sz="1800" dirty="0"/>
              <a:t>Necrotizing fasciitis (NF) is a rare and, at times, devastating complication in obstetric patients, with reports to date confined to case reports and small case series, resulting in lack of population-level data on its contemporary epidemiology, clinical characteristics, resource utilization and outcomes.</a:t>
            </a:r>
            <a:endParaRPr lang="en-GB" sz="1800" dirty="0"/>
          </a:p>
          <a:p>
            <a:pPr lvl="0"/>
            <a:r>
              <a:rPr lang="en-US" sz="1800" dirty="0"/>
              <a:t>This was a retrospective, population-based, cohort study, using reported pregnancy-related hospital discharges in the state of Texas between 2001 and 2010, identifying hospitalizations with NF, and deriving trends of its incidence, demographics, clinical features, resource utilization, and outcomes.</a:t>
            </a:r>
            <a:endParaRPr lang="en-GB" sz="1800" dirty="0"/>
          </a:p>
          <a:p>
            <a:pPr lvl="0"/>
            <a:r>
              <a:rPr lang="en-US" sz="1800" dirty="0"/>
              <a:t>During study period the incidence of pregnancy-associated NF (PANF) rose by 14% per year and increased from 1.1 to 3.8 hospitalizations per 100,000 total estimated number of pregnancies. Most PANF hospitalizations occurred in the postpartum period and there was increasing occurrence of chronic illness and rise in severity of illness, with admission to the intensive care unit required in 61.5%. Case fatality was low, but with only about half of hospital survivors having routine home discharge.</a:t>
            </a:r>
            <a:endParaRPr lang="en-GB" sz="1800" dirty="0"/>
          </a:p>
          <a:p>
            <a:pPr lvl="0"/>
            <a:r>
              <a:rPr lang="en-US" sz="1800" dirty="0"/>
              <a:t>In the first population-level study to date, there was marked rise in the incidence of PANF and its severity of illness, with common use of critical care, but with low case fatality.       </a:t>
            </a:r>
            <a:endParaRPr lang="en-GB" sz="1800" dirty="0"/>
          </a:p>
          <a:p>
            <a:endParaRPr lang="en-US" sz="1800" dirty="0"/>
          </a:p>
        </p:txBody>
      </p:sp>
      <p:sp>
        <p:nvSpPr>
          <p:cNvPr id="3" name="Subtitle 2"/>
          <p:cNvSpPr>
            <a:spLocks noGrp="1"/>
          </p:cNvSpPr>
          <p:nvPr>
            <p:ph type="subTitle" idx="10"/>
          </p:nvPr>
        </p:nvSpPr>
        <p:spPr/>
        <p:txBody>
          <a:bodyPr/>
          <a:lstStyle/>
          <a:p>
            <a:r>
              <a:rPr lang="en-US" dirty="0" err="1" smtClean="0"/>
              <a:t>Oud</a:t>
            </a:r>
            <a:r>
              <a:rPr lang="en-US" dirty="0" smtClean="0"/>
              <a:t> L</a:t>
            </a:r>
            <a:r>
              <a:rPr lang="en-US" dirty="0" smtClean="0"/>
              <a:t>, </a:t>
            </a:r>
            <a:r>
              <a:rPr lang="en-US" dirty="0" smtClean="0"/>
              <a:t>et al. Infect Dis </a:t>
            </a:r>
            <a:r>
              <a:rPr lang="en-US" dirty="0" err="1" smtClean="0"/>
              <a:t>Ther</a:t>
            </a:r>
            <a:r>
              <a:rPr lang="en-US" dirty="0" smtClean="0"/>
              <a:t>. </a:t>
            </a:r>
            <a:r>
              <a:rPr lang="en-US" dirty="0" smtClean="0"/>
              <a:t>2014</a:t>
            </a:r>
            <a:r>
              <a:rPr lang="en-US" dirty="0" smtClean="0"/>
              <a:t>.</a:t>
            </a:r>
            <a:endParaRPr lang="en-US" dirty="0"/>
          </a:p>
        </p:txBody>
      </p:sp>
      <p:sp>
        <p:nvSpPr>
          <p:cNvPr id="5" name="Rectangle 4"/>
          <p:cNvSpPr>
            <a:spLocks noChangeArrowheads="1"/>
          </p:cNvSpPr>
          <p:nvPr/>
        </p:nvSpPr>
        <p:spPr bwMode="auto">
          <a:xfrm>
            <a:off x="228600" y="5960477"/>
            <a:ext cx="8686800" cy="430887"/>
          </a:xfrm>
          <a:prstGeom prst="rect">
            <a:avLst/>
          </a:prstGeom>
          <a:noFill/>
          <a:ln w="9525">
            <a:noFill/>
            <a:miter lim="800000"/>
            <a:headEnd/>
            <a:tailEnd/>
          </a:ln>
        </p:spPr>
        <p:txBody>
          <a:bodyPr wrap="square" anchor="b" anchorCtr="0">
            <a:spAutoFit/>
          </a:bodyPr>
          <a:lstStyle/>
          <a:p>
            <a:pPr lvl="0"/>
            <a:r>
              <a:rPr lang="en-US" sz="1100" dirty="0">
                <a:solidFill>
                  <a:prstClr val="black"/>
                </a:solidFill>
              </a:rPr>
              <a:t>This summary slide represents the opinions of the </a:t>
            </a:r>
            <a:r>
              <a:rPr lang="en-US" sz="1100" dirty="0" smtClean="0">
                <a:solidFill>
                  <a:prstClr val="black"/>
                </a:solidFill>
              </a:rPr>
              <a:t>authors. </a:t>
            </a:r>
            <a:r>
              <a:rPr lang="en-GB" sz="1100" dirty="0" smtClean="0">
                <a:solidFill>
                  <a:prstClr val="black"/>
                </a:solidFill>
              </a:rPr>
              <a:t>For </a:t>
            </a:r>
            <a:r>
              <a:rPr lang="en-GB" sz="1100" dirty="0">
                <a:solidFill>
                  <a:prstClr val="black"/>
                </a:solidFill>
              </a:rPr>
              <a:t>a full list of acknowledgments and conflicts of interest for all authors of this article, please see the full text online. </a:t>
            </a:r>
            <a:r>
              <a:rPr lang="en-US" sz="1100" dirty="0">
                <a:solidFill>
                  <a:prstClr val="black"/>
                </a:solidFill>
              </a:rPr>
              <a:t>Copyright © The </a:t>
            </a:r>
            <a:r>
              <a:rPr lang="en-US" sz="1100" dirty="0" smtClean="0">
                <a:solidFill>
                  <a:prstClr val="black"/>
                </a:solidFill>
              </a:rPr>
              <a:t>Authors 2014. </a:t>
            </a:r>
            <a:r>
              <a:rPr lang="en-US" sz="1100" dirty="0">
                <a:solidFill>
                  <a:prstClr val="black"/>
                </a:solidFill>
              </a:rPr>
              <a:t>Creative Commons Attribution Noncommercial License (CC BY-NC).</a:t>
            </a:r>
            <a:endParaRPr lang="en-GB" sz="1100" dirty="0">
              <a:solidFill>
                <a:prstClr val="black"/>
              </a:solidFill>
            </a:endParaRPr>
          </a:p>
        </p:txBody>
      </p:sp>
    </p:spTree>
  </p:cSld>
  <p:clrMapOvr>
    <a:masterClrMapping/>
  </p:clrMapOvr>
</p:sld>
</file>

<file path=ppt/theme/theme1.xml><?xml version="1.0" encoding="utf-8"?>
<a:theme xmlns:a="http://schemas.openxmlformats.org/drawingml/2006/main" name="Slide Master">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280</Words>
  <Application>Microsoft Office PowerPoint</Application>
  <PresentationFormat>On-screen Show (4:3)</PresentationFormat>
  <Paragraphs>6</Paragraphs>
  <Slides>1</Slides>
  <Notes>0</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Slide Master</vt:lpstr>
      <vt:lpstr>PowerPoint Presentation</vt:lpstr>
    </vt:vector>
  </TitlesOfParts>
  <Company>Springer-SBM</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hayw01</dc:creator>
  <cp:lastModifiedBy>Brockley, Joanna, Springer Healthcare UK</cp:lastModifiedBy>
  <cp:revision>43</cp:revision>
  <dcterms:created xsi:type="dcterms:W3CDTF">2010-11-02T11:52:55Z</dcterms:created>
  <dcterms:modified xsi:type="dcterms:W3CDTF">2014-07-17T09:09:20Z</dcterms:modified>
</cp:coreProperties>
</file>