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7"/>
  </p:notesMasterIdLst>
  <p:sldIdLst>
    <p:sldId id="257" r:id="rId2"/>
    <p:sldId id="259" r:id="rId3"/>
    <p:sldId id="260" r:id="rId4"/>
    <p:sldId id="258" r:id="rId5"/>
    <p:sldId id="261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1F6"/>
    <a:srgbClr val="0087CE"/>
    <a:srgbClr val="622AB6"/>
    <a:srgbClr val="522398"/>
    <a:srgbClr val="5A27A7"/>
    <a:srgbClr val="178088"/>
    <a:srgbClr val="0E6A72"/>
    <a:srgbClr val="00459A"/>
    <a:srgbClr val="002A5C"/>
    <a:srgbClr val="D8166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422" autoAdjust="0"/>
    <p:restoredTop sz="94628" autoAdjust="0"/>
  </p:normalViewPr>
  <p:slideViewPr>
    <p:cSldViewPr>
      <p:cViewPr varScale="1">
        <p:scale>
          <a:sx n="65" d="100"/>
          <a:sy n="65" d="100"/>
        </p:scale>
        <p:origin x="1440" y="3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  <a:t>2021/10/13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ummary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2"/>
          <p:cNvSpPr>
            <a:spLocks noGrp="1"/>
          </p:cNvSpPr>
          <p:nvPr>
            <p:ph idx="1"/>
          </p:nvPr>
        </p:nvSpPr>
        <p:spPr>
          <a:xfrm>
            <a:off x="228600" y="990600"/>
            <a:ext cx="8686800" cy="5135563"/>
          </a:xfrm>
          <a:prstGeom prst="rect">
            <a:avLst/>
          </a:prstGeom>
        </p:spPr>
        <p:txBody>
          <a:bodyPr/>
          <a:lstStyle>
            <a:lvl1pPr>
              <a:buClr>
                <a:srgbClr val="00A1F6"/>
              </a:buClr>
              <a:defRPr/>
            </a:lvl1pPr>
            <a:lvl2pPr>
              <a:buClr>
                <a:srgbClr val="00A1F6"/>
              </a:buClr>
              <a:defRPr/>
            </a:lvl2pPr>
            <a:lvl3pPr>
              <a:buClr>
                <a:srgbClr val="00A1F6"/>
              </a:buClr>
              <a:defRPr/>
            </a:lvl3pPr>
            <a:lvl4pPr>
              <a:buClr>
                <a:srgbClr val="00A1F6"/>
              </a:buClr>
              <a:defRPr/>
            </a:lvl4pPr>
            <a:lvl5pPr>
              <a:buClr>
                <a:srgbClr val="00A1F6"/>
              </a:buCl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ubtitle 2"/>
          <p:cNvSpPr>
            <a:spLocks noGrp="1"/>
          </p:cNvSpPr>
          <p:nvPr>
            <p:ph type="subTitle" idx="10" hasCustomPrompt="1"/>
          </p:nvPr>
        </p:nvSpPr>
        <p:spPr>
          <a:xfrm>
            <a:off x="1981200" y="6526304"/>
            <a:ext cx="7104530" cy="331695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1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reference text</a:t>
            </a:r>
          </a:p>
        </p:txBody>
      </p:sp>
      <p:grpSp>
        <p:nvGrpSpPr>
          <p:cNvPr id="5" name="Group 4"/>
          <p:cNvGrpSpPr/>
          <p:nvPr userDrawn="1"/>
        </p:nvGrpSpPr>
        <p:grpSpPr>
          <a:xfrm>
            <a:off x="152400" y="162000"/>
            <a:ext cx="7507465" cy="6595329"/>
            <a:chOff x="152400" y="162000"/>
            <a:chExt cx="7507465" cy="6595329"/>
          </a:xfrm>
        </p:grpSpPr>
        <p:pic>
          <p:nvPicPr>
            <p:cNvPr id="7" name="Picture 6" descr="Adis_white.png"/>
            <p:cNvPicPr>
              <a:picLocks noChangeAspect="1"/>
            </p:cNvPicPr>
            <p:nvPr userDrawn="1"/>
          </p:nvPicPr>
          <p:blipFill>
            <a:blip r:embed="rId2" cstate="print"/>
            <a:stretch>
              <a:fillRect/>
            </a:stretch>
          </p:blipFill>
          <p:spPr>
            <a:xfrm>
              <a:off x="152400" y="6574464"/>
              <a:ext cx="653742" cy="182865"/>
            </a:xfrm>
            <a:prstGeom prst="rect">
              <a:avLst/>
            </a:prstGeom>
          </p:spPr>
        </p:pic>
        <p:pic>
          <p:nvPicPr>
            <p:cNvPr id="8" name="Picture 7" descr="open_access_icon.png"/>
            <p:cNvPicPr>
              <a:picLocks noChangeAspect="1"/>
            </p:cNvPicPr>
            <p:nvPr userDrawn="1"/>
          </p:nvPicPr>
          <p:blipFill>
            <a:blip r:embed="rId3" cstate="print"/>
            <a:stretch>
              <a:fillRect/>
            </a:stretch>
          </p:blipFill>
          <p:spPr>
            <a:xfrm>
              <a:off x="6732000" y="162000"/>
              <a:ext cx="927865" cy="329611"/>
            </a:xfrm>
            <a:prstGeom prst="rect">
              <a:avLst/>
            </a:prstGeom>
          </p:spPr>
        </p:pic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Pain Head.jp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28650"/>
          </a:xfrm>
          <a:prstGeom prst="rect">
            <a:avLst/>
          </a:prstGeom>
        </p:spPr>
      </p:pic>
      <p:sp>
        <p:nvSpPr>
          <p:cNvPr id="8" name="TextBox 7"/>
          <p:cNvSpPr txBox="1"/>
          <p:nvPr userDrawn="1"/>
        </p:nvSpPr>
        <p:spPr>
          <a:xfrm>
            <a:off x="7848000" y="82800"/>
            <a:ext cx="1296000" cy="461665"/>
          </a:xfrm>
          <a:prstGeom prst="rect">
            <a:avLst/>
          </a:prstGeom>
          <a:solidFill>
            <a:srgbClr val="00A1F6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  <a:latin typeface="Trebuchet MS" panose="020B0603020202020204" pitchFamily="34" charset="0"/>
              </a:rPr>
              <a:t>PEER-REVIEWED SUMMARY SLIDE</a:t>
            </a:r>
          </a:p>
        </p:txBody>
      </p:sp>
      <p:sp>
        <p:nvSpPr>
          <p:cNvPr id="14" name="Rectangle 13"/>
          <p:cNvSpPr/>
          <p:nvPr userDrawn="1"/>
        </p:nvSpPr>
        <p:spPr>
          <a:xfrm>
            <a:off x="0" y="6477000"/>
            <a:ext cx="9144000" cy="381000"/>
          </a:xfrm>
          <a:prstGeom prst="rect">
            <a:avLst/>
          </a:prstGeom>
          <a:solidFill>
            <a:srgbClr val="0087C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noFill/>
              </a:ln>
            </a:endParaRPr>
          </a:p>
        </p:txBody>
      </p:sp>
      <p:sp>
        <p:nvSpPr>
          <p:cNvPr id="15" name="Rectangle 14"/>
          <p:cNvSpPr/>
          <p:nvPr userDrawn="1"/>
        </p:nvSpPr>
        <p:spPr>
          <a:xfrm>
            <a:off x="0" y="6431280"/>
            <a:ext cx="9144000" cy="45720"/>
          </a:xfrm>
          <a:prstGeom prst="rect">
            <a:avLst/>
          </a:prstGeom>
          <a:solidFill>
            <a:srgbClr val="00A1F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n>
                <a:noFill/>
              </a:ln>
              <a:solidFill>
                <a:srgbClr val="00459A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r" defTabSz="914400" rtl="0" eaLnBrk="1" latinLnBrk="0" hangingPunct="1">
        <a:spcBef>
          <a:spcPct val="0"/>
        </a:spcBef>
        <a:buNone/>
        <a:defRPr sz="1200" kern="1200">
          <a:solidFill>
            <a:schemeClr val="bg1"/>
          </a:solidFill>
          <a:latin typeface="Trebuchet MS" panose="020B0603020202020204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rgbClr val="92D050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Trebuchet MS" panose="020B0603020202020204" pitchFamily="34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Clr>
          <a:srgbClr val="92D050"/>
        </a:buClr>
        <a:buFont typeface="Arial" panose="020B0604020202020204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Trebuchet MS" panose="020B0603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rgbClr val="92D050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Trebuchet MS" panose="020B0603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rgbClr val="92D050"/>
        </a:buClr>
        <a:buFont typeface="Arial" panose="020B0604020202020204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Trebuchet MS" panose="020B0603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rgbClr val="92D050"/>
        </a:buClr>
        <a:buFont typeface="Arial" panose="020B0604020202020204" pitchFamily="34" charset="0"/>
        <a:buChar char="»"/>
        <a:defRPr sz="1200" kern="1200">
          <a:solidFill>
            <a:schemeClr val="tx1">
              <a:lumMod val="65000"/>
              <a:lumOff val="35000"/>
            </a:schemeClr>
          </a:solidFill>
          <a:latin typeface="Trebuchet MS" panose="020B0603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895600" y="6427113"/>
            <a:ext cx="617220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100" dirty="0">
                <a:solidFill>
                  <a:schemeClr val="bg1"/>
                </a:solidFill>
              </a:rPr>
              <a:t>Comparison of Analgesic Effects between </a:t>
            </a:r>
            <a:r>
              <a:rPr lang="en-GB" sz="1100" dirty="0" err="1">
                <a:solidFill>
                  <a:schemeClr val="bg1"/>
                </a:solidFill>
              </a:rPr>
              <a:t>Nalbuphine</a:t>
            </a:r>
            <a:r>
              <a:rPr lang="en-GB" sz="1100" dirty="0">
                <a:solidFill>
                  <a:schemeClr val="bg1"/>
                </a:solidFill>
              </a:rPr>
              <a:t> and Sufentanil in First-Trimester Surgical Abortion</a:t>
            </a:r>
          </a:p>
          <a:p>
            <a:r>
              <a:rPr lang="en-GB" sz="1100" dirty="0" smtClean="0">
                <a:solidFill>
                  <a:schemeClr val="bg1"/>
                </a:solidFill>
              </a:rPr>
              <a:t>Liu X, </a:t>
            </a:r>
            <a:r>
              <a:rPr lang="en-GB" sz="1100" dirty="0">
                <a:solidFill>
                  <a:schemeClr val="bg1"/>
                </a:solidFill>
              </a:rPr>
              <a:t>et al. Pain </a:t>
            </a:r>
            <a:r>
              <a:rPr lang="en-GB" sz="1100" dirty="0" err="1">
                <a:solidFill>
                  <a:schemeClr val="bg1"/>
                </a:solidFill>
              </a:rPr>
              <a:t>Ther</a:t>
            </a:r>
            <a:r>
              <a:rPr lang="en-GB" sz="1100" dirty="0">
                <a:solidFill>
                  <a:schemeClr val="bg1"/>
                </a:solidFill>
              </a:rPr>
              <a:t>. 2021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600200"/>
            <a:ext cx="2753604" cy="365760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3" name="Rectangle 2"/>
          <p:cNvSpPr/>
          <p:nvPr/>
        </p:nvSpPr>
        <p:spPr>
          <a:xfrm>
            <a:off x="3228010" y="2286000"/>
            <a:ext cx="5661580" cy="2739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000" dirty="0">
                <a:solidFill>
                  <a:srgbClr val="00A1F6"/>
                </a:solidFill>
              </a:rPr>
              <a:t>Comparison of Analgesic Effects between </a:t>
            </a:r>
            <a:r>
              <a:rPr lang="en-GB" sz="2000" dirty="0" err="1">
                <a:solidFill>
                  <a:srgbClr val="00A1F6"/>
                </a:solidFill>
              </a:rPr>
              <a:t>Nalbuphine</a:t>
            </a:r>
            <a:r>
              <a:rPr lang="en-GB" sz="2000" dirty="0">
                <a:solidFill>
                  <a:srgbClr val="00A1F6"/>
                </a:solidFill>
              </a:rPr>
              <a:t> and Sufentanil in First-Trimester Surgical Abortion</a:t>
            </a:r>
          </a:p>
          <a:p>
            <a:r>
              <a:rPr lang="en-GB" sz="2000" dirty="0">
                <a:solidFill>
                  <a:srgbClr val="00A1F6"/>
                </a:solidFill>
              </a:rPr>
              <a:t>Liu X, et al. Pain </a:t>
            </a:r>
            <a:r>
              <a:rPr lang="en-GB" sz="2000" dirty="0" err="1">
                <a:solidFill>
                  <a:srgbClr val="00A1F6"/>
                </a:solidFill>
              </a:rPr>
              <a:t>Ther</a:t>
            </a:r>
            <a:r>
              <a:rPr lang="en-GB" sz="2000" dirty="0">
                <a:solidFill>
                  <a:srgbClr val="00A1F6"/>
                </a:solidFill>
              </a:rPr>
              <a:t>. </a:t>
            </a:r>
            <a:r>
              <a:rPr lang="en-GB" sz="2000" dirty="0" smtClean="0">
                <a:solidFill>
                  <a:srgbClr val="00A1F6"/>
                </a:solidFill>
              </a:rPr>
              <a:t>2021</a:t>
            </a:r>
          </a:p>
          <a:p>
            <a:endParaRPr lang="en-GB" dirty="0" smtClean="0">
              <a:solidFill>
                <a:srgbClr val="00A1F6"/>
              </a:solidFill>
            </a:endParaRPr>
          </a:p>
          <a:p>
            <a:r>
              <a:rPr lang="en-GB" sz="1400" dirty="0"/>
              <a:t>This slide deck represents the opinions of the </a:t>
            </a:r>
            <a:r>
              <a:rPr lang="en-GB" sz="1400" dirty="0" smtClean="0"/>
              <a:t>authors. </a:t>
            </a:r>
            <a:r>
              <a:rPr lang="en-GB" sz="1400" dirty="0"/>
              <a:t>For a full list of declarations, including funding and author disclosure statements, please see the full text online. </a:t>
            </a:r>
          </a:p>
          <a:p>
            <a:r>
              <a:rPr lang="en-GB" sz="1400" dirty="0"/>
              <a:t>© The authors, CC-BY-NC </a:t>
            </a:r>
            <a:r>
              <a:rPr lang="en-GB" sz="1400" dirty="0" smtClean="0"/>
              <a:t>2021.</a:t>
            </a:r>
            <a:endParaRPr lang="en-GB" sz="1400" dirty="0"/>
          </a:p>
          <a:p>
            <a:endParaRPr lang="en-GB" dirty="0">
              <a:solidFill>
                <a:srgbClr val="00A1F6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266700" y="2133600"/>
            <a:ext cx="8610600" cy="3886200"/>
          </a:xfrm>
        </p:spPr>
        <p:txBody>
          <a:bodyPr/>
          <a:lstStyle/>
          <a:p>
            <a:pPr marL="0" indent="0">
              <a:buNone/>
            </a:pPr>
            <a:r>
              <a:rPr lang="en-US" altLang="zh-CN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There are about 56.3 million abortions every year</a:t>
            </a:r>
            <a:r>
              <a:rPr lang="zh-CN" altLang="zh-CN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worldwide with physical and mental damage to pregnant woman despite </a:t>
            </a:r>
            <a:r>
              <a:rPr lang="en-US" altLang="zh-CN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advanced anesthesia methods. </a:t>
            </a:r>
          </a:p>
          <a:p>
            <a:pPr marL="0" indent="0">
              <a:buNone/>
            </a:pPr>
            <a:endParaRPr lang="zh-CN" altLang="zh-CN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en-US" altLang="zh-CN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Nalbuphine, a synthesized partial κ agonist/μ antagonist opioid, had better analgesia</a:t>
            </a:r>
            <a:r>
              <a:rPr lang="zh-CN" altLang="zh-CN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effect than μ agonist opioid in visceral pain models</a:t>
            </a:r>
            <a:r>
              <a:rPr lang="en-US" altLang="zh-CN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[1]</a:t>
            </a:r>
            <a:r>
              <a:rPr lang="zh-CN" altLang="zh-CN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altLang="zh-CN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en-US" altLang="zh-CN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en-US" altLang="zh-CN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Previous studies had demonstrated that </a:t>
            </a:r>
            <a:r>
              <a:rPr lang="en-US" altLang="zh-CN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nalbuphine</a:t>
            </a:r>
            <a:r>
              <a:rPr lang="en-US" altLang="zh-CN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resulted in lower pain sensations at rest and reduced uterine cramping pain[2], and decreased </a:t>
            </a:r>
            <a:r>
              <a:rPr lang="en-US" altLang="zh-CN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propofol</a:t>
            </a:r>
            <a:r>
              <a:rPr lang="en-US" altLang="zh-CN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injection pain compared with lidocaine[3].</a:t>
            </a:r>
            <a:endParaRPr lang="zh-CN" altLang="zh-CN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副标题 2"/>
          <p:cNvSpPr>
            <a:spLocks noGrp="1"/>
          </p:cNvSpPr>
          <p:nvPr>
            <p:ph type="subTitle" idx="10"/>
          </p:nvPr>
        </p:nvSpPr>
        <p:spPr>
          <a:xfrm>
            <a:off x="266700" y="5943600"/>
            <a:ext cx="8434705" cy="409575"/>
          </a:xfrm>
        </p:spPr>
        <p:txBody>
          <a:bodyPr/>
          <a:lstStyle/>
          <a:p>
            <a:pPr algn="l"/>
            <a:r>
              <a:rPr lang="en-US" altLang="zh-CN" dirty="0" smtClean="0">
                <a:solidFill>
                  <a:schemeClr val="tx1"/>
                </a:solidFill>
              </a:rPr>
              <a:t>1. </a:t>
            </a:r>
            <a:r>
              <a:rPr lang="en-US" altLang="zh-CN" dirty="0" err="1" smtClean="0">
                <a:solidFill>
                  <a:schemeClr val="tx1"/>
                </a:solidFill>
              </a:rPr>
              <a:t>Riviere</a:t>
            </a:r>
            <a:r>
              <a:rPr lang="en-US" altLang="zh-CN" dirty="0" smtClean="0">
                <a:solidFill>
                  <a:schemeClr val="tx1"/>
                </a:solidFill>
              </a:rPr>
              <a:t> PJ, et al.</a:t>
            </a:r>
            <a:r>
              <a:rPr lang="en-US" altLang="zh-CN" i="1" dirty="0" smtClean="0">
                <a:solidFill>
                  <a:schemeClr val="tx1"/>
                </a:solidFill>
              </a:rPr>
              <a:t> </a:t>
            </a:r>
            <a:r>
              <a:rPr lang="en-US" altLang="zh-CN" dirty="0" smtClean="0">
                <a:solidFill>
                  <a:schemeClr val="tx1"/>
                </a:solidFill>
              </a:rPr>
              <a:t>Br J Pharmacol</a:t>
            </a:r>
            <a:r>
              <a:rPr lang="en-US" altLang="zh-CN" i="1" dirty="0" smtClean="0">
                <a:solidFill>
                  <a:schemeClr val="tx1"/>
                </a:solidFill>
              </a:rPr>
              <a:t>.2004</a:t>
            </a:r>
            <a:r>
              <a:rPr lang="en-US" altLang="zh-CN" dirty="0" smtClean="0">
                <a:solidFill>
                  <a:schemeClr val="tx1"/>
                </a:solidFill>
              </a:rPr>
              <a:t>  2. Sun</a:t>
            </a:r>
            <a:r>
              <a:rPr lang="zh-CN" altLang="en-US" dirty="0" smtClean="0">
                <a:solidFill>
                  <a:schemeClr val="tx1"/>
                </a:solidFill>
              </a:rPr>
              <a:t> </a:t>
            </a:r>
            <a:r>
              <a:rPr lang="en-US" altLang="zh-CN" dirty="0" smtClean="0">
                <a:solidFill>
                  <a:schemeClr val="tx1"/>
                </a:solidFill>
              </a:rPr>
              <a:t>S</a:t>
            </a:r>
            <a:r>
              <a:rPr lang="zh-CN" altLang="en-US" dirty="0" smtClean="0">
                <a:solidFill>
                  <a:schemeClr val="tx1"/>
                </a:solidFill>
              </a:rPr>
              <a:t>, </a:t>
            </a:r>
            <a:r>
              <a:rPr lang="en-US" altLang="zh-CN" dirty="0" smtClean="0">
                <a:solidFill>
                  <a:schemeClr val="tx1"/>
                </a:solidFill>
              </a:rPr>
              <a:t>et al</a:t>
            </a:r>
            <a:r>
              <a:rPr lang="zh-CN" altLang="en-US" dirty="0" smtClean="0">
                <a:solidFill>
                  <a:schemeClr val="tx1"/>
                </a:solidFill>
              </a:rPr>
              <a:t>. </a:t>
            </a:r>
            <a:r>
              <a:rPr lang="en-US" altLang="zh-CN" dirty="0" smtClean="0">
                <a:solidFill>
                  <a:schemeClr val="tx1"/>
                </a:solidFill>
              </a:rPr>
              <a:t>Frontiers in pharmacology</a:t>
            </a:r>
            <a:r>
              <a:rPr lang="zh-CN" altLang="en-US" dirty="0" smtClean="0">
                <a:solidFill>
                  <a:schemeClr val="tx1"/>
                </a:solidFill>
              </a:rPr>
              <a:t>. </a:t>
            </a:r>
            <a:r>
              <a:rPr lang="en-US" altLang="zh-CN" dirty="0" smtClean="0">
                <a:solidFill>
                  <a:schemeClr val="tx1"/>
                </a:solidFill>
              </a:rPr>
              <a:t>2020</a:t>
            </a:r>
            <a:r>
              <a:rPr lang="zh-CN" altLang="en-US" dirty="0" smtClean="0">
                <a:solidFill>
                  <a:schemeClr val="tx1"/>
                </a:solidFill>
              </a:rPr>
              <a:t>. </a:t>
            </a:r>
          </a:p>
          <a:p>
            <a:pPr algn="l"/>
            <a:r>
              <a:rPr lang="en-US" altLang="zh-CN" dirty="0" smtClean="0">
                <a:solidFill>
                  <a:schemeClr val="tx1"/>
                </a:solidFill>
              </a:rPr>
              <a:t>3. Wang J, et al</a:t>
            </a:r>
            <a:r>
              <a:rPr lang="zh-CN" altLang="en-US" dirty="0" smtClean="0">
                <a:solidFill>
                  <a:schemeClr val="tx1"/>
                </a:solidFill>
              </a:rPr>
              <a:t>. </a:t>
            </a:r>
            <a:r>
              <a:rPr lang="en-US" altLang="zh-CN" dirty="0" smtClean="0">
                <a:solidFill>
                  <a:schemeClr val="tx1"/>
                </a:solidFill>
              </a:rPr>
              <a:t>Pain</a:t>
            </a:r>
            <a:r>
              <a:rPr lang="zh-CN" altLang="en-US" dirty="0" smtClean="0">
                <a:solidFill>
                  <a:schemeClr val="tx1"/>
                </a:solidFill>
              </a:rPr>
              <a:t> </a:t>
            </a:r>
            <a:r>
              <a:rPr lang="en-US" altLang="zh-CN" dirty="0" smtClean="0">
                <a:solidFill>
                  <a:schemeClr val="tx1"/>
                </a:solidFill>
              </a:rPr>
              <a:t>and therapy</a:t>
            </a:r>
            <a:r>
              <a:rPr lang="zh-CN" altLang="en-US" dirty="0" smtClean="0">
                <a:solidFill>
                  <a:schemeClr val="tx1"/>
                </a:solidFill>
              </a:rPr>
              <a:t>. 20</a:t>
            </a:r>
            <a:r>
              <a:rPr lang="en-US" altLang="zh-CN" dirty="0" smtClean="0">
                <a:solidFill>
                  <a:schemeClr val="tx1"/>
                </a:solidFill>
              </a:rPr>
              <a:t>20</a:t>
            </a:r>
            <a:r>
              <a:rPr lang="zh-CN" altLang="en-US" dirty="0" smtClean="0">
                <a:solidFill>
                  <a:schemeClr val="tx1"/>
                </a:solidFill>
              </a:rPr>
              <a:t>. </a:t>
            </a:r>
            <a:endParaRPr lang="zh-CN" altLang="en-US" dirty="0">
              <a:solidFill>
                <a:schemeClr val="tx1"/>
              </a:solidFill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3392401" y="1143000"/>
            <a:ext cx="228299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b="1" dirty="0">
                <a:latin typeface="Arial" panose="020B0604020202020204" pitchFamily="34" charset="0"/>
                <a:cs typeface="Arial" panose="020B0604020202020204" pitchFamily="34" charset="0"/>
              </a:rPr>
              <a:t>Background</a:t>
            </a:r>
            <a:endParaRPr lang="zh-CN" alt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68217" y="6416884"/>
            <a:ext cx="6175783" cy="475529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533400" y="2209800"/>
            <a:ext cx="8229600" cy="2057400"/>
          </a:xfr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en-US" altLang="zh-CN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We hypothesized that patients undergoing first-trimester surgical abortion used nalbuphine may have lower postoperative pain and propofol injection pain when compared with </a:t>
            </a:r>
            <a:r>
              <a:rPr lang="en-US" altLang="zh-CN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sufentanil</a:t>
            </a:r>
            <a:r>
              <a:rPr lang="en-US" altLang="zh-CN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zh-CN" alt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3392401" y="1143000"/>
            <a:ext cx="212429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b="1" dirty="0">
                <a:latin typeface="Arial" panose="020B0604020202020204" pitchFamily="34" charset="0"/>
                <a:cs typeface="Arial" panose="020B0604020202020204" pitchFamily="34" charset="0"/>
              </a:rPr>
              <a:t>Hypothesis</a:t>
            </a:r>
            <a:endParaRPr lang="zh-CN" alt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ubtitle 4"/>
          <p:cNvSpPr>
            <a:spLocks noGrp="1"/>
          </p:cNvSpPr>
          <p:nvPr>
            <p:ph type="subTitle" idx="10"/>
          </p:nvPr>
        </p:nvSpPr>
        <p:spPr>
          <a:xfrm>
            <a:off x="1964435" y="6400800"/>
            <a:ext cx="7104530" cy="3316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100" dirty="0">
                <a:solidFill>
                  <a:schemeClr val="bg1"/>
                </a:solidFill>
              </a:rPr>
              <a:t>Comparison of Analgesic Effects between </a:t>
            </a:r>
            <a:r>
              <a:rPr lang="en-GB" sz="1100" dirty="0" err="1">
                <a:solidFill>
                  <a:schemeClr val="bg1"/>
                </a:solidFill>
              </a:rPr>
              <a:t>Nalbuphine</a:t>
            </a:r>
            <a:r>
              <a:rPr lang="en-GB" sz="1100" dirty="0">
                <a:solidFill>
                  <a:schemeClr val="bg1"/>
                </a:solidFill>
              </a:rPr>
              <a:t> and Sufentanil in First-Trimester Surgical Abortion</a:t>
            </a:r>
          </a:p>
          <a:p>
            <a:r>
              <a:rPr lang="en-GB" sz="1100" dirty="0" smtClean="0">
                <a:solidFill>
                  <a:schemeClr val="bg1"/>
                </a:solidFill>
              </a:rPr>
              <a:t>Liu X, </a:t>
            </a:r>
            <a:r>
              <a:rPr lang="en-GB" sz="1100" dirty="0">
                <a:solidFill>
                  <a:schemeClr val="bg1"/>
                </a:solidFill>
              </a:rPr>
              <a:t>et al. Pain </a:t>
            </a:r>
            <a:r>
              <a:rPr lang="en-GB" sz="1100" dirty="0" err="1">
                <a:solidFill>
                  <a:schemeClr val="bg1"/>
                </a:solidFill>
              </a:rPr>
              <a:t>Ther</a:t>
            </a:r>
            <a:r>
              <a:rPr lang="en-GB" sz="1100" dirty="0">
                <a:solidFill>
                  <a:schemeClr val="bg1"/>
                </a:solidFill>
              </a:rPr>
              <a:t>. 2021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319405" y="2286000"/>
            <a:ext cx="8505190" cy="3274060"/>
          </a:xfrm>
        </p:spPr>
        <p:txBody>
          <a:bodyPr/>
          <a:lstStyle/>
          <a:p>
            <a:pPr marL="0" indent="0" algn="just">
              <a:lnSpc>
                <a:spcPct val="150000"/>
              </a:lnSpc>
              <a:buNone/>
            </a:pPr>
            <a:r>
              <a:rPr lang="en-US" altLang="zh-CN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The study demonstrated that nalbuphine combined with propofol had lower postoperative pain, propofol injection pain, and higher degree of satisfaction compared with </a:t>
            </a:r>
            <a:r>
              <a:rPr lang="en-US" altLang="zh-CN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sufentanil</a:t>
            </a:r>
            <a:r>
              <a:rPr lang="en-US" altLang="zh-CN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combined with propofol. However, the intraoperative analgesic effect was similar between these two opioids. The adverse events, such as respiratory depression, dizziness, nausea, and vomiting were comparable. </a:t>
            </a:r>
            <a:endParaRPr lang="zh-CN" altLang="zh-CN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altLang="zh-CN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3803881" y="1183640"/>
            <a:ext cx="128432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b="1" dirty="0">
                <a:latin typeface="Arial" panose="020B0604020202020204" pitchFamily="34" charset="0"/>
                <a:cs typeface="Arial" panose="020B0604020202020204" pitchFamily="34" charset="0"/>
              </a:rPr>
              <a:t>Result</a:t>
            </a:r>
            <a:endParaRPr lang="zh-CN" alt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ubtitle 4"/>
          <p:cNvSpPr>
            <a:spLocks noGrp="1"/>
          </p:cNvSpPr>
          <p:nvPr>
            <p:ph type="subTitle" idx="10"/>
          </p:nvPr>
        </p:nvSpPr>
        <p:spPr>
          <a:xfrm>
            <a:off x="2002599" y="6400800"/>
            <a:ext cx="7104530" cy="3316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100" dirty="0">
                <a:solidFill>
                  <a:schemeClr val="bg1"/>
                </a:solidFill>
              </a:rPr>
              <a:t>Comparison of Analgesic Effects between </a:t>
            </a:r>
            <a:r>
              <a:rPr lang="en-GB" sz="1100" dirty="0" err="1">
                <a:solidFill>
                  <a:schemeClr val="bg1"/>
                </a:solidFill>
              </a:rPr>
              <a:t>Nalbuphine</a:t>
            </a:r>
            <a:r>
              <a:rPr lang="en-GB" sz="1100" dirty="0">
                <a:solidFill>
                  <a:schemeClr val="bg1"/>
                </a:solidFill>
              </a:rPr>
              <a:t> and Sufentanil in First-Trimester Surgical Abortion</a:t>
            </a:r>
          </a:p>
          <a:p>
            <a:r>
              <a:rPr lang="en-GB" sz="1100" dirty="0" smtClean="0">
                <a:solidFill>
                  <a:schemeClr val="bg1"/>
                </a:solidFill>
              </a:rPr>
              <a:t>Liu X, </a:t>
            </a:r>
            <a:r>
              <a:rPr lang="en-GB" sz="1100" dirty="0">
                <a:solidFill>
                  <a:schemeClr val="bg1"/>
                </a:solidFill>
              </a:rPr>
              <a:t>et al. Pain </a:t>
            </a:r>
            <a:r>
              <a:rPr lang="en-GB" sz="1100" dirty="0" err="1">
                <a:solidFill>
                  <a:schemeClr val="bg1"/>
                </a:solidFill>
              </a:rPr>
              <a:t>Ther</a:t>
            </a:r>
            <a:r>
              <a:rPr lang="en-GB" sz="1100" dirty="0">
                <a:solidFill>
                  <a:schemeClr val="bg1"/>
                </a:solidFill>
              </a:rPr>
              <a:t>. 2021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499110" y="2606807"/>
            <a:ext cx="8145780" cy="1359945"/>
          </a:xfrm>
        </p:spPr>
        <p:txBody>
          <a:bodyPr/>
          <a:lstStyle/>
          <a:p>
            <a:pPr marL="0" indent="0" algn="just">
              <a:lnSpc>
                <a:spcPct val="150000"/>
              </a:lnSpc>
              <a:buNone/>
            </a:pPr>
            <a:r>
              <a:rPr lang="en-US" altLang="zh-CN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Nalbuphine combined with propofol is superior to </a:t>
            </a:r>
            <a:r>
              <a:rPr lang="en-US" altLang="zh-CN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sufentanil</a:t>
            </a:r>
            <a:r>
              <a:rPr lang="en-US" altLang="zh-CN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when combined with propofol in first-trimester surgical abortion cases.</a:t>
            </a:r>
            <a:endParaRPr lang="zh-CN" alt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3392401" y="1143000"/>
            <a:ext cx="214193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b="1" dirty="0">
                <a:latin typeface="Arial" panose="020B0604020202020204" pitchFamily="34" charset="0"/>
                <a:cs typeface="Arial" panose="020B0604020202020204" pitchFamily="34" charset="0"/>
              </a:rPr>
              <a:t>Conclusion</a:t>
            </a:r>
            <a:endParaRPr lang="zh-CN" alt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ubtitle 4"/>
          <p:cNvSpPr>
            <a:spLocks noGrp="1"/>
          </p:cNvSpPr>
          <p:nvPr>
            <p:ph type="subTitle" idx="10"/>
          </p:nvPr>
        </p:nvSpPr>
        <p:spPr>
          <a:xfrm>
            <a:off x="1982069" y="6400800"/>
            <a:ext cx="7104530" cy="3316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100" dirty="0">
                <a:solidFill>
                  <a:schemeClr val="bg1"/>
                </a:solidFill>
              </a:rPr>
              <a:t>Comparison of Analgesic Effects between </a:t>
            </a:r>
            <a:r>
              <a:rPr lang="en-GB" sz="1100" dirty="0" err="1">
                <a:solidFill>
                  <a:schemeClr val="bg1"/>
                </a:solidFill>
              </a:rPr>
              <a:t>Nalbuphine</a:t>
            </a:r>
            <a:r>
              <a:rPr lang="en-GB" sz="1100" dirty="0">
                <a:solidFill>
                  <a:schemeClr val="bg1"/>
                </a:solidFill>
              </a:rPr>
              <a:t> and Sufentanil in First-Trimester Surgical Abortion</a:t>
            </a:r>
          </a:p>
          <a:p>
            <a:r>
              <a:rPr lang="en-GB" sz="1100" dirty="0" smtClean="0">
                <a:solidFill>
                  <a:schemeClr val="bg1"/>
                </a:solidFill>
              </a:rPr>
              <a:t>Liu X, </a:t>
            </a:r>
            <a:r>
              <a:rPr lang="en-GB" sz="1100" dirty="0">
                <a:solidFill>
                  <a:schemeClr val="bg1"/>
                </a:solidFill>
              </a:rPr>
              <a:t>et al. Pain </a:t>
            </a:r>
            <a:r>
              <a:rPr lang="en-GB" sz="1100" dirty="0" err="1">
                <a:solidFill>
                  <a:schemeClr val="bg1"/>
                </a:solidFill>
              </a:rPr>
              <a:t>Ther</a:t>
            </a:r>
            <a:r>
              <a:rPr lang="en-GB" sz="1100" dirty="0">
                <a:solidFill>
                  <a:schemeClr val="bg1"/>
                </a:solidFill>
              </a:rPr>
              <a:t>. 2021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64</TotalTime>
  <Words>458</Words>
  <Application>Microsoft Office PowerPoint</Application>
  <PresentationFormat>On-screen Show (4:3)</PresentationFormat>
  <Paragraphs>27</Paragraphs>
  <Slides>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宋体</vt:lpstr>
      <vt:lpstr>Arial</vt:lpstr>
      <vt:lpstr>Calibri</vt:lpstr>
      <vt:lpstr>Trebuchet MS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Springer-SBM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hayw01</dc:creator>
  <cp:lastModifiedBy>Sumeyye Soydemir</cp:lastModifiedBy>
  <cp:revision>80</cp:revision>
  <dcterms:created xsi:type="dcterms:W3CDTF">2010-11-02T11:52:00Z</dcterms:created>
  <dcterms:modified xsi:type="dcterms:W3CDTF">2021-10-13T15:48:41Z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2052-11.3.0.9228</vt:lpwstr>
  </property>
</Properties>
</file>