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40" autoAdjust="0"/>
  </p:normalViewPr>
  <p:slideViewPr>
    <p:cSldViewPr snapToGrid="0">
      <p:cViewPr varScale="1">
        <p:scale>
          <a:sx n="156" d="100"/>
          <a:sy n="156" d="100"/>
        </p:scale>
        <p:origin x="4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C0D21-328C-43B7-BB81-432EAEE1F362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EA105-1690-4006-B64A-ABB39665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46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8B687-A386-80B6-815A-A66F6C7A9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E6B89-024E-8538-3A77-C7BF73653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5F273-C8C3-4657-F460-34E30C7DB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BDABE-304F-15D4-1AB6-DE111EB0F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AE6CC-0C70-2B65-0487-8E81870A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0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43B9F-139F-C89A-2D36-9908791E8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26D40-EAEB-F63C-C1AF-05B337D5A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6BA3A-A7A7-9FB7-326C-AE5A5D467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44186-92AB-F382-19FC-634F9F71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4A797-B903-7062-811F-2280CFAF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9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45A8B8-F7F4-E297-7C12-A8DC17D8E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DC595-D21E-4223-53E5-2C5CBB7ED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EC166-E8C1-3212-8252-C57FE09A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CBA75-8AFD-0D79-A182-5DE349B69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BD1F0-1FEE-F5CF-0AA6-4B38BC6B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2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29D2-9107-6C9E-E570-8903D1AE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AA75-D4F2-8773-20F7-6EB610720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A30E7-B5BB-A9C5-00AB-274DE7CF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9FB7B-3720-6C86-2690-E32048AF6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704CF-1A59-683A-D5C7-A8CCF9CF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6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AFF6E-4316-AA87-E559-12CD3EF16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09644-CAAD-D13B-71EA-966C6AB0D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8D2F9-D20C-247C-10C5-4BBCE57A9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49B16-BDB7-3DE8-5C95-B499DDADC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AFACF-E5BB-7C6A-DA8F-88C44D86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1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D340C-AB04-5497-DB55-9273845CF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5295-E616-DEB0-0F07-FE00CE1A1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BF7EF-EBF6-6058-0C6A-D9A9670F2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FFFF9-96AC-E41C-0C59-3A191EDFE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88626-513A-373D-0B4A-E5D418E9E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07208-7456-C6F5-1E32-740CE9F1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0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82208-F1B9-9E74-73EB-9F791DC8D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01872-A671-58A7-D9AA-1AE7F7648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7C3C0-BB66-3CF6-957B-C52A562C6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E1940-45B9-81BB-25FA-6A9FFF23D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61D171-B352-9D1E-B034-23A773550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D0843F-7140-C2F7-FCAC-6CE2B2C6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E5029-64AE-58EF-3E93-DD296F7C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F3697-7F92-E39E-BFB9-F50607FD1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6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F2282-6EA7-DF03-B7B0-21B128AF1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56EEE9-63E1-A7FC-C5B3-1149E0658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8E173A-7703-A061-B9F1-3EB7A9059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FBD39-55E4-70C4-ABF8-0E41BE87D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98CC-D8A8-9B82-6E21-89D48536B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FEBFBC-7A65-07F0-579A-781DC357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A7B21-AC35-AACF-7483-1AEFC7A3A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9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C6EB0-552C-98AD-2CB4-29C914DE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3D247-1C1C-70BE-50F8-EF9F055D3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C4D35-A396-A7AF-8449-70071FB72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D4C9E-C2FF-9F18-8EAB-63F0AA75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80F2F9-D299-ECB4-3129-DFAC081D0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48D9C-53B3-CAF0-C93B-0E07D8841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0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D6F4-59E4-0CB7-26E0-0DBE6E94B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FE2E6-0D49-9E4C-8390-3B23C1647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026DB-C6A0-239B-7F33-8860BD9AA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A0A42-8844-2D84-D5FA-CD75F8D9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41EA9-24A9-F58E-56D1-43BCA587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98AB3-AD17-28E3-6351-855EDE4D5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5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1BC4DF-A797-B245-EA36-5A76DDB6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4E3A1-3DB8-F672-2171-7D44EB4E9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1077E-48A6-26A9-F988-E0FAE2E90F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B6F9E-C446-4CE5-8BB2-5688F30CD31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E5AC9-DB0C-4E21-38B3-93690D555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7E07B-1652-72BE-58FC-D27DED9B7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A2590-8FB4-430A-B4D7-6031519B0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7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bar chart&#10;&#10;Description automatically generated">
            <a:extLst>
              <a:ext uri="{FF2B5EF4-FFF2-40B4-BE49-F238E27FC236}">
                <a16:creationId xmlns:a16="http://schemas.microsoft.com/office/drawing/2014/main" id="{3194CCC4-8FB3-869C-6FDA-3A55463BC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92" y="733866"/>
            <a:ext cx="3802579" cy="2217791"/>
          </a:xfrm>
          <a:prstGeom prst="rect">
            <a:avLst/>
          </a:prstGeom>
        </p:spPr>
      </p:pic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FA57E3F-32DB-6DD8-4FA3-0D81CCB37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699" y="661571"/>
            <a:ext cx="3871923" cy="23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E8E0B635-34DA-B3ED-480A-56FF9F21D0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672" y="3481190"/>
            <a:ext cx="3812988" cy="23521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D0081E-C0CE-C507-D62D-9AD642F67525}"/>
              </a:ext>
            </a:extLst>
          </p:cNvPr>
          <p:cNvSpPr txBox="1"/>
          <p:nvPr/>
        </p:nvSpPr>
        <p:spPr>
          <a:xfrm>
            <a:off x="3625693" y="3004302"/>
            <a:ext cx="320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16EAFE-BE39-B981-D313-8D1E53FFF2E8}"/>
              </a:ext>
            </a:extLst>
          </p:cNvPr>
          <p:cNvSpPr txBox="1"/>
          <p:nvPr/>
        </p:nvSpPr>
        <p:spPr>
          <a:xfrm>
            <a:off x="5688824" y="203800"/>
            <a:ext cx="204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3DE3E3-0113-073E-6DFD-F5B8C4DFFB9F}"/>
              </a:ext>
            </a:extLst>
          </p:cNvPr>
          <p:cNvSpPr txBox="1"/>
          <p:nvPr/>
        </p:nvSpPr>
        <p:spPr>
          <a:xfrm>
            <a:off x="1899932" y="186906"/>
            <a:ext cx="28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6488BA-38F8-7C81-8A26-369D095F8B77}"/>
              </a:ext>
            </a:extLst>
          </p:cNvPr>
          <p:cNvSpPr txBox="1"/>
          <p:nvPr/>
        </p:nvSpPr>
        <p:spPr>
          <a:xfrm>
            <a:off x="1274133" y="5910089"/>
            <a:ext cx="99567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Figure S1: Log fold changes of top 10 DEGs in recovered COVID-19 patients at </a:t>
            </a:r>
            <a:r>
              <a:rPr lang="en-US" sz="1100" b="1" dirty="0"/>
              <a:t>(A):  </a:t>
            </a:r>
            <a:r>
              <a:rPr lang="en-US" sz="1100" dirty="0"/>
              <a:t>12 weeks post infection </a:t>
            </a:r>
            <a:r>
              <a:rPr lang="en-US" sz="1100" b="1" dirty="0"/>
              <a:t>(B): </a:t>
            </a:r>
            <a:r>
              <a:rPr lang="en-US" sz="1100" dirty="0"/>
              <a:t>16weeks post infection and </a:t>
            </a:r>
            <a:r>
              <a:rPr lang="en-US" sz="1100" b="1" dirty="0"/>
              <a:t>(C): </a:t>
            </a:r>
            <a:r>
              <a:rPr lang="en-US" sz="1100" dirty="0"/>
              <a:t>24 weeks post infection. </a:t>
            </a:r>
          </a:p>
        </p:txBody>
      </p:sp>
    </p:spTree>
    <p:extLst>
      <p:ext uri="{BB962C8B-B14F-4D97-AF65-F5344CB8AC3E}">
        <p14:creationId xmlns:p14="http://schemas.microsoft.com/office/powerpoint/2010/main" val="1450521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6B754-EEA8-18B5-D979-ECE1D943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7FAD2C-C795-E330-E074-1A34B2AB2C00}"/>
              </a:ext>
            </a:extLst>
          </p:cNvPr>
          <p:cNvSpPr txBox="1"/>
          <p:nvPr/>
        </p:nvSpPr>
        <p:spPr>
          <a:xfrm>
            <a:off x="61370" y="5923269"/>
            <a:ext cx="1199152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Figure S2: The distribution of differentially expressed genes (DEGs) at 12 weeks, 16 weeks and 24 weeks post COVID-19 infection between patients and healthy controls. </a:t>
            </a:r>
            <a:r>
              <a:rPr lang="en-US" sz="1100" b="1" dirty="0"/>
              <a:t>(A) </a:t>
            </a:r>
            <a:r>
              <a:rPr lang="en-US" sz="1100" dirty="0"/>
              <a:t>12 weeks, </a:t>
            </a:r>
            <a:r>
              <a:rPr lang="en-US" sz="1100" b="1" dirty="0"/>
              <a:t>(B)</a:t>
            </a:r>
            <a:r>
              <a:rPr lang="en-US" sz="1100" dirty="0"/>
              <a:t>16 weeks and </a:t>
            </a:r>
            <a:r>
              <a:rPr lang="en-US" sz="1100" b="1" dirty="0"/>
              <a:t>(C) </a:t>
            </a:r>
            <a:r>
              <a:rPr lang="en-US" sz="1100" dirty="0"/>
              <a:t>24 weeks post-infection (</a:t>
            </a:r>
            <a:r>
              <a:rPr lang="en-US" sz="1100" dirty="0" err="1"/>
              <a:t>wpi</a:t>
            </a:r>
            <a:r>
              <a:rPr lang="en-US" sz="1100" dirty="0"/>
              <a:t>). The blue dots and gray dots indicate genes with significant and non-significant fold changes respectively at: (A) 12 weeks, (C)16 weeks and (E) 24 weeks post-infection (</a:t>
            </a:r>
            <a:r>
              <a:rPr lang="en-US" sz="1100" dirty="0" err="1"/>
              <a:t>wpi</a:t>
            </a:r>
            <a:r>
              <a:rPr lang="en-US" sz="1100" dirty="0"/>
              <a:t>).  At 12 </a:t>
            </a:r>
            <a:r>
              <a:rPr lang="en-US" sz="1100" dirty="0" err="1"/>
              <a:t>wpi</a:t>
            </a:r>
            <a:r>
              <a:rPr lang="en-US" sz="1100" dirty="0"/>
              <a:t> (A), the proportion of downregulated genes outweigh upregulated genes.  At 12 </a:t>
            </a:r>
            <a:r>
              <a:rPr lang="en-US" sz="1100" dirty="0" err="1"/>
              <a:t>wpi</a:t>
            </a:r>
            <a:r>
              <a:rPr lang="en-US" sz="1100" dirty="0"/>
              <a:t> </a:t>
            </a:r>
            <a:r>
              <a:rPr lang="en-US" sz="1100" b="1" dirty="0"/>
              <a:t>(A), </a:t>
            </a:r>
            <a:r>
              <a:rPr lang="en-US" sz="1100" dirty="0"/>
              <a:t>the proportion of downregulated genes outweigh upregulated genes. This trend is reversed at 16 </a:t>
            </a:r>
            <a:r>
              <a:rPr lang="en-US" sz="1100" dirty="0" err="1"/>
              <a:t>wpi</a:t>
            </a:r>
            <a:r>
              <a:rPr lang="en-US" sz="1100" dirty="0"/>
              <a:t> </a:t>
            </a:r>
            <a:r>
              <a:rPr lang="en-US" sz="1100" b="1" dirty="0"/>
              <a:t>(B) </a:t>
            </a:r>
            <a:r>
              <a:rPr lang="en-US" sz="1100" dirty="0"/>
              <a:t>and continues into 24 </a:t>
            </a:r>
            <a:r>
              <a:rPr lang="en-US" sz="1100" dirty="0" err="1"/>
              <a:t>wpi</a:t>
            </a:r>
            <a:r>
              <a:rPr lang="en-US" sz="1100" dirty="0"/>
              <a:t> </a:t>
            </a:r>
            <a:r>
              <a:rPr lang="en-US" sz="1100" b="1" dirty="0"/>
              <a:t>(C), </a:t>
            </a:r>
            <a:r>
              <a:rPr lang="en-US" sz="1100" dirty="0"/>
              <a:t>where there are less significantly downregulated genes than upregulated genes. Overall, the proportion of differentially expressed genes diminishes from 12 weeks post infection to 24 weeks post-infection.   </a:t>
            </a:r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B78F357E-FD43-4104-F71B-AA34A2FFE5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64" y="18446"/>
            <a:ext cx="4956555" cy="300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0A9471C6-5E77-760C-EBE1-45E6E8569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865" y="79820"/>
            <a:ext cx="5133037" cy="3110052"/>
          </a:xfrm>
          <a:prstGeom prst="rect">
            <a:avLst/>
          </a:prstGeom>
        </p:spPr>
      </p:pic>
      <p:pic>
        <p:nvPicPr>
          <p:cNvPr id="8" name="Picture 7" descr="Chart, scatter chart&#10;&#10;Description automatically generated">
            <a:extLst>
              <a:ext uri="{FF2B5EF4-FFF2-40B4-BE49-F238E27FC236}">
                <a16:creationId xmlns:a16="http://schemas.microsoft.com/office/drawing/2014/main" id="{8E7D6F3C-72E9-D50B-FE7B-D0B87CFE20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07" y="2812220"/>
            <a:ext cx="4907458" cy="299209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12EF8D-2028-83BF-079E-D36138D35072}"/>
              </a:ext>
            </a:extLst>
          </p:cNvPr>
          <p:cNvSpPr txBox="1"/>
          <p:nvPr/>
        </p:nvSpPr>
        <p:spPr>
          <a:xfrm>
            <a:off x="1821576" y="127770"/>
            <a:ext cx="281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D5833-956A-1660-4FA7-DCE0A2F8BBAF}"/>
              </a:ext>
            </a:extLst>
          </p:cNvPr>
          <p:cNvSpPr txBox="1"/>
          <p:nvPr/>
        </p:nvSpPr>
        <p:spPr>
          <a:xfrm>
            <a:off x="6719919" y="48067"/>
            <a:ext cx="375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35ED8-6526-0CD4-EC9E-29A29C8FDB36}"/>
              </a:ext>
            </a:extLst>
          </p:cNvPr>
          <p:cNvSpPr txBox="1"/>
          <p:nvPr/>
        </p:nvSpPr>
        <p:spPr>
          <a:xfrm>
            <a:off x="1902439" y="2821516"/>
            <a:ext cx="401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7023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37456-FD4D-75D0-5AD5-964CF3DF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128434-40DB-505A-B3E3-EAF95ABF5B72}"/>
              </a:ext>
            </a:extLst>
          </p:cNvPr>
          <p:cNvSpPr txBox="1"/>
          <p:nvPr/>
        </p:nvSpPr>
        <p:spPr>
          <a:xfrm>
            <a:off x="61370" y="5923269"/>
            <a:ext cx="11991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Figure S3: Network construction and module detection of GSE169687. </a:t>
            </a:r>
            <a:r>
              <a:rPr lang="en-US" sz="1100" b="1" dirty="0"/>
              <a:t>(A): </a:t>
            </a:r>
            <a:r>
              <a:rPr lang="en-US" sz="1100" dirty="0"/>
              <a:t>Scale independence analysis: The y-axis shows the scale-free topology fit index (R^2), and the x-axis shows different soft-thresholding power values. The red line indicates the threshold for a good scale-free topology fit (R^2 = 0.80). Each point represents a specific power value, labeled above the point. </a:t>
            </a:r>
            <a:r>
              <a:rPr lang="en-US" sz="1100" b="1" dirty="0"/>
              <a:t>(B): </a:t>
            </a:r>
            <a:r>
              <a:rPr lang="en-US" sz="1100" dirty="0"/>
              <a:t>Mean connectivity analysis: The y-axis shows the mean connectivity (average number of connections per node), and the x-axis shows different soft-thresholding power values. Each point represents a specific power value, labeled next to the point.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E0CBE8-E5B4-9D1C-CE0B-E2595FA6C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059" y="1107148"/>
            <a:ext cx="9215223" cy="4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5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00F89-EECD-03FE-2E61-3E1E7E09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359389-F5C7-FA91-5CD2-CB39A0A801BF}"/>
              </a:ext>
            </a:extLst>
          </p:cNvPr>
          <p:cNvSpPr txBox="1"/>
          <p:nvPr/>
        </p:nvSpPr>
        <p:spPr>
          <a:xfrm>
            <a:off x="381855" y="4518071"/>
            <a:ext cx="11428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Figure S4: Dot plots showing GO enrichment analysis for top biological processes in recovered COVD-19 patients at 12 weeks post infection compared to controls. The x-axis represents the </a:t>
            </a:r>
            <a:r>
              <a:rPr lang="en-US" sz="1100" dirty="0" err="1"/>
              <a:t>GeneRatio</a:t>
            </a:r>
            <a:r>
              <a:rPr lang="en-US" sz="1100" dirty="0"/>
              <a:t>, which is the ratio of genes in a particular GO term to the total number of genes involved in that process. The y-axis lists the specific biological processes. The size of each dot indicates the count of genes involved (larger dots represent a higher count), and the color indicates the p-adjusted value (with darker colors representing higher significance) . The sensory perception of smell is notably affected in </a:t>
            </a:r>
            <a:r>
              <a:rPr lang="en-US" sz="1100" b="1" dirty="0"/>
              <a:t>(A) </a:t>
            </a:r>
            <a:r>
              <a:rPr lang="en-US" sz="1100" dirty="0"/>
              <a:t>severe COVID </a:t>
            </a:r>
            <a:r>
              <a:rPr lang="en-US" sz="1100" b="1" dirty="0"/>
              <a:t>(B) </a:t>
            </a:r>
            <a:r>
              <a:rPr lang="en-US" sz="1100" dirty="0"/>
              <a:t>critical COVID, aligning with clinical reports of anosmia in COVID-19 patients.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99E055-7D05-2EB3-9B87-21C756B18B15}"/>
              </a:ext>
            </a:extLst>
          </p:cNvPr>
          <p:cNvSpPr txBox="1"/>
          <p:nvPr/>
        </p:nvSpPr>
        <p:spPr>
          <a:xfrm>
            <a:off x="610074" y="398264"/>
            <a:ext cx="24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92F9D6-A4AB-A2B8-6E4A-6247EBA029C0}"/>
              </a:ext>
            </a:extLst>
          </p:cNvPr>
          <p:cNvSpPr txBox="1"/>
          <p:nvPr/>
        </p:nvSpPr>
        <p:spPr>
          <a:xfrm>
            <a:off x="6151325" y="326374"/>
            <a:ext cx="24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A1D7D-1F3E-A409-3A20-FC202ED5C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27" y="994898"/>
            <a:ext cx="5219966" cy="29856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4B634A-B81D-3BEB-AC2F-78830A7DD349}"/>
              </a:ext>
            </a:extLst>
          </p:cNvPr>
          <p:cNvSpPr txBox="1"/>
          <p:nvPr/>
        </p:nvSpPr>
        <p:spPr>
          <a:xfrm>
            <a:off x="1673630" y="467445"/>
            <a:ext cx="2790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Severe COVID – Top Biological Processes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06D0CF-32D1-7B75-952B-0FA1B743492D}"/>
              </a:ext>
            </a:extLst>
          </p:cNvPr>
          <p:cNvSpPr txBox="1"/>
          <p:nvPr/>
        </p:nvSpPr>
        <p:spPr>
          <a:xfrm>
            <a:off x="7520624" y="467445"/>
            <a:ext cx="2790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Critical COVID – Top Biological Processes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8C9854A-02AB-ABC8-AF13-743A1C268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325" y="893115"/>
            <a:ext cx="5219965" cy="315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567C3-C0B3-CA3E-B663-A9CD4742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0BD575-6BA5-82FE-777A-A8E79492D4FC}"/>
              </a:ext>
            </a:extLst>
          </p:cNvPr>
          <p:cNvSpPr txBox="1"/>
          <p:nvPr/>
        </p:nvSpPr>
        <p:spPr>
          <a:xfrm>
            <a:off x="473374" y="4213271"/>
            <a:ext cx="114282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Figure S5: Dot plots showing the GO enrichment for key biological processes activated and suppressed in recovered COVID-19 patients. </a:t>
            </a:r>
            <a:r>
              <a:rPr lang="en-US" sz="1100" b="1" dirty="0"/>
              <a:t>(A): </a:t>
            </a:r>
            <a:r>
              <a:rPr lang="en-US" sz="1100" dirty="0"/>
              <a:t>At 16weeks post-infection, there is a strong activation of immune response processes, which might indicate a continued activation of the immune system even after the acute phase of the infection. </a:t>
            </a:r>
            <a:r>
              <a:rPr lang="en-US" sz="1100" b="1" dirty="0"/>
              <a:t>(B): </a:t>
            </a:r>
            <a:r>
              <a:rPr lang="en-US" sz="1100" dirty="0"/>
              <a:t>At 12 weeks post infection, there is a shift towards processes associated with cellular maintenance and repair, such as telomere maintenance and rRNA processing. No significant biological process was noted at 24 weeks post infection.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8D255A-BAFC-F377-10A1-FEE5D9601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4" y="485775"/>
            <a:ext cx="47053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51D6F0AC-2516-F20B-A259-7BB729C5A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02" y="393722"/>
            <a:ext cx="48768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5F0AF61F-4E75-DF2F-A612-6278FAEC7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4D758B6-CEC3-30F8-B896-FA1DE1CE9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90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4BB9044-E5BD-673A-54CE-3E482FC4E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61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19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60971</TotalTime>
  <Words>566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Agyei Twum</dc:creator>
  <cp:lastModifiedBy>Eric Agyei Twum</cp:lastModifiedBy>
  <cp:revision>27</cp:revision>
  <dcterms:created xsi:type="dcterms:W3CDTF">2023-11-16T17:37:58Z</dcterms:created>
  <dcterms:modified xsi:type="dcterms:W3CDTF">2025-06-12T01:18:48Z</dcterms:modified>
</cp:coreProperties>
</file>