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14110B1-FD4D-4348-B6C5-ABBD1F7B228E}">
          <p14:sldIdLst>
            <p14:sldId id="25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D88"/>
    <a:srgbClr val="007399"/>
    <a:srgbClr val="01D09D"/>
    <a:srgbClr val="01AE83"/>
    <a:srgbClr val="622AB6"/>
    <a:srgbClr val="522398"/>
    <a:srgbClr val="5A27A7"/>
    <a:srgbClr val="178088"/>
    <a:srgbClr val="0E6A72"/>
    <a:srgbClr val="0045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22" autoAdjust="0"/>
    <p:restoredTop sz="94628" autoAdjust="0"/>
  </p:normalViewPr>
  <p:slideViewPr>
    <p:cSldViewPr>
      <p:cViewPr varScale="1">
        <p:scale>
          <a:sx n="83" d="100"/>
          <a:sy n="83" d="100"/>
        </p:scale>
        <p:origin x="60" y="6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13" name="Content Placeholder 2"/>
          <p:cNvSpPr>
            <a:spLocks noGrp="1"/>
          </p:cNvSpPr>
          <p:nvPr>
            <p:ph idx="1"/>
          </p:nvPr>
        </p:nvSpPr>
        <p:spPr>
          <a:xfrm>
            <a:off x="228600" y="990600"/>
            <a:ext cx="8686800" cy="5135563"/>
          </a:xfrm>
          <a:prstGeom prst="rect">
            <a:avLst/>
          </a:prstGeom>
        </p:spPr>
        <p:txBody>
          <a:bodyPr/>
          <a:lstStyle>
            <a:lvl1pPr>
              <a:buClr>
                <a:srgbClr val="01D09D"/>
              </a:buClr>
              <a:defRPr/>
            </a:lvl1pPr>
            <a:lvl2pPr>
              <a:buClr>
                <a:srgbClr val="01D09D"/>
              </a:buClr>
              <a:defRPr/>
            </a:lvl2pPr>
            <a:lvl3pPr>
              <a:buClr>
                <a:srgbClr val="01D09D"/>
              </a:buClr>
              <a:defRPr/>
            </a:lvl3pPr>
            <a:lvl4pPr>
              <a:buClr>
                <a:srgbClr val="01D09D"/>
              </a:buClr>
              <a:defRPr/>
            </a:lvl4pPr>
            <a:lvl5pPr>
              <a:buClr>
                <a:srgbClr val="01D09D"/>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ubtitle 2"/>
          <p:cNvSpPr>
            <a:spLocks noGrp="1"/>
          </p:cNvSpPr>
          <p:nvPr>
            <p:ph type="subTitle" idx="10" hasCustomPrompt="1"/>
          </p:nvPr>
        </p:nvSpPr>
        <p:spPr>
          <a:xfrm>
            <a:off x="1981200" y="6526304"/>
            <a:ext cx="7104530" cy="331695"/>
          </a:xfrm>
          <a:prstGeom prst="rect">
            <a:avLst/>
          </a:prstGeom>
        </p:spPr>
        <p:txBody>
          <a:bodyPr/>
          <a:lstStyle>
            <a:lvl1pPr marL="0" indent="0" algn="r">
              <a:buNone/>
              <a:defRPr sz="1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reference text</a:t>
            </a:r>
            <a:endParaRPr lang="en-US" dirty="0"/>
          </a:p>
        </p:txBody>
      </p:sp>
      <p:grpSp>
        <p:nvGrpSpPr>
          <p:cNvPr id="17" name="Group 16"/>
          <p:cNvGrpSpPr/>
          <p:nvPr userDrawn="1"/>
        </p:nvGrpSpPr>
        <p:grpSpPr>
          <a:xfrm>
            <a:off x="152400" y="212688"/>
            <a:ext cx="7481065" cy="6544641"/>
            <a:chOff x="152400" y="212688"/>
            <a:chExt cx="7481065" cy="6544641"/>
          </a:xfrm>
        </p:grpSpPr>
        <p:pic>
          <p:nvPicPr>
            <p:cNvPr id="8" name="Picture 7" descr="Adis_white.png"/>
            <p:cNvPicPr>
              <a:picLocks noChangeAspect="1"/>
            </p:cNvPicPr>
            <p:nvPr userDrawn="1"/>
          </p:nvPicPr>
          <p:blipFill>
            <a:blip r:embed="rId2" cstate="print"/>
            <a:stretch>
              <a:fillRect/>
            </a:stretch>
          </p:blipFill>
          <p:spPr>
            <a:xfrm>
              <a:off x="152400" y="6574464"/>
              <a:ext cx="653742" cy="182865"/>
            </a:xfrm>
            <a:prstGeom prst="rect">
              <a:avLst/>
            </a:prstGeom>
          </p:spPr>
        </p:pic>
        <p:pic>
          <p:nvPicPr>
            <p:cNvPr id="15" name="Picture 14" descr="open_access_icon.png"/>
            <p:cNvPicPr>
              <a:picLocks noChangeAspect="1"/>
            </p:cNvPicPr>
            <p:nvPr userDrawn="1"/>
          </p:nvPicPr>
          <p:blipFill>
            <a:blip r:embed="rId3" cstate="print"/>
            <a:stretch>
              <a:fillRect/>
            </a:stretch>
          </p:blipFill>
          <p:spPr>
            <a:xfrm>
              <a:off x="6705600" y="212688"/>
              <a:ext cx="927865" cy="329611"/>
            </a:xfrm>
            <a:prstGeom prst="rect">
              <a:avLst/>
            </a:prstGeom>
          </p:spPr>
        </p:pic>
      </p:gr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3" name="Group 12"/>
          <p:cNvGrpSpPr/>
          <p:nvPr/>
        </p:nvGrpSpPr>
        <p:grpSpPr>
          <a:xfrm>
            <a:off x="0" y="6431280"/>
            <a:ext cx="9144000" cy="426720"/>
            <a:chOff x="0" y="6431280"/>
            <a:chExt cx="9144000" cy="426720"/>
          </a:xfrm>
          <a:solidFill>
            <a:srgbClr val="004D88"/>
          </a:solidFill>
        </p:grpSpPr>
        <p:sp>
          <p:nvSpPr>
            <p:cNvPr id="10" name="Rectangle 9"/>
            <p:cNvSpPr/>
            <p:nvPr userDrawn="1"/>
          </p:nvSpPr>
          <p:spPr>
            <a:xfrm>
              <a:off x="0" y="6477000"/>
              <a:ext cx="9144000"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Rectangle 10"/>
            <p:cNvSpPr/>
            <p:nvPr userDrawn="1"/>
          </p:nvSpPr>
          <p:spPr>
            <a:xfrm>
              <a:off x="0" y="6431280"/>
              <a:ext cx="914400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00459A"/>
                </a:solidFill>
              </a:endParaRPr>
            </a:p>
          </p:txBody>
        </p:sp>
      </p:grpSp>
      <p:grpSp>
        <p:nvGrpSpPr>
          <p:cNvPr id="12" name="Group 11"/>
          <p:cNvGrpSpPr/>
          <p:nvPr userDrawn="1"/>
        </p:nvGrpSpPr>
        <p:grpSpPr>
          <a:xfrm>
            <a:off x="-2697" y="0"/>
            <a:ext cx="9144000" cy="771525"/>
            <a:chOff x="-2697" y="0"/>
            <a:chExt cx="9144000" cy="771525"/>
          </a:xfrm>
        </p:grpSpPr>
        <p:sp>
          <p:nvSpPr>
            <p:cNvPr id="17" name="Rectangle 16"/>
            <p:cNvSpPr/>
            <p:nvPr userDrawn="1"/>
          </p:nvSpPr>
          <p:spPr>
            <a:xfrm>
              <a:off x="-2697" y="0"/>
              <a:ext cx="9144000" cy="771525"/>
            </a:xfrm>
            <a:prstGeom prst="rect">
              <a:avLst/>
            </a:prstGeom>
            <a:solidFill>
              <a:srgbClr val="004D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userDrawn="1"/>
          </p:nvSpPr>
          <p:spPr>
            <a:xfrm>
              <a:off x="7845303" y="160757"/>
              <a:ext cx="1296000" cy="460800"/>
            </a:xfrm>
            <a:prstGeom prst="rect">
              <a:avLst/>
            </a:prstGeom>
            <a:solidFill>
              <a:srgbClr val="276899"/>
            </a:solidFill>
            <a:effectLst>
              <a:outerShdw blurRad="50800" dist="38100" dir="5400000" algn="t" rotWithShape="0">
                <a:prstClr val="black">
                  <a:alpha val="40000"/>
                </a:prstClr>
              </a:outerShdw>
            </a:effectLst>
          </p:spPr>
          <p:txBody>
            <a:bodyPr wrap="square" rtlCol="0">
              <a:spAutoFit/>
            </a:bodyPr>
            <a:lstStyle/>
            <a:p>
              <a:pPr algn="ctr"/>
              <a:r>
                <a:rPr lang="en-US" sz="1200" dirty="0" smtClean="0">
                  <a:solidFill>
                    <a:schemeClr val="bg1"/>
                  </a:solidFill>
                  <a:latin typeface="Trebuchet MS" pitchFamily="34" charset="0"/>
                </a:rPr>
                <a:t>PEER-REVIEWED SUMMARY</a:t>
              </a:r>
              <a:r>
                <a:rPr lang="en-US" sz="1200" baseline="0" dirty="0" smtClean="0">
                  <a:solidFill>
                    <a:schemeClr val="bg1"/>
                  </a:solidFill>
                  <a:latin typeface="Trebuchet MS" pitchFamily="34" charset="0"/>
                </a:rPr>
                <a:t> SLIDE</a:t>
              </a:r>
              <a:endParaRPr lang="en-US" sz="1200" dirty="0">
                <a:solidFill>
                  <a:schemeClr val="bg1"/>
                </a:solidFill>
                <a:latin typeface="Trebuchet MS" pitchFamily="34" charset="0"/>
              </a:endParaRPr>
            </a:p>
          </p:txBody>
        </p:sp>
      </p:grpSp>
      <p:sp>
        <p:nvSpPr>
          <p:cNvPr id="19" name="Rectangle 18"/>
          <p:cNvSpPr/>
          <p:nvPr userDrawn="1"/>
        </p:nvSpPr>
        <p:spPr>
          <a:xfrm>
            <a:off x="152400" y="134736"/>
            <a:ext cx="5562600" cy="461665"/>
          </a:xfrm>
          <a:prstGeom prst="rect">
            <a:avLst/>
          </a:prstGeom>
        </p:spPr>
        <p:txBody>
          <a:bodyPr wrap="square">
            <a:spAutoFit/>
          </a:bodyPr>
          <a:lstStyle/>
          <a:p>
            <a:r>
              <a:rPr lang="en-GB" sz="2400" b="1" dirty="0" smtClean="0">
                <a:solidFill>
                  <a:schemeClr val="bg1"/>
                </a:solidFill>
              </a:rPr>
              <a:t>American Journal of Cardiovascular Drugs</a:t>
            </a:r>
            <a:endParaRPr lang="en-GB" sz="24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r" defTabSz="914400" rtl="0" eaLnBrk="1" latinLnBrk="0" hangingPunct="1">
        <a:spcBef>
          <a:spcPct val="0"/>
        </a:spcBef>
        <a:buNone/>
        <a:defRPr sz="1200" kern="1200">
          <a:solidFill>
            <a:schemeClr val="bg1"/>
          </a:solidFill>
          <a:latin typeface="Trebuchet MS" pitchFamily="34" charset="0"/>
          <a:ea typeface="+mj-ea"/>
          <a:cs typeface="+mj-cs"/>
        </a:defRPr>
      </a:lvl1pPr>
    </p:titleStyle>
    <p:bodyStyle>
      <a:lvl1pPr marL="342900" indent="-342900" algn="l" defTabSz="914400" rtl="0" eaLnBrk="1" latinLnBrk="0" hangingPunct="1">
        <a:spcBef>
          <a:spcPct val="20000"/>
        </a:spcBef>
        <a:buClr>
          <a:srgbClr val="92D050"/>
        </a:buClr>
        <a:buFont typeface="Arial" pitchFamily="34" charset="0"/>
        <a:buChar char="•"/>
        <a:defRPr sz="2000" kern="1200">
          <a:solidFill>
            <a:schemeClr val="tx1">
              <a:lumMod val="65000"/>
              <a:lumOff val="35000"/>
            </a:schemeClr>
          </a:solidFill>
          <a:latin typeface="Trebuchet MS" pitchFamily="34" charset="0"/>
          <a:ea typeface="+mn-ea"/>
          <a:cs typeface="+mn-cs"/>
        </a:defRPr>
      </a:lvl1pPr>
      <a:lvl2pPr marL="742950" indent="-285750" algn="l" defTabSz="914400" rtl="0" eaLnBrk="1" latinLnBrk="0" hangingPunct="1">
        <a:spcBef>
          <a:spcPct val="20000"/>
        </a:spcBef>
        <a:buClr>
          <a:srgbClr val="92D050"/>
        </a:buClr>
        <a:buFont typeface="Arial" pitchFamily="34" charset="0"/>
        <a:buChar char="–"/>
        <a:defRPr sz="1800" kern="1200">
          <a:solidFill>
            <a:schemeClr val="tx1">
              <a:lumMod val="65000"/>
              <a:lumOff val="35000"/>
            </a:schemeClr>
          </a:solidFill>
          <a:latin typeface="Trebuchet MS" pitchFamily="34" charset="0"/>
          <a:ea typeface="+mn-ea"/>
          <a:cs typeface="+mn-cs"/>
        </a:defRPr>
      </a:lvl2pPr>
      <a:lvl3pPr marL="1143000" indent="-228600" algn="l" defTabSz="914400" rtl="0" eaLnBrk="1" latinLnBrk="0" hangingPunct="1">
        <a:spcBef>
          <a:spcPct val="20000"/>
        </a:spcBef>
        <a:buClr>
          <a:srgbClr val="92D050"/>
        </a:buClr>
        <a:buFont typeface="Arial" pitchFamily="34" charset="0"/>
        <a:buChar char="•"/>
        <a:defRPr sz="1600" kern="1200">
          <a:solidFill>
            <a:schemeClr val="tx1">
              <a:lumMod val="65000"/>
              <a:lumOff val="35000"/>
            </a:schemeClr>
          </a:solidFill>
          <a:latin typeface="Trebuchet MS" pitchFamily="34" charset="0"/>
          <a:ea typeface="+mn-ea"/>
          <a:cs typeface="+mn-cs"/>
        </a:defRPr>
      </a:lvl3pPr>
      <a:lvl4pPr marL="1600200" indent="-228600" algn="l" defTabSz="914400" rtl="0" eaLnBrk="1" latinLnBrk="0" hangingPunct="1">
        <a:spcBef>
          <a:spcPct val="20000"/>
        </a:spcBef>
        <a:buClr>
          <a:srgbClr val="92D050"/>
        </a:buClr>
        <a:buFont typeface="Arial" pitchFamily="34" charset="0"/>
        <a:buChar char="–"/>
        <a:defRPr sz="1400" kern="1200">
          <a:solidFill>
            <a:schemeClr val="tx1">
              <a:lumMod val="65000"/>
              <a:lumOff val="35000"/>
            </a:schemeClr>
          </a:solidFill>
          <a:latin typeface="Trebuchet MS" pitchFamily="34" charset="0"/>
          <a:ea typeface="+mn-ea"/>
          <a:cs typeface="+mn-cs"/>
        </a:defRPr>
      </a:lvl4pPr>
      <a:lvl5pPr marL="2057400" indent="-228600" algn="l" defTabSz="914400" rtl="0" eaLnBrk="1" latinLnBrk="0" hangingPunct="1">
        <a:spcBef>
          <a:spcPct val="20000"/>
        </a:spcBef>
        <a:buClr>
          <a:srgbClr val="92D050"/>
        </a:buClr>
        <a:buFont typeface="Arial" pitchFamily="34" charset="0"/>
        <a:buChar char="»"/>
        <a:defRPr sz="1200" kern="1200">
          <a:solidFill>
            <a:schemeClr val="tx1">
              <a:lumMod val="65000"/>
              <a:lumOff val="35000"/>
            </a:schemeClr>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1143000" y="6442816"/>
            <a:ext cx="8001000" cy="415184"/>
          </a:xfrm>
        </p:spPr>
        <p:txBody>
          <a:bodyPr/>
          <a:lstStyle/>
          <a:p>
            <a:pPr>
              <a:spcBef>
                <a:spcPts val="0"/>
              </a:spcBef>
            </a:pPr>
            <a:r>
              <a:rPr lang="en-NZ" dirty="0" smtClean="0"/>
              <a:t>Improving </a:t>
            </a:r>
            <a:r>
              <a:rPr lang="en-NZ" dirty="0"/>
              <a:t>the management of hypertension by tackling awareness, </a:t>
            </a:r>
            <a:r>
              <a:rPr lang="en-NZ" dirty="0" smtClean="0"/>
              <a:t>adherence </a:t>
            </a:r>
            <a:r>
              <a:rPr lang="en-NZ" dirty="0"/>
              <a:t>and clinical inertia: A symposium </a:t>
            </a:r>
            <a:r>
              <a:rPr lang="en-NZ" dirty="0" smtClean="0"/>
              <a:t>report</a:t>
            </a:r>
            <a:endParaRPr lang="en-US" dirty="0"/>
          </a:p>
          <a:p>
            <a:r>
              <a:rPr lang="en-US" dirty="0"/>
              <a:t>Pathak A, </a:t>
            </a:r>
            <a:r>
              <a:rPr lang="en-US" dirty="0" err="1"/>
              <a:t>Poulter</a:t>
            </a:r>
            <a:r>
              <a:rPr lang="en-US" dirty="0"/>
              <a:t> N, Kavanagh M, </a:t>
            </a:r>
            <a:r>
              <a:rPr lang="en-US" dirty="0" err="1"/>
              <a:t>Kreutz</a:t>
            </a:r>
            <a:r>
              <a:rPr lang="en-US" dirty="0"/>
              <a:t> R, </a:t>
            </a:r>
            <a:r>
              <a:rPr lang="en-US" dirty="0" err="1"/>
              <a:t>Burnier</a:t>
            </a:r>
            <a:r>
              <a:rPr lang="en-US" dirty="0"/>
              <a:t> M</a:t>
            </a:r>
            <a:r>
              <a:rPr lang="en-US" dirty="0" smtClean="0"/>
              <a:t>.</a:t>
            </a:r>
            <a:r>
              <a:rPr lang="en-GB" dirty="0" smtClean="0"/>
              <a:t> Am J </a:t>
            </a:r>
            <a:r>
              <a:rPr lang="en-GB" dirty="0" err="1" smtClean="0"/>
              <a:t>Cardiovasc</a:t>
            </a:r>
            <a:r>
              <a:rPr lang="en-GB" dirty="0" smtClean="0"/>
              <a:t> Drugs. </a:t>
            </a:r>
            <a:r>
              <a:rPr lang="en-GB" dirty="0" smtClean="0"/>
              <a:t>2021</a:t>
            </a:r>
            <a:endParaRPr lang="en-US" dirty="0"/>
          </a:p>
        </p:txBody>
      </p:sp>
      <p:sp>
        <p:nvSpPr>
          <p:cNvPr id="6" name="Content Placeholder 1"/>
          <p:cNvSpPr>
            <a:spLocks noGrp="1"/>
          </p:cNvSpPr>
          <p:nvPr>
            <p:ph idx="1"/>
          </p:nvPr>
        </p:nvSpPr>
        <p:spPr>
          <a:xfrm>
            <a:off x="228600" y="990599"/>
            <a:ext cx="8686800" cy="5021329"/>
          </a:xfrm>
        </p:spPr>
        <p:txBody>
          <a:bodyPr/>
          <a:lstStyle/>
          <a:p>
            <a:pPr lvl="0"/>
            <a:r>
              <a:rPr lang="en-NZ" sz="1800" dirty="0"/>
              <a:t>While raised blood pressure is involved in the death of around 10.8 million people throughout the world each year, only about half of the people with hypertension are aware of their condition and among those patients who are aware of their condition, many do not take their prescribed medication regularly.</a:t>
            </a:r>
          </a:p>
          <a:p>
            <a:pPr lvl="0"/>
            <a:r>
              <a:rPr lang="en-NZ" sz="1800" dirty="0"/>
              <a:t>This report presents ideas and data from a ‘first of its kind’ symposium sponsored by </a:t>
            </a:r>
            <a:r>
              <a:rPr lang="en-NZ" sz="1800" dirty="0" err="1"/>
              <a:t>Servier</a:t>
            </a:r>
            <a:r>
              <a:rPr lang="en-NZ" sz="1800" dirty="0"/>
              <a:t> as part of the European Society of Hypertension (ESH)-International Society of Hypertension (ISH) 2021 ON-AIR meeting involving both patient and physician.</a:t>
            </a:r>
          </a:p>
          <a:p>
            <a:pPr lvl="0"/>
            <a:r>
              <a:rPr lang="en-NZ" sz="1800" dirty="0"/>
              <a:t>The report summarizes the ways in which low awareness, therapeutic inertia, and lack of adherence can be addressed, and includes insights into patients’ perspectives.</a:t>
            </a:r>
          </a:p>
          <a:p>
            <a:pPr lvl="0"/>
            <a:r>
              <a:rPr lang="en-NZ" sz="1800" dirty="0"/>
              <a:t>Recent ESH and ISH hypertension guidelines now include recommendations on how to address low adherence and therapeutic inertia: doctors should involve their patients with hypertension in decisions about their own treatment, which will help improve adherence to medication, and ultimately reduce blood pressure-related deaths and other serious events.</a:t>
            </a:r>
          </a:p>
          <a:p>
            <a:endParaRPr lang="en-GB" dirty="0">
              <a:solidFill>
                <a:prstClr val="black">
                  <a:lumMod val="65000"/>
                  <a:lumOff val="35000"/>
                </a:prstClr>
              </a:solidFill>
            </a:endParaRPr>
          </a:p>
        </p:txBody>
      </p:sp>
      <p:sp>
        <p:nvSpPr>
          <p:cNvPr id="7" name="Rectangle 3"/>
          <p:cNvSpPr>
            <a:spLocks noChangeArrowheads="1"/>
          </p:cNvSpPr>
          <p:nvPr/>
        </p:nvSpPr>
        <p:spPr bwMode="auto">
          <a:xfrm>
            <a:off x="228600" y="6011929"/>
            <a:ext cx="8686800" cy="430887"/>
          </a:xfrm>
          <a:prstGeom prst="rect">
            <a:avLst/>
          </a:prstGeom>
          <a:noFill/>
          <a:ln w="9525">
            <a:noFill/>
            <a:miter lim="800000"/>
            <a:headEnd/>
            <a:tailEnd/>
          </a:ln>
        </p:spPr>
        <p:txBody>
          <a:bodyPr wrap="square" anchor="b" anchorCtr="0">
            <a:spAutoFit/>
          </a:bodyPr>
          <a:lstStyle/>
          <a:p>
            <a:r>
              <a:rPr lang="en-GB" sz="1100" dirty="0"/>
              <a:t>This summary slide represents the opinions of the </a:t>
            </a:r>
            <a:r>
              <a:rPr lang="en-GB" sz="1100" dirty="0" smtClean="0"/>
              <a:t>authors. </a:t>
            </a:r>
            <a:r>
              <a:rPr lang="en-GB" sz="1100" dirty="0"/>
              <a:t>For a full list of declarations, including funding and author disclosure statements, please see the full text online</a:t>
            </a:r>
            <a:r>
              <a:rPr lang="en-GB" sz="1100" dirty="0"/>
              <a:t>. </a:t>
            </a:r>
            <a:r>
              <a:rPr lang="en-GB" sz="1100" dirty="0" smtClean="0"/>
              <a:t>© </a:t>
            </a:r>
            <a:r>
              <a:rPr lang="en-GB" sz="1100" dirty="0"/>
              <a:t>The authors, CC-BY-NC </a:t>
            </a:r>
            <a:r>
              <a:rPr lang="en-GB" sz="1100" dirty="0" smtClean="0"/>
              <a:t>[2021]. </a:t>
            </a:r>
            <a:endParaRPr lang="en-GB"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256</Words>
  <Application>Microsoft Office PowerPoint</Application>
  <PresentationFormat>On-screen Show (4:3)</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Trebuchet MS</vt:lpstr>
      <vt:lpstr>Slide Master</vt:lpstr>
      <vt:lpstr>PowerPoint Presentation</vt:lpstr>
    </vt:vector>
  </TitlesOfParts>
  <Company>Springer-SBM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hayw01</dc:creator>
  <cp:lastModifiedBy>Amitabh Prakash</cp:lastModifiedBy>
  <cp:revision>72</cp:revision>
  <dcterms:created xsi:type="dcterms:W3CDTF">2010-11-02T11:52:55Z</dcterms:created>
  <dcterms:modified xsi:type="dcterms:W3CDTF">2021-09-26T23:56:20Z</dcterms:modified>
</cp:coreProperties>
</file>