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24"/>
    <a:srgbClr val="267F4C"/>
    <a:srgbClr val="006F22"/>
    <a:srgbClr val="D7EFD5"/>
    <a:srgbClr val="F07200"/>
    <a:srgbClr val="FFE5CE"/>
    <a:srgbClr val="F0720A"/>
    <a:srgbClr val="00682D"/>
    <a:srgbClr val="EC008C"/>
    <a:srgbClr val="D816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0" autoAdjust="0"/>
    <p:restoredTop sz="94628" autoAdjust="0"/>
  </p:normalViewPr>
  <p:slideViewPr>
    <p:cSldViewPr>
      <p:cViewPr varScale="1">
        <p:scale>
          <a:sx n="113" d="100"/>
          <a:sy n="113" d="100"/>
        </p:scale>
        <p:origin x="84" y="9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/>
          <a:lstStyle>
            <a:lvl1pPr>
              <a:buClr>
                <a:srgbClr val="006F22"/>
              </a:buClr>
              <a:defRPr/>
            </a:lvl1pPr>
            <a:lvl2pPr>
              <a:buClr>
                <a:srgbClr val="006F22"/>
              </a:buClr>
              <a:defRPr/>
            </a:lvl2pPr>
            <a:lvl3pPr>
              <a:buClr>
                <a:srgbClr val="006F22"/>
              </a:buClr>
              <a:defRPr/>
            </a:lvl3pPr>
            <a:lvl4pPr>
              <a:buClr>
                <a:srgbClr val="006F22"/>
              </a:buClr>
              <a:defRPr/>
            </a:lvl4pPr>
            <a:lvl5pPr>
              <a:buClr>
                <a:srgbClr val="006F2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1981200" y="6526304"/>
            <a:ext cx="7104530" cy="33169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[Surname Initial], et al. </a:t>
            </a:r>
            <a:r>
              <a:rPr lang="en-US" dirty="0" err="1"/>
              <a:t>Adv</a:t>
            </a:r>
            <a:r>
              <a:rPr lang="en-US" dirty="0"/>
              <a:t> </a:t>
            </a:r>
            <a:r>
              <a:rPr lang="en-US" dirty="0" err="1"/>
              <a:t>Ther</a:t>
            </a:r>
            <a:r>
              <a:rPr lang="en-US" dirty="0"/>
              <a:t>. [YEAR]. [INSERT DOI]</a:t>
            </a:r>
          </a:p>
        </p:txBody>
      </p:sp>
      <p:pic>
        <p:nvPicPr>
          <p:cNvPr id="7" name="Picture 6" descr="Adis_whit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" y="6574464"/>
            <a:ext cx="653742" cy="1828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006F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431280"/>
            <a:ext cx="9144000" cy="45720"/>
          </a:xfrm>
          <a:prstGeom prst="rect">
            <a:avLst/>
          </a:prstGeom>
          <a:solidFill>
            <a:srgbClr val="267F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0" y="0"/>
            <a:ext cx="9144000" cy="771525"/>
            <a:chOff x="0" y="0"/>
            <a:chExt cx="9144000" cy="771525"/>
          </a:xfrm>
        </p:grpSpPr>
        <p:sp>
          <p:nvSpPr>
            <p:cNvPr id="3" name="Rectangle 2"/>
            <p:cNvSpPr/>
            <p:nvPr userDrawn="1"/>
          </p:nvSpPr>
          <p:spPr>
            <a:xfrm>
              <a:off x="0" y="0"/>
              <a:ext cx="9144000" cy="771525"/>
            </a:xfrm>
            <a:prstGeom prst="rect">
              <a:avLst/>
            </a:prstGeom>
            <a:solidFill>
              <a:srgbClr val="006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" name="Picture 1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944" t="16769" b="76302"/>
            <a:stretch/>
          </p:blipFill>
          <p:spPr>
            <a:xfrm>
              <a:off x="0" y="99844"/>
              <a:ext cx="3861250" cy="582626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7692828" y="82306"/>
            <a:ext cx="1451172" cy="600164"/>
            <a:chOff x="7692828" y="52920"/>
            <a:chExt cx="1451172" cy="697407"/>
          </a:xfrm>
          <a:effectLst>
            <a:outerShdw blurRad="50800" dist="38100" dir="5400000" algn="ctr" rotWithShape="0">
              <a:schemeClr val="tx1">
                <a:alpha val="40000"/>
              </a:schemeClr>
            </a:outerShdw>
          </a:effectLst>
        </p:grpSpPr>
        <p:sp>
          <p:nvSpPr>
            <p:cNvPr id="9" name="Rectangle 8"/>
            <p:cNvSpPr/>
            <p:nvPr/>
          </p:nvSpPr>
          <p:spPr>
            <a:xfrm>
              <a:off x="7696200" y="116775"/>
              <a:ext cx="1447800" cy="620967"/>
            </a:xfrm>
            <a:prstGeom prst="rect">
              <a:avLst/>
            </a:prstGeom>
            <a:solidFill>
              <a:srgbClr val="267F4C"/>
            </a:solidFill>
            <a:ln>
              <a:solidFill>
                <a:srgbClr val="267F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92828" y="52920"/>
              <a:ext cx="1445061" cy="69740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b="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PEER-REVIEWED</a:t>
              </a:r>
            </a:p>
            <a:p>
              <a:pPr algn="ctr"/>
              <a:r>
                <a:rPr lang="en-GB" sz="1100" b="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PLAIN</a:t>
              </a:r>
              <a:r>
                <a:rPr lang="en-GB" sz="1100" b="0" baseline="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 LANGUAGE SUMMARY</a:t>
              </a:r>
              <a:endParaRPr lang="en-GB" sz="1100" b="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r" defTabSz="914400" rtl="0" eaLnBrk="1" latinLnBrk="0" hangingPunct="1">
        <a:spcBef>
          <a:spcPct val="0"/>
        </a:spcBef>
        <a:buNone/>
        <a:defRPr sz="12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»"/>
        <a:defRPr sz="12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6434" y="1828800"/>
            <a:ext cx="2971800" cy="4114800"/>
          </a:xfrm>
          <a:prstGeom prst="roundRect">
            <a:avLst>
              <a:gd name="adj" fmla="val 5706"/>
            </a:avLst>
          </a:prstGeom>
          <a:ln w="28575">
            <a:solidFill>
              <a:srgbClr val="006F24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006F22"/>
                </a:solidFill>
              </a:rPr>
              <a:t>Clinical Considerations</a:t>
            </a:r>
          </a:p>
          <a:p>
            <a:r>
              <a:rPr lang="en-NZ" sz="1300" dirty="0">
                <a:effectLst/>
                <a:ea typeface="SimSun" panose="02010600030101010101" pitchFamily="2" charset="-122"/>
              </a:rPr>
              <a:t>Novel (dual) mechanism of action at both serotonergic and sigma-1 receptors</a:t>
            </a:r>
          </a:p>
          <a:p>
            <a:r>
              <a:rPr lang="en-NZ" sz="1300" dirty="0">
                <a:effectLst/>
                <a:ea typeface="SimSun" panose="02010600030101010101" pitchFamily="2" charset="-122"/>
              </a:rPr>
              <a:t>Markedly reduces monthly convulsive seizure frequency in patients with DS, and reduces monthly drop seizure frequency in patients with LGS</a:t>
            </a:r>
          </a:p>
          <a:p>
            <a:r>
              <a:rPr lang="en-US" sz="1300" dirty="0">
                <a:effectLst/>
                <a:ea typeface="SimSun" panose="02010600030101010101" pitchFamily="2" charset="-122"/>
              </a:rPr>
              <a:t>In addition to reducing seizures, appears to have potential to improve aspects of everyday EF</a:t>
            </a:r>
          </a:p>
          <a:p>
            <a:r>
              <a:rPr lang="en-US" sz="1300" dirty="0">
                <a:effectLst/>
                <a:ea typeface="SimSun" panose="02010600030101010101" pitchFamily="2" charset="-122"/>
              </a:rPr>
              <a:t>Most common adverse event </a:t>
            </a:r>
            <a:r>
              <a:rPr lang="en-US" sz="1300" dirty="0">
                <a:ea typeface="SimSun" panose="02010600030101010101" pitchFamily="2" charset="-122"/>
              </a:rPr>
              <a:t>in clinical development </a:t>
            </a:r>
            <a:r>
              <a:rPr lang="en-US" sz="1300" dirty="0" err="1">
                <a:ea typeface="SimSun" panose="02010600030101010101" pitchFamily="2" charset="-122"/>
              </a:rPr>
              <a:t>programme</a:t>
            </a:r>
            <a:r>
              <a:rPr lang="en-US" sz="1300" dirty="0">
                <a:effectLst/>
                <a:ea typeface="SimSun" panose="02010600030101010101" pitchFamily="2" charset="-122"/>
              </a:rPr>
              <a:t> is decreased appetite</a:t>
            </a:r>
            <a:r>
              <a:rPr lang="en-US" sz="1300" dirty="0">
                <a:ea typeface="SimSun" panose="02010600030101010101" pitchFamily="2" charset="-122"/>
              </a:rPr>
              <a:t>, with no reports of VHD </a:t>
            </a:r>
            <a:r>
              <a:rPr lang="en-US" sz="1300" dirty="0">
                <a:effectLst/>
                <a:ea typeface="SimSun" panose="02010600030101010101" pitchFamily="2" charset="-122"/>
              </a:rPr>
              <a:t>or PAH with low-dose use</a:t>
            </a:r>
            <a:endParaRPr lang="en-GB" sz="13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6011929"/>
            <a:ext cx="8686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 anchorCtr="0">
            <a:spAutoFit/>
          </a:bodyPr>
          <a:lstStyle/>
          <a:p>
            <a:r>
              <a:rPr lang="en-GB" sz="1100" dirty="0"/>
              <a:t>This plain language summary represents the opinions of the author. </a:t>
            </a:r>
            <a:r>
              <a:rPr lang="en-NZ" sz="1100" dirty="0">
                <a:solidFill>
                  <a:prstClr val="black"/>
                </a:solidFill>
                <a:latin typeface="Calibri" panose="020F0502020204030204" pitchFamily="34" charset="0"/>
              </a:rPr>
              <a:t>For a full list of declarations, including funding and author disclosure statements, and copyright information, please see the full text online.</a:t>
            </a:r>
            <a:r>
              <a:rPr lang="en-GB" sz="1100" dirty="0"/>
              <a:t> © Springer Nature Switzerland </a:t>
            </a:r>
            <a:r>
              <a:rPr lang="en-GB" sz="1100"/>
              <a:t>AG 2023.</a:t>
            </a:r>
            <a:endParaRPr lang="en-GB" sz="1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1981200" y="6442816"/>
            <a:ext cx="7104530" cy="442079"/>
          </a:xfrm>
        </p:spPr>
        <p:txBody>
          <a:bodyPr/>
          <a:lstStyle/>
          <a:p>
            <a:r>
              <a:rPr lang="en-GB" dirty="0"/>
              <a:t>Fenfluramine: A Review in </a:t>
            </a:r>
            <a:r>
              <a:rPr lang="en-GB" dirty="0" err="1"/>
              <a:t>Dravet</a:t>
            </a:r>
            <a:r>
              <a:rPr lang="en-GB" dirty="0"/>
              <a:t> and Lennox-</a:t>
            </a:r>
            <a:r>
              <a:rPr lang="en-GB" dirty="0" err="1"/>
              <a:t>Gastaut</a:t>
            </a:r>
            <a:r>
              <a:rPr lang="en-GB" dirty="0"/>
              <a:t> Syndromes</a:t>
            </a:r>
          </a:p>
          <a:p>
            <a:r>
              <a:rPr lang="en-GB" dirty="0"/>
              <a:t>Frampton J. E. Drugs. 2023. https://doi.org/10.1007/s40265-023-01881-w</a:t>
            </a:r>
          </a:p>
        </p:txBody>
      </p:sp>
      <p:sp>
        <p:nvSpPr>
          <p:cNvPr id="4" name="Rectangle 3"/>
          <p:cNvSpPr/>
          <p:nvPr/>
        </p:nvSpPr>
        <p:spPr>
          <a:xfrm>
            <a:off x="236434" y="868466"/>
            <a:ext cx="2971800" cy="807934"/>
          </a:xfrm>
          <a:prstGeom prst="rect">
            <a:avLst/>
          </a:prstGeom>
          <a:solidFill>
            <a:srgbClr val="D7EFD5"/>
          </a:solidFill>
          <a:ln>
            <a:solidFill>
              <a:srgbClr val="006F24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Fenfluramine: Adis Evaluation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52800" y="868467"/>
            <a:ext cx="5562600" cy="5075134"/>
          </a:xfrm>
          <a:prstGeom prst="roundRect">
            <a:avLst>
              <a:gd name="adj" fmla="val 3157"/>
            </a:avLst>
          </a:prstGeom>
          <a:ln w="28575">
            <a:solidFill>
              <a:srgbClr val="006F24"/>
            </a:solidFill>
          </a:ln>
        </p:spPr>
        <p:txBody>
          <a:bodyPr wrap="square">
            <a:noAutofit/>
          </a:bodyPr>
          <a:lstStyle/>
          <a:p>
            <a:r>
              <a:rPr lang="en-GB" sz="2000" b="1" dirty="0">
                <a:solidFill>
                  <a:srgbClr val="006F22"/>
                </a:solidFill>
              </a:rPr>
              <a:t>Plain Language Summary </a:t>
            </a:r>
          </a:p>
          <a:p>
            <a:r>
              <a:rPr lang="en-GB" sz="125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Background and rationale</a:t>
            </a:r>
          </a:p>
          <a:p>
            <a:pPr marL="285750" indent="-285750">
              <a:buClr>
                <a:srgbClr val="006F22"/>
              </a:buClr>
              <a:buFont typeface="Arial" panose="020B0604020202020204" pitchFamily="34" charset="0"/>
              <a:buChar char="•"/>
            </a:pPr>
            <a:r>
              <a:rPr lang="en-US" sz="1250" dirty="0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Emerging </a:t>
            </a:r>
            <a:r>
              <a:rPr lang="en-GB" sz="1250" dirty="0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in infancy and childhood, respectively, </a:t>
            </a:r>
            <a:r>
              <a:rPr lang="en-US" sz="1250" dirty="0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D</a:t>
            </a:r>
            <a:r>
              <a:rPr lang="en-GB" sz="1250" dirty="0" err="1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ravet</a:t>
            </a:r>
            <a:r>
              <a:rPr lang="en-GB" sz="1250" dirty="0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 syndrome (DS) and Lennox-</a:t>
            </a:r>
            <a:r>
              <a:rPr lang="en-GB" sz="1250" dirty="0" err="1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Gastaut</a:t>
            </a:r>
            <a:r>
              <a:rPr lang="en-GB" sz="1250" dirty="0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 Syndrome (LGS) are severe </a:t>
            </a:r>
            <a:r>
              <a:rPr lang="en-GB" sz="1250" dirty="0">
                <a:effectLst/>
                <a:ea typeface="SimSun" panose="02010600030101010101" pitchFamily="2" charset="-122"/>
              </a:rPr>
              <a:t>developmental and epileptic encephalopathies</a:t>
            </a:r>
            <a:r>
              <a:rPr lang="en-GB" sz="1250" dirty="0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.</a:t>
            </a:r>
          </a:p>
          <a:p>
            <a:pPr marL="285750" indent="-285750">
              <a:buClr>
                <a:srgbClr val="006F22"/>
              </a:buClr>
              <a:buFont typeface="Arial" panose="020B0604020202020204" pitchFamily="34" charset="0"/>
              <a:buChar char="•"/>
            </a:pPr>
            <a:r>
              <a:rPr lang="en-GB" sz="1250" dirty="0">
                <a:ea typeface="SimSun" panose="02010600030101010101" pitchFamily="2" charset="-122"/>
                <a:cs typeface="Calibri" panose="020F0502020204030204" pitchFamily="34" charset="0"/>
              </a:rPr>
              <a:t>They are c</a:t>
            </a:r>
            <a:r>
              <a:rPr lang="en-GB" sz="1250" dirty="0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haracterized by seizures that are frequently ‘</a:t>
            </a:r>
            <a:r>
              <a:rPr lang="en-GB" sz="1250" dirty="0" err="1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pharmacoresistant</a:t>
            </a:r>
            <a:r>
              <a:rPr lang="en-GB" sz="1250" dirty="0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’ [i.e. cannot be controlled by ≥ 2 anti-seizure medications (ASMs)] and that, along with cognitive and behavioural comorbidities, can have a major impact on the quality of life of patients (and their caregivers/family members) as they grow</a:t>
            </a:r>
            <a:endParaRPr lang="en-GB" sz="1250" dirty="0">
              <a:solidFill>
                <a:schemeClr val="tx1">
                  <a:lumMod val="75000"/>
                  <a:lumOff val="25000"/>
                </a:schemeClr>
              </a:solidFill>
              <a:cs typeface="Calibri" panose="020F0502020204030204" pitchFamily="34" charset="0"/>
            </a:endParaRPr>
          </a:p>
          <a:p>
            <a:r>
              <a:rPr lang="en-GB" sz="125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Clinical findings</a:t>
            </a:r>
          </a:p>
          <a:p>
            <a:pPr marL="285750" indent="-285750">
              <a:buClr>
                <a:srgbClr val="006F22"/>
              </a:buClr>
              <a:buFont typeface="Arial" panose="020B0604020202020204" pitchFamily="34" charset="0"/>
              <a:buChar char="•"/>
            </a:pPr>
            <a:r>
              <a:rPr lang="en-GB" sz="1250" dirty="0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Fe</a:t>
            </a:r>
            <a:r>
              <a:rPr lang="en-US" sz="1250" dirty="0" err="1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nfluramine</a:t>
            </a:r>
            <a:r>
              <a:rPr lang="en-US" sz="1250" dirty="0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 (</a:t>
            </a:r>
            <a:r>
              <a:rPr lang="en-GB" sz="1250" dirty="0" err="1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Fintepla</a:t>
            </a:r>
            <a:r>
              <a:rPr lang="en-GB" sz="1250" dirty="0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®) is an oral ASM with a distinctive dual mechanism of action, that is used at low doses</a:t>
            </a:r>
            <a:endParaRPr lang="en-GB" sz="1250" dirty="0">
              <a:solidFill>
                <a:schemeClr val="tx1">
                  <a:lumMod val="75000"/>
                  <a:lumOff val="25000"/>
                </a:schemeClr>
              </a:solidFill>
              <a:cs typeface="Calibri" panose="020F0502020204030204" pitchFamily="34" charset="0"/>
            </a:endParaRPr>
          </a:p>
          <a:p>
            <a:pPr marL="285750" indent="-285750">
              <a:buClr>
                <a:srgbClr val="006F22"/>
              </a:buClr>
              <a:buFont typeface="Arial" panose="020B0604020202020204" pitchFamily="34" charset="0"/>
              <a:buChar char="•"/>
            </a:pPr>
            <a:r>
              <a:rPr lang="en-GB" sz="1250" dirty="0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In clinical trials in patients with DS or LGS, adding fenfluramine to the existing ASM regimen produced significant and sustained reductions in </a:t>
            </a:r>
            <a:r>
              <a:rPr lang="en-GB" sz="1250" dirty="0" err="1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pharmacoresistant</a:t>
            </a:r>
            <a:r>
              <a:rPr lang="en-GB" sz="1250" dirty="0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 seizures and was associated with clinically meaningful improvements in aspects of everyday executive functioning (EF; </a:t>
            </a:r>
            <a:r>
              <a:rPr lang="en-US" sz="1250" dirty="0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i.e. the ability to regulate cognition, emotions and/or </a:t>
            </a:r>
            <a:r>
              <a:rPr lang="en-US" sz="1250" dirty="0" err="1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behaviour</a:t>
            </a:r>
            <a:r>
              <a:rPr lang="en-US" sz="1250" dirty="0">
                <a:ea typeface="SimSun" panose="02010600030101010101" pitchFamily="2" charset="-122"/>
                <a:cs typeface="Calibri" panose="020F0502020204030204" pitchFamily="34" charset="0"/>
              </a:rPr>
              <a:t>)</a:t>
            </a:r>
            <a:r>
              <a:rPr lang="en-US" sz="1250" dirty="0">
                <a:effectLst/>
                <a:ea typeface="SimSun" panose="02010600030101010101" pitchFamily="2" charset="-122"/>
              </a:rPr>
              <a:t> </a:t>
            </a:r>
            <a:endParaRPr lang="en-GB" sz="12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Clr>
                <a:srgbClr val="006F22"/>
              </a:buClr>
              <a:buFont typeface="Arial" panose="020B0604020202020204" pitchFamily="34" charset="0"/>
              <a:buChar char="•"/>
            </a:pPr>
            <a:r>
              <a:rPr lang="en-US" sz="1250" dirty="0">
                <a:effectLst/>
                <a:ea typeface="SimSun" panose="02010600030101010101" pitchFamily="2" charset="-122"/>
              </a:rPr>
              <a:t>Importantly, there was no evidence of the heart complications previously observed with the use of high doses of fenfluramine as an appetite suppressant</a:t>
            </a:r>
            <a:r>
              <a:rPr lang="en-GB" sz="1250" dirty="0">
                <a:effectLst/>
                <a:ea typeface="SimSun" panose="02010600030101010101" pitchFamily="2" charset="-122"/>
              </a:rPr>
              <a:t>. </a:t>
            </a:r>
            <a:endParaRPr lang="en-GB" sz="12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sz="125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Conclusion</a:t>
            </a:r>
          </a:p>
          <a:p>
            <a:r>
              <a:rPr lang="en-GB" sz="1250" dirty="0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Adjunctive fenfluramine is an effective and generally well-tolerated treatment for </a:t>
            </a:r>
            <a:r>
              <a:rPr lang="en-GB" sz="1250" dirty="0" err="1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pharmacoresistant</a:t>
            </a:r>
            <a:r>
              <a:rPr lang="en-GB" sz="1250" dirty="0">
                <a:effectLst/>
                <a:ea typeface="SimSun" panose="02010600030101010101" pitchFamily="2" charset="-122"/>
                <a:cs typeface="Calibri" panose="020F0502020204030204" pitchFamily="34" charset="0"/>
              </a:rPr>
              <a:t> seizures associated with DS and LGS that may also improve aspects of everyday EF in some patients</a:t>
            </a:r>
            <a:endParaRPr lang="en-GB" sz="1250" dirty="0">
              <a:solidFill>
                <a:schemeClr val="tx1">
                  <a:lumMod val="75000"/>
                  <a:lumOff val="25000"/>
                </a:schemeClr>
              </a:solidFill>
              <a:cs typeface="Calibri" panose="020F0502020204030204" pitchFamily="34" charset="0"/>
            </a:endParaRPr>
          </a:p>
          <a:p>
            <a:endParaRPr lang="en-GB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00" y="110963"/>
            <a:ext cx="1524000" cy="585924"/>
          </a:xfrm>
          <a:prstGeom prst="rect">
            <a:avLst/>
          </a:prstGeom>
          <a:solidFill>
            <a:srgbClr val="267F4C"/>
          </a:solidFill>
          <a:ln>
            <a:solidFill>
              <a:srgbClr val="267F4C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NZ" sz="1400" dirty="0"/>
              <a:t>PEER-REVIEWED FEATURE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9" id="{89C48D4B-B37D-4406-B407-A2D100BC65CB}" vid="{D06F60F6-B7E4-4090-9C3F-054D34F090F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DRUA Plain Language Summary Template (1)</Template>
  <TotalTime>177</TotalTime>
  <Words>379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Trebuchet MS</vt:lpstr>
      <vt:lpstr>Slide Master</vt:lpstr>
      <vt:lpstr>PowerPoint Presentation</vt:lpstr>
    </vt:vector>
  </TitlesOfParts>
  <Company>Springer Nature 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Frampton</dc:creator>
  <cp:lastModifiedBy>James Frampton</cp:lastModifiedBy>
  <cp:revision>10</cp:revision>
  <dcterms:created xsi:type="dcterms:W3CDTF">2023-01-18T19:32:32Z</dcterms:created>
  <dcterms:modified xsi:type="dcterms:W3CDTF">2023-05-01T02:43:19Z</dcterms:modified>
</cp:coreProperties>
</file>