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24"/>
    <a:srgbClr val="267F4C"/>
    <a:srgbClr val="006F22"/>
    <a:srgbClr val="D7EFD5"/>
    <a:srgbClr val="F07200"/>
    <a:srgbClr val="FFE5CE"/>
    <a:srgbClr val="F0720A"/>
    <a:srgbClr val="00682D"/>
    <a:srgbClr val="EC008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0" autoAdjust="0"/>
    <p:restoredTop sz="94628" autoAdjust="0"/>
  </p:normalViewPr>
  <p:slideViewPr>
    <p:cSldViewPr>
      <p:cViewPr varScale="1">
        <p:scale>
          <a:sx n="162" d="100"/>
          <a:sy n="162" d="100"/>
        </p:scale>
        <p:origin x="7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an Duggan" userId="b418141f-0715-4752-9191-5fe9bf688a61" providerId="ADAL" clId="{EC11A4DE-BA27-46E7-9780-51B752D421A7}"/>
    <pc:docChg chg="modSld">
      <pc:chgData name="Sean Duggan" userId="b418141f-0715-4752-9191-5fe9bf688a61" providerId="ADAL" clId="{EC11A4DE-BA27-46E7-9780-51B752D421A7}" dt="2024-09-23T22:16:52.278" v="0"/>
      <pc:docMkLst>
        <pc:docMk/>
      </pc:docMkLst>
      <pc:sldChg chg="modSp mod">
        <pc:chgData name="Sean Duggan" userId="b418141f-0715-4752-9191-5fe9bf688a61" providerId="ADAL" clId="{EC11A4DE-BA27-46E7-9780-51B752D421A7}" dt="2024-09-23T22:16:52.278" v="0"/>
        <pc:sldMkLst>
          <pc:docMk/>
          <pc:sldMk cId="0" sldId="256"/>
        </pc:sldMkLst>
        <pc:spChg chg="mod">
          <ac:chgData name="Sean Duggan" userId="b418141f-0715-4752-9191-5fe9bf688a61" providerId="ADAL" clId="{EC11A4DE-BA27-46E7-9780-51B752D421A7}" dt="2024-09-23T22:16:52.278" v="0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6F22"/>
              </a:buClr>
              <a:defRPr/>
            </a:lvl1pPr>
            <a:lvl2pPr>
              <a:buClr>
                <a:srgbClr val="006F22"/>
              </a:buClr>
              <a:defRPr/>
            </a:lvl2pPr>
            <a:lvl3pPr>
              <a:buClr>
                <a:srgbClr val="006F22"/>
              </a:buClr>
              <a:defRPr/>
            </a:lvl3pPr>
            <a:lvl4pPr>
              <a:buClr>
                <a:srgbClr val="006F22"/>
              </a:buClr>
              <a:defRPr/>
            </a:lvl4pPr>
            <a:lvl5pPr>
              <a:buClr>
                <a:srgbClr val="006F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[Surname Initial], et al. </a:t>
            </a:r>
            <a:r>
              <a:rPr lang="en-US" dirty="0" err="1"/>
              <a:t>Adv</a:t>
            </a:r>
            <a:r>
              <a:rPr lang="en-US" dirty="0"/>
              <a:t> </a:t>
            </a:r>
            <a:r>
              <a:rPr lang="en-US" dirty="0" err="1"/>
              <a:t>Ther</a:t>
            </a:r>
            <a:r>
              <a:rPr lang="en-US" dirty="0"/>
              <a:t>. [YEAR]. [INSERT DOI]</a:t>
            </a:r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6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26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0"/>
            <a:ext cx="9144000" cy="771525"/>
            <a:chOff x="0" y="0"/>
            <a:chExt cx="9144000" cy="771525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0"/>
              <a:ext cx="9144000" cy="771525"/>
            </a:xfrm>
            <a:prstGeom prst="rect">
              <a:avLst/>
            </a:prstGeom>
            <a:solidFill>
              <a:srgbClr val="006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44" t="16769" b="76302"/>
            <a:stretch/>
          </p:blipFill>
          <p:spPr>
            <a:xfrm>
              <a:off x="0" y="99844"/>
              <a:ext cx="3861250" cy="582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7692828" y="82306"/>
            <a:ext cx="1451172" cy="600164"/>
            <a:chOff x="7692828" y="52920"/>
            <a:chExt cx="1451172" cy="697407"/>
          </a:xfrm>
          <a:effectLst>
            <a:outerShdw blurRad="50800" dist="38100" dir="5400000" algn="ctr" rotWithShape="0">
              <a:schemeClr val="tx1">
                <a:alpha val="40000"/>
              </a:schemeClr>
            </a:outerShdw>
          </a:effectLst>
        </p:grpSpPr>
        <p:sp>
          <p:nvSpPr>
            <p:cNvPr id="9" name="Rectangle 8"/>
            <p:cNvSpPr/>
            <p:nvPr/>
          </p:nvSpPr>
          <p:spPr>
            <a:xfrm>
              <a:off x="7696200" y="116775"/>
              <a:ext cx="1447800" cy="620967"/>
            </a:xfrm>
            <a:prstGeom prst="rect">
              <a:avLst/>
            </a:prstGeom>
            <a:solidFill>
              <a:srgbClr val="267F4C"/>
            </a:solidFill>
            <a:ln>
              <a:solidFill>
                <a:srgbClr val="267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92828" y="52920"/>
              <a:ext cx="1445061" cy="6974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PEER-REVIEWED</a:t>
              </a:r>
            </a:p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PLAIN</a:t>
              </a:r>
              <a:r>
                <a:rPr lang="en-GB" sz="1100" b="0" baseline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 LANGUAGE SUMMARY</a:t>
              </a:r>
              <a:endParaRPr lang="en-GB" sz="1100" b="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6434" y="1828800"/>
            <a:ext cx="2971800" cy="4114800"/>
          </a:xfrm>
          <a:prstGeom prst="roundRect">
            <a:avLst>
              <a:gd name="adj" fmla="val 5706"/>
            </a:avLst>
          </a:prstGeom>
          <a:ln w="28575">
            <a:solidFill>
              <a:srgbClr val="006F24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006F22"/>
                </a:solidFill>
              </a:rPr>
              <a:t>Key Points</a:t>
            </a:r>
          </a:p>
          <a:p>
            <a:r>
              <a:rPr lang="en-N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IDH1 and IDH2 inhibitor is being developed by Servier for the treatment of diffuse glioma</a:t>
            </a:r>
          </a:p>
          <a:p>
            <a:r>
              <a:rPr lang="en-N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Received its first approval on 6 August 2024 in the USA</a:t>
            </a:r>
            <a:endParaRPr lang="en-GB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 for use in the treatment of adult and pediatric patients aged ≥ 12 years with grade 2 astrocytoma or oligodendroglioma with a susceptible IDH1 or IDH2 mutation following surgery, including biopsy, sub-total resection, or gross total resection</a:t>
            </a:r>
            <a:endParaRPr lang="en-GB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6011929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GB" sz="1100" dirty="0"/>
              <a:t>This summary represents the opinions of the author. </a:t>
            </a:r>
            <a:r>
              <a:rPr lang="en-NZ" sz="1100" dirty="0">
                <a:solidFill>
                  <a:prstClr val="black"/>
                </a:solidFill>
                <a:latin typeface="Calibri" panose="020F0502020204030204" pitchFamily="34" charset="0"/>
              </a:rPr>
              <a:t>For a full list of declarations, including funding and author disclosure statements, and copyright information, please see the full text online.</a:t>
            </a:r>
            <a:r>
              <a:rPr lang="en-GB" sz="1100" dirty="0">
                <a:solidFill>
                  <a:prstClr val="black"/>
                </a:solidFill>
              </a:rPr>
              <a:t> </a:t>
            </a:r>
            <a:r>
              <a:rPr lang="en-GB" sz="1100" dirty="0"/>
              <a:t>© Springer Nature Switzerland AG 2024.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1981200" y="6442816"/>
            <a:ext cx="7104530" cy="442079"/>
          </a:xfrm>
        </p:spPr>
        <p:txBody>
          <a:bodyPr/>
          <a:lstStyle/>
          <a:p>
            <a:r>
              <a:rPr lang="en-GB" dirty="0"/>
              <a:t>Vorasidenib: First Approval</a:t>
            </a:r>
          </a:p>
          <a:p>
            <a:r>
              <a:rPr lang="en-GB" dirty="0"/>
              <a:t>Lamb, Y. N. Drugs. 2024. </a:t>
            </a:r>
            <a:r>
              <a:rPr lang="en-GB"/>
              <a:t>https://doi.org/10.1007/s40265-024-02097-2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6434" y="868467"/>
            <a:ext cx="2971800" cy="807934"/>
          </a:xfrm>
          <a:prstGeom prst="rect">
            <a:avLst/>
          </a:prstGeom>
          <a:solidFill>
            <a:srgbClr val="D7EFD5"/>
          </a:solidFill>
          <a:ln>
            <a:solidFill>
              <a:srgbClr val="006F2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Vorasidenib: Adis Evaluation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2800" y="868467"/>
            <a:ext cx="5562600" cy="5075134"/>
          </a:xfrm>
          <a:prstGeom prst="roundRect">
            <a:avLst>
              <a:gd name="adj" fmla="val 3157"/>
            </a:avLst>
          </a:prstGeom>
          <a:ln w="28575">
            <a:solidFill>
              <a:srgbClr val="006F24"/>
            </a:solidFill>
          </a:ln>
        </p:spPr>
        <p:txBody>
          <a:bodyPr wrap="square">
            <a:noAutofit/>
          </a:bodyPr>
          <a:lstStyle/>
          <a:p>
            <a:r>
              <a:rPr lang="en-GB" sz="2000" b="1" dirty="0">
                <a:solidFill>
                  <a:srgbClr val="006F22"/>
                </a:solidFill>
              </a:rPr>
              <a:t>Summary</a:t>
            </a:r>
          </a:p>
          <a:p>
            <a:endParaRPr lang="en-GB" sz="2000" b="1" dirty="0">
              <a:solidFill>
                <a:srgbClr val="006F22"/>
              </a:solidFill>
            </a:endParaRPr>
          </a:p>
          <a:p>
            <a:r>
              <a:rPr lang="en-N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Vorasidenib (VORANIGO®; Servier) is an orally administered, first-in-class, highly brain-penetrant dual inhibitor of mutant isocitrate dehydrogenase 1 and 2 (IDH1/2) enzymes being developed for use in IDH-mutant diffuse glioma. </a:t>
            </a:r>
          </a:p>
          <a:p>
            <a:endParaRPr lang="en-NZ" sz="1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Vorasidenib received its first approval on 6 August 2024, in the USA, for the treatment of adult and pediatric patients aged 12 years and older with grade 2 astrocytoma or oligodendroglioma with a susceptible IDH1 or IDH2 mutation following surgery, including biopsy, sub-total resection, or gross total resection. Approval was based on results from the multinational phase III INDIGO trial, in which vorasidenib significantly improved progression-free survival and time to the next anticancer intervention relative to placebo. </a:t>
            </a:r>
          </a:p>
          <a:p>
            <a:endParaRPr lang="en-NZ" sz="1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EU and other countries worldwide, regulatory review of vorasidenib in IDH-mutant glioma is currently underway. </a:t>
            </a:r>
            <a:endParaRPr lang="en-GB" sz="1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110963"/>
            <a:ext cx="1524000" cy="585924"/>
          </a:xfrm>
          <a:prstGeom prst="rect">
            <a:avLst/>
          </a:prstGeom>
          <a:solidFill>
            <a:srgbClr val="267F4C"/>
          </a:solidFill>
          <a:ln>
            <a:solidFill>
              <a:srgbClr val="267F4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1400" dirty="0"/>
              <a:t>PEER-REVIEWED FEATURE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973F091-1FD6-4BB9-970A-06F7C2420F4F}" vid="{0DBCC352-5C8E-49F3-AA2F-455A722D5E5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552212-8955-4162-b9ac-4e0eed2e472c">
      <Terms xmlns="http://schemas.microsoft.com/office/infopath/2007/PartnerControls"/>
    </lcf76f155ced4ddcb4097134ff3c332f>
    <TaxCatchAll xmlns="d743b863-bd27-49ec-acc5-a080b37abde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A6EBAA3523EE4EB973734A0FBC1593" ma:contentTypeVersion="12" ma:contentTypeDescription="Create a new document." ma:contentTypeScope="" ma:versionID="e1c83d81fd2ac8381235b8455c821d60">
  <xsd:schema xmlns:xsd="http://www.w3.org/2001/XMLSchema" xmlns:xs="http://www.w3.org/2001/XMLSchema" xmlns:p="http://schemas.microsoft.com/office/2006/metadata/properties" xmlns:ns2="cc552212-8955-4162-b9ac-4e0eed2e472c" xmlns:ns3="d743b863-bd27-49ec-acc5-a080b37abde3" targetNamespace="http://schemas.microsoft.com/office/2006/metadata/properties" ma:root="true" ma:fieldsID="d2957af07ec9bcb52b9aebab9a52d548" ns2:_="" ns3:_="">
    <xsd:import namespace="cc552212-8955-4162-b9ac-4e0eed2e472c"/>
    <xsd:import namespace="d743b863-bd27-49ec-acc5-a080b37ab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552212-8955-4162-b9ac-4e0eed2e47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b58666-e629-4e5a-b780-b8dcc15b31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3b863-bd27-49ec-acc5-a080b37abde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dbb5bf1-da33-4494-a106-9a375fa46d0e}" ma:internalName="TaxCatchAll" ma:showField="CatchAllData" ma:web="d743b863-bd27-49ec-acc5-a080b37abd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A3CEE1-5AD6-4E5E-BD76-B922E9840F8D}">
  <ds:schemaRefs>
    <ds:schemaRef ds:uri="http://schemas.microsoft.com/office/2006/metadata/properties"/>
    <ds:schemaRef ds:uri="http://schemas.microsoft.com/office/infopath/2007/PartnerControls"/>
    <ds:schemaRef ds:uri="cc552212-8955-4162-b9ac-4e0eed2e472c"/>
    <ds:schemaRef ds:uri="d743b863-bd27-49ec-acc5-a080b37abde3"/>
  </ds:schemaRefs>
</ds:datastoreItem>
</file>

<file path=customXml/itemProps2.xml><?xml version="1.0" encoding="utf-8"?>
<ds:datastoreItem xmlns:ds="http://schemas.openxmlformats.org/officeDocument/2006/customXml" ds:itemID="{D2D4482E-8C36-4F1D-A2A6-A1757A67D0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D2AB29-AFB8-45E1-8EB1-428B91B33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552212-8955-4162-b9ac-4e0eed2e472c"/>
    <ds:schemaRef ds:uri="d743b863-bd27-49ec-acc5-a080b37ab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AIR Template (Drugs) (3)</Template>
  <TotalTime>20</TotalTime>
  <Words>282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Slide Master</vt:lpstr>
      <vt:lpstr>PowerPoint Presentation</vt:lpstr>
    </vt:vector>
  </TitlesOfParts>
  <Company>Springer Nature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Yahiya Syed</dc:creator>
  <cp:lastModifiedBy>Sean Duggan</cp:lastModifiedBy>
  <cp:revision>11</cp:revision>
  <dcterms:created xsi:type="dcterms:W3CDTF">2024-06-26T02:43:56Z</dcterms:created>
  <dcterms:modified xsi:type="dcterms:W3CDTF">2024-09-23T22:16:56Z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0x010100BBA6EBAA3523EE4EB973734A0FBC1593</vt:lpwstr>
  </property>
  <property fmtid="{D5CDD505-2E9C-101B-9397-08002B2CF9AE}" pid="3" name="Order">
    <vt:r8>3400</vt:r8>
  </property>
  <property fmtid="{D5CDD505-2E9C-101B-9397-08002B2CF9AE}" pid="4" name="MediaServiceImageTags">
    <vt:lpwstr/>
  </property>
</Properties>
</file>