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sldIdLst>
    <p:sldId id="256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F24"/>
    <a:srgbClr val="267F4C"/>
    <a:srgbClr val="006F22"/>
    <a:srgbClr val="D7EFD5"/>
    <a:srgbClr val="F07200"/>
    <a:srgbClr val="FFE5CE"/>
    <a:srgbClr val="F0720A"/>
    <a:srgbClr val="00682D"/>
    <a:srgbClr val="EC008C"/>
    <a:srgbClr val="D816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7899" autoAdjust="0"/>
    <p:restoredTop sz="94628" autoAdjust="0"/>
  </p:normalViewPr>
  <p:slideViewPr>
    <p:cSldViewPr>
      <p:cViewPr varScale="1">
        <p:scale>
          <a:sx n="121" d="100"/>
          <a:sy n="121" d="100"/>
        </p:scale>
        <p:origin x="90" y="8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idan Hoy" userId="f4c31cb4-416b-4dd2-b68b-4e6a323bc7e5" providerId="ADAL" clId="{27A6A744-40E9-4D20-8608-5598AA0940C3}"/>
    <pc:docChg chg="undo custSel modSld">
      <pc:chgData name="Sheridan Hoy" userId="f4c31cb4-416b-4dd2-b68b-4e6a323bc7e5" providerId="ADAL" clId="{27A6A744-40E9-4D20-8608-5598AA0940C3}" dt="2025-05-15T23:10:26.069" v="13" actId="255"/>
      <pc:docMkLst>
        <pc:docMk/>
      </pc:docMkLst>
      <pc:sldChg chg="modSp mod">
        <pc:chgData name="Sheridan Hoy" userId="f4c31cb4-416b-4dd2-b68b-4e6a323bc7e5" providerId="ADAL" clId="{27A6A744-40E9-4D20-8608-5598AA0940C3}" dt="2025-05-15T23:10:26.069" v="13" actId="255"/>
        <pc:sldMkLst>
          <pc:docMk/>
          <pc:sldMk cId="0" sldId="256"/>
        </pc:sldMkLst>
        <pc:spChg chg="mod">
          <ac:chgData name="Sheridan Hoy" userId="f4c31cb4-416b-4dd2-b68b-4e6a323bc7e5" providerId="ADAL" clId="{27A6A744-40E9-4D20-8608-5598AA0940C3}" dt="2025-05-15T23:08:39.267" v="5" actId="13926"/>
          <ac:spMkLst>
            <pc:docMk/>
            <pc:sldMk cId="0" sldId="256"/>
            <ac:spMk id="3" creationId="{00000000-0000-0000-0000-000000000000}"/>
          </ac:spMkLst>
        </pc:spChg>
        <pc:spChg chg="mod">
          <ac:chgData name="Sheridan Hoy" userId="f4c31cb4-416b-4dd2-b68b-4e6a323bc7e5" providerId="ADAL" clId="{27A6A744-40E9-4D20-8608-5598AA0940C3}" dt="2025-05-15T23:10:26.069" v="13" actId="255"/>
          <ac:spMkLst>
            <pc:docMk/>
            <pc:sldMk cId="0" sldId="256"/>
            <ac:spMk id="8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135563"/>
          </a:xfrm>
          <a:prstGeom prst="rect">
            <a:avLst/>
          </a:prstGeom>
        </p:spPr>
        <p:txBody>
          <a:bodyPr/>
          <a:lstStyle>
            <a:lvl1pPr>
              <a:buClr>
                <a:srgbClr val="006F22"/>
              </a:buClr>
              <a:defRPr/>
            </a:lvl1pPr>
            <a:lvl2pPr>
              <a:buClr>
                <a:srgbClr val="006F22"/>
              </a:buClr>
              <a:defRPr/>
            </a:lvl2pPr>
            <a:lvl3pPr>
              <a:buClr>
                <a:srgbClr val="006F22"/>
              </a:buClr>
              <a:defRPr/>
            </a:lvl3pPr>
            <a:lvl4pPr>
              <a:buClr>
                <a:srgbClr val="006F22"/>
              </a:buClr>
              <a:defRPr/>
            </a:lvl4pPr>
            <a:lvl5pPr>
              <a:buClr>
                <a:srgbClr val="006F2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1981200" y="6526304"/>
            <a:ext cx="7104530" cy="33169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1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[Surname Initial], et al. </a:t>
            </a:r>
            <a:r>
              <a:rPr lang="en-US" dirty="0" err="1"/>
              <a:t>Adv</a:t>
            </a:r>
            <a:r>
              <a:rPr lang="en-US" dirty="0"/>
              <a:t> </a:t>
            </a:r>
            <a:r>
              <a:rPr lang="en-US" dirty="0" err="1"/>
              <a:t>Ther</a:t>
            </a:r>
            <a:r>
              <a:rPr lang="en-US" dirty="0"/>
              <a:t>. [YEAR]. [INSERT DOI]</a:t>
            </a:r>
          </a:p>
        </p:txBody>
      </p:sp>
      <p:pic>
        <p:nvPicPr>
          <p:cNvPr id="7" name="Picture 6" descr="Adis_white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" y="6574464"/>
            <a:ext cx="653742" cy="1828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006F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6431280"/>
            <a:ext cx="9144000" cy="45720"/>
          </a:xfrm>
          <a:prstGeom prst="rect">
            <a:avLst/>
          </a:prstGeom>
          <a:solidFill>
            <a:srgbClr val="267F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noFill/>
              </a:ln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0" y="0"/>
            <a:ext cx="9144000" cy="771525"/>
            <a:chOff x="0" y="0"/>
            <a:chExt cx="9144000" cy="771525"/>
          </a:xfrm>
        </p:grpSpPr>
        <p:sp>
          <p:nvSpPr>
            <p:cNvPr id="3" name="Rectangle 2"/>
            <p:cNvSpPr/>
            <p:nvPr userDrawn="1"/>
          </p:nvSpPr>
          <p:spPr>
            <a:xfrm>
              <a:off x="0" y="0"/>
              <a:ext cx="9144000" cy="771525"/>
            </a:xfrm>
            <a:prstGeom prst="rect">
              <a:avLst/>
            </a:prstGeom>
            <a:solidFill>
              <a:srgbClr val="006F2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" name="Picture 1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944" t="16769" b="76302"/>
            <a:stretch/>
          </p:blipFill>
          <p:spPr>
            <a:xfrm>
              <a:off x="0" y="99844"/>
              <a:ext cx="3861250" cy="58262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 userDrawn="1"/>
        </p:nvGrpSpPr>
        <p:grpSpPr>
          <a:xfrm>
            <a:off x="7692828" y="82306"/>
            <a:ext cx="1451172" cy="600164"/>
            <a:chOff x="7692828" y="52920"/>
            <a:chExt cx="1451172" cy="697407"/>
          </a:xfrm>
          <a:effectLst>
            <a:outerShdw blurRad="50800" dist="38100" dir="5400000" algn="ctr" rotWithShape="0">
              <a:schemeClr val="tx1">
                <a:alpha val="40000"/>
              </a:schemeClr>
            </a:outerShdw>
          </a:effectLst>
        </p:grpSpPr>
        <p:sp>
          <p:nvSpPr>
            <p:cNvPr id="9" name="Rectangle 8"/>
            <p:cNvSpPr/>
            <p:nvPr/>
          </p:nvSpPr>
          <p:spPr>
            <a:xfrm>
              <a:off x="7696200" y="116775"/>
              <a:ext cx="1447800" cy="620967"/>
            </a:xfrm>
            <a:prstGeom prst="rect">
              <a:avLst/>
            </a:prstGeom>
            <a:solidFill>
              <a:srgbClr val="267F4C"/>
            </a:solidFill>
            <a:ln>
              <a:solidFill>
                <a:srgbClr val="267F4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692828" y="52920"/>
              <a:ext cx="1445061" cy="697407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100" b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PEER-REVIEWED</a:t>
              </a:r>
            </a:p>
            <a:p>
              <a:pPr algn="ctr"/>
              <a:r>
                <a:rPr lang="en-GB" sz="1100" b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PLAIN</a:t>
              </a:r>
              <a:r>
                <a:rPr lang="en-GB" sz="1100" b="0" baseline="0" dirty="0">
                  <a:solidFill>
                    <a:schemeClr val="bg1"/>
                  </a:solidFill>
                  <a:latin typeface="Trebuchet MS" panose="020B0603020202020204" pitchFamily="34" charset="0"/>
                </a:rPr>
                <a:t> LANGUAGE SUMMARY</a:t>
              </a:r>
              <a:endParaRPr lang="en-GB" sz="1100" b="0" dirty="0">
                <a:solidFill>
                  <a:schemeClr val="bg1"/>
                </a:solidFill>
                <a:latin typeface="Trebuchet MS" panose="020B0603020202020204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r" defTabSz="914400" rtl="0" eaLnBrk="1" latinLnBrk="0" hangingPunct="1">
        <a:spcBef>
          <a:spcPct val="0"/>
        </a:spcBef>
        <a:buNone/>
        <a:defRPr sz="1200" kern="1200">
          <a:solidFill>
            <a:schemeClr val="bg1"/>
          </a:solidFill>
          <a:latin typeface="Trebuchet MS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92D050"/>
        </a:buClr>
        <a:buFont typeface="Arial" pitchFamily="34" charset="0"/>
        <a:buChar char="»"/>
        <a:defRPr sz="1200" kern="1200">
          <a:solidFill>
            <a:schemeClr val="tx1">
              <a:lumMod val="65000"/>
              <a:lumOff val="35000"/>
            </a:schemeClr>
          </a:solidFill>
          <a:latin typeface="Trebuchet MS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36434" y="1828800"/>
            <a:ext cx="2971800" cy="4114800"/>
          </a:xfrm>
          <a:prstGeom prst="roundRect">
            <a:avLst>
              <a:gd name="adj" fmla="val 5706"/>
            </a:avLst>
          </a:prstGeom>
          <a:ln w="28575">
            <a:solidFill>
              <a:srgbClr val="006F24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GB" sz="1600" b="1" dirty="0">
                <a:solidFill>
                  <a:srgbClr val="006F22"/>
                </a:solidFill>
              </a:rPr>
              <a:t>Key Points</a:t>
            </a:r>
          </a:p>
          <a:p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MEK 1/2 inhibitor developed by SpringWorks Therapeutics for the treatment of NF1-associated PN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Received its first approval on 11 February 2025 in the USA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Approved for use in adult and paediatric patients 2 years of age and older with NF1 who have symptomatic PN not amenable to complete resection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28600" y="6011929"/>
            <a:ext cx="868680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 anchorCtr="0">
            <a:spAutoFit/>
          </a:bodyPr>
          <a:lstStyle/>
          <a:p>
            <a:r>
              <a:rPr lang="en-GB" sz="1100" dirty="0"/>
              <a:t>This summary represents the opinions of the author. </a:t>
            </a:r>
            <a:r>
              <a:rPr lang="en-NZ" sz="1100" dirty="0">
                <a:solidFill>
                  <a:prstClr val="black"/>
                </a:solidFill>
                <a:latin typeface="Calibri" panose="020F0502020204030204" pitchFamily="34" charset="0"/>
              </a:rPr>
              <a:t>For a full list of declarations, including funding and author disclosure statements, and copyright information, please see the full text online.</a:t>
            </a:r>
            <a:r>
              <a:rPr lang="en-GB" sz="1100" dirty="0">
                <a:solidFill>
                  <a:prstClr val="black"/>
                </a:solidFill>
              </a:rPr>
              <a:t> </a:t>
            </a:r>
            <a:r>
              <a:rPr lang="en-GB" sz="1100" dirty="0"/>
              <a:t>© Springer Nature Switzerland AG 2025.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>
          <a:xfrm>
            <a:off x="2032128" y="6415921"/>
            <a:ext cx="7104530" cy="442079"/>
          </a:xfrm>
        </p:spPr>
        <p:txBody>
          <a:bodyPr/>
          <a:lstStyle/>
          <a:p>
            <a:r>
              <a:rPr lang="en-GB" dirty="0"/>
              <a:t>Mirdametinib: First Approval</a:t>
            </a:r>
          </a:p>
          <a:p>
            <a:r>
              <a:rPr lang="en-GB" dirty="0"/>
              <a:t>Hoy, S. M. Drugs. 2025. https://doi.org/10.1007/s40265-025-02190-0</a:t>
            </a:r>
          </a:p>
        </p:txBody>
      </p:sp>
      <p:sp>
        <p:nvSpPr>
          <p:cNvPr id="4" name="Rectangle 3"/>
          <p:cNvSpPr/>
          <p:nvPr/>
        </p:nvSpPr>
        <p:spPr>
          <a:xfrm>
            <a:off x="236434" y="868466"/>
            <a:ext cx="2971800" cy="807934"/>
          </a:xfrm>
          <a:prstGeom prst="rect">
            <a:avLst/>
          </a:prstGeom>
          <a:solidFill>
            <a:srgbClr val="D7EFD5"/>
          </a:solidFill>
          <a:ln>
            <a:solidFill>
              <a:srgbClr val="006F24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Z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Mirdametinib: Adis Evaluation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3352800" y="868467"/>
            <a:ext cx="5562600" cy="5075134"/>
          </a:xfrm>
          <a:prstGeom prst="roundRect">
            <a:avLst>
              <a:gd name="adj" fmla="val 3157"/>
            </a:avLst>
          </a:prstGeom>
          <a:ln w="28575">
            <a:solidFill>
              <a:srgbClr val="006F24"/>
            </a:solidFill>
          </a:ln>
        </p:spPr>
        <p:txBody>
          <a:bodyPr wrap="square">
            <a:noAutofit/>
          </a:bodyPr>
          <a:lstStyle/>
          <a:p>
            <a:r>
              <a:rPr lang="en-GB" sz="2200" b="1" dirty="0">
                <a:solidFill>
                  <a:srgbClr val="006F22"/>
                </a:solidFill>
              </a:rPr>
              <a:t>Summary</a:t>
            </a:r>
          </a:p>
          <a:p>
            <a:r>
              <a:rPr lang="en-N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Mirdametinib (GOMEKLI</a:t>
            </a:r>
            <a:r>
              <a:rPr lang="en-NZ" sz="1600" b="1" baseline="30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TM</a:t>
            </a:r>
            <a:r>
              <a:rPr lang="en-N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is an oral small molecule inhibitor of mitogen-activated protein kinase kinases 1 and 2 (MEK1/2) developed by SpringWorks Therapeutics for the treatment of neurofibromatosis type 1 (NF1)-associated plexiform neurofibromas (PN).</a:t>
            </a:r>
          </a:p>
          <a:p>
            <a:endParaRPr lang="en-N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It is the first therapy to be approved for the treatment of both adults and children with NF1-associated PN in the USA, where it is indicated for use in adult and paediatric patients 2 years of age and older with NF1 who have symptomatic PN not amenable to complete resection.</a:t>
            </a:r>
          </a:p>
          <a:p>
            <a:endParaRPr lang="en-N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Marketing Authorisation Application of mirdametinib is currently under review in the EU.</a:t>
            </a:r>
          </a:p>
          <a:p>
            <a:endParaRPr lang="en-NZ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NZ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Clinical studies of mirdametinib for the treatment of paediatric low-grade glioma are ongoing.</a:t>
            </a:r>
            <a:endParaRPr lang="en-GB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620000" y="110963"/>
            <a:ext cx="1524000" cy="585924"/>
          </a:xfrm>
          <a:prstGeom prst="rect">
            <a:avLst/>
          </a:prstGeom>
          <a:solidFill>
            <a:srgbClr val="267F4C"/>
          </a:solidFill>
          <a:ln>
            <a:solidFill>
              <a:srgbClr val="267F4C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NZ" sz="1400" dirty="0"/>
              <a:t>PEER-REVIEWED FEATURE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5E27CF5-9820-485B-9613-813E34C71AF0}" vid="{0B9797F7-178A-4F84-9C6F-112D5105647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BA6EBAA3523EE4EB973734A0FBC1593" ma:contentTypeVersion="12" ma:contentTypeDescription="Create a new document." ma:contentTypeScope="" ma:versionID="e1c83d81fd2ac8381235b8455c821d60">
  <xsd:schema xmlns:xsd="http://www.w3.org/2001/XMLSchema" xmlns:xs="http://www.w3.org/2001/XMLSchema" xmlns:p="http://schemas.microsoft.com/office/2006/metadata/properties" xmlns:ns2="cc552212-8955-4162-b9ac-4e0eed2e472c" xmlns:ns3="d743b863-bd27-49ec-acc5-a080b37abde3" targetNamespace="http://schemas.microsoft.com/office/2006/metadata/properties" ma:root="true" ma:fieldsID="d2957af07ec9bcb52b9aebab9a52d548" ns2:_="" ns3:_="">
    <xsd:import namespace="cc552212-8955-4162-b9ac-4e0eed2e472c"/>
    <xsd:import namespace="d743b863-bd27-49ec-acc5-a080b37abde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552212-8955-4162-b9ac-4e0eed2e47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fb58666-e629-4e5a-b780-b8dcc15b318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43b863-bd27-49ec-acc5-a080b37abde3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dbb5bf1-da33-4494-a106-9a375fa46d0e}" ma:internalName="TaxCatchAll" ma:showField="CatchAllData" ma:web="d743b863-bd27-49ec-acc5-a080b37abde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743b863-bd27-49ec-acc5-a080b37abde3" xsi:nil="true"/>
    <lcf76f155ced4ddcb4097134ff3c332f xmlns="cc552212-8955-4162-b9ac-4e0eed2e472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F05E72B-A1CF-42DD-907C-B8F90B32926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552212-8955-4162-b9ac-4e0eed2e472c"/>
    <ds:schemaRef ds:uri="d743b863-bd27-49ec-acc5-a080b37abd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F4B0CCD-542F-4463-B0B6-4D0DB82585EA}">
  <ds:schemaRefs>
    <ds:schemaRef ds:uri="http://schemas.microsoft.com/office/2006/metadata/properties"/>
    <ds:schemaRef ds:uri="http://schemas.microsoft.com/office/infopath/2007/PartnerControls"/>
    <ds:schemaRef ds:uri="1fa4b94e-d40c-40e8-b5fe-b363037196e6"/>
    <ds:schemaRef ds:uri="b366acfb-a5f7-48ad-bca4-d6563ac4dee9"/>
    <ds:schemaRef ds:uri="d743b863-bd27-49ec-acc5-a080b37abde3"/>
    <ds:schemaRef ds:uri="cc552212-8955-4162-b9ac-4e0eed2e472c"/>
  </ds:schemaRefs>
</ds:datastoreItem>
</file>

<file path=customXml/itemProps3.xml><?xml version="1.0" encoding="utf-8"?>
<ds:datastoreItem xmlns:ds="http://schemas.openxmlformats.org/officeDocument/2006/customXml" ds:itemID="{4BD20598-8C69-4610-9C6A-A9FD663BFC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AIR Template (Drugs) (1)</Template>
  <TotalTime>6</TotalTime>
  <Words>244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Slide Master</vt:lpstr>
      <vt:lpstr>PowerPoint Presentation</vt:lpstr>
    </vt:vector>
  </TitlesOfParts>
  <Company>Springer Nature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Sheridan Hoy</dc:creator>
  <cp:lastModifiedBy>Sheridan Hoy</cp:lastModifiedBy>
  <cp:revision>2</cp:revision>
  <dcterms:created xsi:type="dcterms:W3CDTF">2025-04-11T02:56:19Z</dcterms:created>
  <dcterms:modified xsi:type="dcterms:W3CDTF">2025-05-15T23:10:30Z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0x010100BBA6EBAA3523EE4EB973734A0FBC1593</vt:lpwstr>
  </property>
  <property fmtid="{D5CDD505-2E9C-101B-9397-08002B2CF9AE}" pid="3" name="Order">
    <vt:r8>16600</vt:r8>
  </property>
  <property fmtid="{D5CDD505-2E9C-101B-9397-08002B2CF9AE}" pid="4" name="MediaServiceImageTags">
    <vt:lpwstr/>
  </property>
</Properties>
</file>