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5" r:id="rId6"/>
    <p:sldId id="284" r:id="rId7"/>
    <p:sldId id="28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00"/>
    <a:srgbClr val="FFD500"/>
    <a:srgbClr val="FFE900"/>
    <a:srgbClr val="FFF200"/>
    <a:srgbClr val="FF3880"/>
    <a:srgbClr val="ACD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30"/>
  </p:normalViewPr>
  <p:slideViewPr>
    <p:cSldViewPr snapToGrid="0">
      <p:cViewPr>
        <p:scale>
          <a:sx n="90" d="100"/>
          <a:sy n="90" d="100"/>
        </p:scale>
        <p:origin x="1184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14EC8-17A3-7EC9-769B-561F6FF0FD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38DB6-6D62-2998-8DB2-BFA92BEF1A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F4536-5ADF-7C9B-8E5E-5A22DFA3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3C170-EE39-8F7D-D8FA-48C2221AA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958E7-4C6F-D43F-DCAF-8000FFA9F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6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33149-CD4B-40FA-4C1F-FFE5688BA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98905E-C5E2-B60C-DAE9-6FC81C78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25482-44B2-E314-2010-B433C7CFD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2976E-FB1F-2D10-C991-7F3257E14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78863-3475-DAB2-5103-FD44472AA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30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B5032C-0792-7336-CB9D-FE591AC69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63A8AE-29C7-42D9-3A9C-D2F13D483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C4E30-A552-BD3B-141A-9A4FA937D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DA46C-C678-DE3B-D968-22B6FDF58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A388C-4AE8-E5B8-64BE-DF4F38BBA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14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EFE2E-7073-DBCD-09D5-F15B46476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2BC50-5D37-FEA6-C3FF-437D0646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897D1-41FA-D123-3D6C-C08E7686B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36327-A329-BCBF-6A05-C88994C01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77629-2976-7E4F-4068-61ED2BA98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933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935FA-3A7F-9EB8-8721-BFDE72BDF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39275-28FD-B3C3-BF79-29DF14DC1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BAB9B-52A4-5D92-194E-0F81231CC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8DBB3-642F-1B07-22FD-D5E17B29C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53C15-AB8C-E6DF-F1AE-1FCE13E7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82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FDDD-09C3-8F1B-85FE-EAFFDF187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63CE2-D852-BBDC-4326-4BA6BC225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6EC1EB-F2D1-4208-A25E-B66D1CC9A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7732F9-C8AE-B5A9-38AF-6EEBBB41B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3D6EE-2314-ECA7-3151-5E9EA7F76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42D1B-40FC-166D-9325-1228114B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31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CB196-B399-F5EE-94ED-DDCAD1F88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4B7E7-FAB4-CA96-51DE-BCEBF663B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B8C99-AA88-E560-2ED9-01D226418A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EF3628-7EF5-8193-0B6F-FA5CC7CDB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335C42-60D1-C07E-AC8D-13DA21B9D2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C6415F-2B3A-5DF0-3475-5FDE98B55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29825-C3E9-3F77-03AB-B351447CE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E5ADC3-4E6D-BA35-8652-6C2083CB1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7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5A23D-990F-A7F0-9BA5-58BCEFB16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1D1D02-9B9D-8A45-094F-8FA53D93C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92164C-FDF4-0EA8-6B41-DBEC36818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58493-FA07-2E40-7663-029E25E18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88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1B0A63-89E8-687B-A6B9-448DF404E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1B74C5-EC18-51D1-E022-4F21ED500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3F11A-8E5A-22E2-10B0-B40EAEFA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5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B680E-F69E-5C84-B293-A74BCE41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B84D1-0C0D-3892-9A6E-81D6B8E56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EF64C8-3523-2C77-FC3C-FFE0819C4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4EB16-3D0B-2C96-CC90-88A30842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FEE8A-2806-FD29-5697-CCBA4C72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BB167F-AEDB-3D70-37C0-2280A1B1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8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F8E24-BC44-7DE2-6817-12882932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79605B-5224-1D09-7B0B-AE12D446D3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76496-B227-105A-1A60-8BA6F6F2E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52891-78B7-BBFD-EA24-189332B3C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5E499F-DCA8-52B1-1C24-44DFEF30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C576C-E093-A3C8-7DD5-30C15E061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646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A5519-44A7-4A6A-8E82-EA162D53A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C7202-4DC5-C466-71F7-D65C80E24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7F5A5-A0B6-3D9F-D75E-33C12C06FC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936364-2950-4806-BA25-63DA68896602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70851-DA4D-A98E-8456-8887CEA425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16EAF-1442-035E-4F49-6CB745C2D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DEB9C6-975C-493F-ACD8-6EEEAEE0F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56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AD07-0876-18A4-A809-717BC1D72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6770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Electronic supplementary material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IDEATE manuscript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85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1881-DAA2-9438-E49E-BB8B938D8873}"/>
              </a:ext>
            </a:extLst>
          </p:cNvPr>
          <p:cNvSpPr txBox="1">
            <a:spLocks/>
          </p:cNvSpPr>
          <p:nvPr/>
        </p:nvSpPr>
        <p:spPr>
          <a:xfrm>
            <a:off x="838202" y="365126"/>
            <a:ext cx="10515600" cy="4989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1: Data linkage and flow into SeRP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855E7A-2806-41A4-057A-C84D57A8B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514" y="1295401"/>
            <a:ext cx="9281106" cy="430530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3A4667-A06E-2AB2-9449-F977573A6534}"/>
              </a:ext>
            </a:extLst>
          </p:cNvPr>
          <p:cNvSpPr txBox="1"/>
          <p:nvPr/>
        </p:nvSpPr>
        <p:spPr>
          <a:xfrm>
            <a:off x="1337188" y="5770426"/>
            <a:ext cx="9440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Abbreviations: </a:t>
            </a:r>
            <a:r>
              <a:rPr lang="en-GB" sz="800" dirty="0" err="1"/>
              <a:t>SeRP</a:t>
            </a:r>
            <a:r>
              <a:rPr lang="en-GB" sz="800" dirty="0"/>
              <a:t> = </a:t>
            </a:r>
            <a:r>
              <a:rPr lang="en-GB" sz="8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Secure e-Research Platform</a:t>
            </a:r>
            <a:r>
              <a:rPr lang="en-GB" sz="800" dirty="0"/>
              <a:t>; NHS =National Health Service; CANISC = </a:t>
            </a:r>
            <a:r>
              <a:rPr lang="en-GB" sz="8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Cancer Network Information System Cymru</a:t>
            </a:r>
            <a:r>
              <a:rPr lang="en-GB" sz="800" dirty="0"/>
              <a:t>; DHCW = </a:t>
            </a:r>
            <a:r>
              <a:rPr lang="en-US" sz="800" kern="0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Digital Health and Care Wales</a:t>
            </a:r>
            <a:r>
              <a:rPr lang="en-GB" sz="800" dirty="0"/>
              <a:t>; ONS =</a:t>
            </a:r>
            <a:r>
              <a:rPr lang="en-GB" sz="8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Office for National Statistics;</a:t>
            </a:r>
            <a:r>
              <a:rPr lang="en-GB" sz="800" dirty="0"/>
              <a:t> APC = </a:t>
            </a:r>
            <a:r>
              <a:rPr lang="en-GB" sz="8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Admitted Patient Care; </a:t>
            </a:r>
            <a:r>
              <a:rPr lang="en-GB" sz="800" dirty="0"/>
              <a:t>OPA = </a:t>
            </a:r>
            <a:r>
              <a:rPr lang="en-GB" sz="8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Outpatient Appointments; </a:t>
            </a:r>
            <a:r>
              <a:rPr lang="en-GB" sz="800" dirty="0"/>
              <a:t>EDD = </a:t>
            </a:r>
            <a:r>
              <a:rPr lang="en-GB" sz="8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Emergency Department Dataset;</a:t>
            </a:r>
            <a:r>
              <a:rPr lang="en-GB" sz="800" dirty="0"/>
              <a:t> IDEATE = </a:t>
            </a:r>
            <a:r>
              <a:rPr lang="en-GB" sz="8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Innovation in Data to Evolve Agreements That Enhance patient health outcomes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731251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83718-59CC-D86E-97AD-30606DA04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47608-3374-0C2F-624C-C36724B330A6}"/>
              </a:ext>
            </a:extLst>
          </p:cNvPr>
          <p:cNvSpPr txBox="1">
            <a:spLocks/>
          </p:cNvSpPr>
          <p:nvPr/>
        </p:nvSpPr>
        <p:spPr>
          <a:xfrm>
            <a:off x="288610" y="267644"/>
            <a:ext cx="10515600" cy="86189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2: </a:t>
            </a:r>
            <a:r>
              <a:rPr lang="en-US" sz="2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Illustration of (a) a linear payment model with 100% cap and </a:t>
            </a:r>
          </a:p>
          <a:p>
            <a:r>
              <a:rPr lang="en-US" sz="20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(b) a threshold payment model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with a 100% cap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A4161-C6DF-EE93-C7AD-AA572F804AD6}"/>
              </a:ext>
            </a:extLst>
          </p:cNvPr>
          <p:cNvSpPr txBox="1"/>
          <p:nvPr/>
        </p:nvSpPr>
        <p:spPr>
          <a:xfrm>
            <a:off x="212220" y="936005"/>
            <a:ext cx="470102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1" dirty="0"/>
              <a:t>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519FE0-8BAD-8660-60D9-0AEE60FB3EBD}"/>
              </a:ext>
            </a:extLst>
          </p:cNvPr>
          <p:cNvSpPr txBox="1"/>
          <p:nvPr/>
        </p:nvSpPr>
        <p:spPr>
          <a:xfrm>
            <a:off x="6284750" y="2080280"/>
            <a:ext cx="417507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1" dirty="0"/>
              <a:t>b)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6DC9A2-558D-6FF8-A9F6-98BF532707DB}"/>
              </a:ext>
            </a:extLst>
          </p:cNvPr>
          <p:cNvGrpSpPr/>
          <p:nvPr/>
        </p:nvGrpSpPr>
        <p:grpSpPr>
          <a:xfrm>
            <a:off x="710021" y="4749655"/>
            <a:ext cx="2932873" cy="1069524"/>
            <a:chOff x="758712" y="4753515"/>
            <a:chExt cx="2932873" cy="10695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4B9407-4F3C-1F4A-E753-3866D839F666}"/>
                </a:ext>
              </a:extLst>
            </p:cNvPr>
            <p:cNvSpPr txBox="1"/>
            <p:nvPr/>
          </p:nvSpPr>
          <p:spPr>
            <a:xfrm>
              <a:off x="1205129" y="4753515"/>
              <a:ext cx="2486456" cy="1069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Benchmark</a:t>
              </a:r>
            </a:p>
            <a:p>
              <a:pPr>
                <a:spcAft>
                  <a:spcPts val="300"/>
                </a:spcAft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Measurement</a:t>
              </a:r>
            </a:p>
            <a:p>
              <a:pPr>
                <a:spcAft>
                  <a:spcPts val="300"/>
                </a:spcAft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Target</a:t>
              </a:r>
            </a:p>
            <a:p>
              <a:pPr>
                <a:spcAft>
                  <a:spcPts val="300"/>
                </a:spcAft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Payment cap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1B3B6EC-3D44-7767-7048-ED80CC603404}"/>
                </a:ext>
              </a:extLst>
            </p:cNvPr>
            <p:cNvCxnSpPr/>
            <p:nvPr/>
          </p:nvCxnSpPr>
          <p:spPr>
            <a:xfrm>
              <a:off x="758712" y="5672138"/>
              <a:ext cx="446417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0DFB69-DB16-0879-E10F-38276D06DEE7}"/>
                </a:ext>
              </a:extLst>
            </p:cNvPr>
            <p:cNvCxnSpPr/>
            <p:nvPr/>
          </p:nvCxnSpPr>
          <p:spPr>
            <a:xfrm>
              <a:off x="758712" y="5410201"/>
              <a:ext cx="446417" cy="0"/>
            </a:xfrm>
            <a:prstGeom prst="line">
              <a:avLst/>
            </a:prstGeom>
            <a:ln w="38100">
              <a:solidFill>
                <a:srgbClr val="FF388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8AAF765-A2FC-A18E-22CB-344354658FE1}"/>
                </a:ext>
              </a:extLst>
            </p:cNvPr>
            <p:cNvCxnSpPr/>
            <p:nvPr/>
          </p:nvCxnSpPr>
          <p:spPr>
            <a:xfrm>
              <a:off x="758712" y="5148263"/>
              <a:ext cx="446417" cy="0"/>
            </a:xfrm>
            <a:prstGeom prst="line">
              <a:avLst/>
            </a:prstGeom>
            <a:ln w="38100">
              <a:solidFill>
                <a:srgbClr val="FFD5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F4D7E23-FCCE-238F-0283-DCE302520AFE}"/>
                </a:ext>
              </a:extLst>
            </p:cNvPr>
            <p:cNvCxnSpPr/>
            <p:nvPr/>
          </p:nvCxnSpPr>
          <p:spPr>
            <a:xfrm>
              <a:off x="758712" y="4900613"/>
              <a:ext cx="446417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69C484-CBBF-A69C-7985-3BC53F8FD98F}"/>
              </a:ext>
            </a:extLst>
          </p:cNvPr>
          <p:cNvGrpSpPr/>
          <p:nvPr/>
        </p:nvGrpSpPr>
        <p:grpSpPr>
          <a:xfrm>
            <a:off x="212220" y="1305464"/>
            <a:ext cx="5769864" cy="3291840"/>
            <a:chOff x="523660" y="1293015"/>
            <a:chExt cx="5773025" cy="319325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08BF4CC-555A-EC10-A93A-8302AD56D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3660" y="1293015"/>
              <a:ext cx="5773025" cy="319325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46C101-D292-E804-48C3-2C6A34391685}"/>
                </a:ext>
              </a:extLst>
            </p:cNvPr>
            <p:cNvSpPr txBox="1"/>
            <p:nvPr/>
          </p:nvSpPr>
          <p:spPr>
            <a:xfrm rot="18781982">
              <a:off x="2338609" y="2641213"/>
              <a:ext cx="21431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C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Linear Measurement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7C952327-7459-058C-0E31-0F72BE369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484" y="2541283"/>
            <a:ext cx="5725618" cy="329184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90C5CE8-77B9-5628-B22A-1ACDFEA08893}"/>
              </a:ext>
            </a:extLst>
          </p:cNvPr>
          <p:cNvGrpSpPr/>
          <p:nvPr/>
        </p:nvGrpSpPr>
        <p:grpSpPr>
          <a:xfrm>
            <a:off x="6702257" y="5819179"/>
            <a:ext cx="2932873" cy="815608"/>
            <a:chOff x="758712" y="4753515"/>
            <a:chExt cx="2932873" cy="81560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9F5262-5014-2872-ECB1-4BEEAAABCD01}"/>
                </a:ext>
              </a:extLst>
            </p:cNvPr>
            <p:cNvSpPr txBox="1"/>
            <p:nvPr/>
          </p:nvSpPr>
          <p:spPr>
            <a:xfrm>
              <a:off x="1205129" y="4753515"/>
              <a:ext cx="2486456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Benchmark</a:t>
              </a:r>
            </a:p>
            <a:p>
              <a:pPr>
                <a:spcAft>
                  <a:spcPts val="300"/>
                </a:spcAft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Measurement</a:t>
              </a:r>
            </a:p>
            <a:p>
              <a:pPr>
                <a:spcAft>
                  <a:spcPts val="300"/>
                </a:spcAft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= Payment cap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405A207-DBFC-8220-B327-2635444B651A}"/>
                </a:ext>
              </a:extLst>
            </p:cNvPr>
            <p:cNvCxnSpPr/>
            <p:nvPr/>
          </p:nvCxnSpPr>
          <p:spPr>
            <a:xfrm>
              <a:off x="758712" y="5400676"/>
              <a:ext cx="446417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E710556-874F-DAE9-60AE-93D3F1FCD489}"/>
                </a:ext>
              </a:extLst>
            </p:cNvPr>
            <p:cNvCxnSpPr/>
            <p:nvPr/>
          </p:nvCxnSpPr>
          <p:spPr>
            <a:xfrm>
              <a:off x="758712" y="5148263"/>
              <a:ext cx="446417" cy="0"/>
            </a:xfrm>
            <a:prstGeom prst="line">
              <a:avLst/>
            </a:prstGeom>
            <a:ln w="38100">
              <a:solidFill>
                <a:srgbClr val="FFD5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479EF8E-D4E1-F8A5-4E2A-64B6D390E8A3}"/>
                </a:ext>
              </a:extLst>
            </p:cNvPr>
            <p:cNvCxnSpPr/>
            <p:nvPr/>
          </p:nvCxnSpPr>
          <p:spPr>
            <a:xfrm>
              <a:off x="758712" y="4900613"/>
              <a:ext cx="446417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0473C5C8-A76B-DD2A-3521-E66506EA62D5}"/>
              </a:ext>
            </a:extLst>
          </p:cNvPr>
          <p:cNvSpPr txBox="1"/>
          <p:nvPr/>
        </p:nvSpPr>
        <p:spPr>
          <a:xfrm>
            <a:off x="8210439" y="4096923"/>
            <a:ext cx="2143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C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Threshold Measurement</a:t>
            </a:r>
          </a:p>
        </p:txBody>
      </p:sp>
    </p:spTree>
    <p:extLst>
      <p:ext uri="{BB962C8B-B14F-4D97-AF65-F5344CB8AC3E}">
        <p14:creationId xmlns:p14="http://schemas.microsoft.com/office/powerpoint/2010/main" val="3707252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E29B97-21BC-2F42-72A6-F8420A0B3DEE}"/>
              </a:ext>
            </a:extLst>
          </p:cNvPr>
          <p:cNvSpPr txBox="1"/>
          <p:nvPr/>
        </p:nvSpPr>
        <p:spPr>
          <a:xfrm>
            <a:off x="381965" y="370390"/>
            <a:ext cx="11690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3. All three OBA scenarios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using a population-based, linear payment model with the M1 treatment cohort (2018-2020), including volatility analysis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5CF0AA-5CE4-021E-1E12-3F973796A824}"/>
              </a:ext>
            </a:extLst>
          </p:cNvPr>
          <p:cNvSpPr txBox="1"/>
          <p:nvPr/>
        </p:nvSpPr>
        <p:spPr>
          <a:xfrm>
            <a:off x="381965" y="1253312"/>
            <a:ext cx="3877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a) Primary scenario, all outcomes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6802AE-52DF-5CB6-B2AD-6DB518AA6842}"/>
              </a:ext>
            </a:extLst>
          </p:cNvPr>
          <p:cNvSpPr txBox="1"/>
          <p:nvPr/>
        </p:nvSpPr>
        <p:spPr>
          <a:xfrm>
            <a:off x="3745383" y="3831249"/>
            <a:ext cx="5412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b) One year survival and days disrupted by care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F38657-A74F-CEC3-E078-65B38D0B7D45}"/>
              </a:ext>
            </a:extLst>
          </p:cNvPr>
          <p:cNvSpPr txBox="1"/>
          <p:nvPr/>
        </p:nvSpPr>
        <p:spPr>
          <a:xfrm>
            <a:off x="7306519" y="1217924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c) One year survival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F9BF05-5A73-8A3F-9FB3-BC07CB3D3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63" y="1617735"/>
            <a:ext cx="4158942" cy="1961319"/>
          </a:xfrm>
          <a:prstGeom prst="rect">
            <a:avLst/>
          </a:prstGeom>
        </p:spPr>
      </p:pic>
      <p:pic>
        <p:nvPicPr>
          <p:cNvPr id="10" name="Picture 9" descr="A close-up of a graph">
            <a:extLst>
              <a:ext uri="{FF2B5EF4-FFF2-40B4-BE49-F238E27FC236}">
                <a16:creationId xmlns:a16="http://schemas.microsoft.com/office/drawing/2014/main" id="{BC1E3028-4829-C5DD-39FA-E877002A3A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" t="9557" r="2982" b="52536"/>
          <a:stretch/>
        </p:blipFill>
        <p:spPr>
          <a:xfrm>
            <a:off x="7458060" y="1545997"/>
            <a:ext cx="4122874" cy="20025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BA6348-F6E9-AE5C-476A-B215E3A38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351" y="4261052"/>
            <a:ext cx="4903942" cy="23126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6C38F0-75F2-9946-8441-6A56D4ADC9EC}"/>
              </a:ext>
            </a:extLst>
          </p:cNvPr>
          <p:cNvSpPr txBox="1"/>
          <p:nvPr/>
        </p:nvSpPr>
        <p:spPr>
          <a:xfrm>
            <a:off x="0" y="6588946"/>
            <a:ext cx="1133456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Abbreviations: OBA= Outcomes-based agreement; M1 = </a:t>
            </a:r>
            <a:r>
              <a:rPr lang="en-GB" sz="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metastatic disease at inclusion, P = Percentile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537204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7399CA05810B4BBA13754F39CF599D" ma:contentTypeVersion="8" ma:contentTypeDescription="Create a new document." ma:contentTypeScope="" ma:versionID="72cfe5efaa52e7fa2844586b98a7c099">
  <xsd:schema xmlns:xsd="http://www.w3.org/2001/XMLSchema" xmlns:xs="http://www.w3.org/2001/XMLSchema" xmlns:p="http://schemas.microsoft.com/office/2006/metadata/properties" xmlns:ns2="6248d9f9-82f9-45cd-95b4-927826fb3108" xmlns:ns3="3171b60d-c638-46d3-9738-4678345523cc" targetNamespace="http://schemas.microsoft.com/office/2006/metadata/properties" ma:root="true" ma:fieldsID="0660b619a5f0285980eff395282e78f8" ns2:_="" ns3:_="">
    <xsd:import namespace="6248d9f9-82f9-45cd-95b4-927826fb3108"/>
    <xsd:import namespace="3171b60d-c638-46d3-9738-4678345523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8d9f9-82f9-45cd-95b4-927826fb31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71b60d-c638-46d3-9738-4678345523c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0BF4DC-51F0-41FE-8871-751959C37C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01DF3B-1385-416E-A73E-E85F1DEC98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48d9f9-82f9-45cd-95b4-927826fb3108"/>
    <ds:schemaRef ds:uri="3171b60d-c638-46d3-9738-4678345523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2BB9AF-6E69-4BC3-BBD3-A2699B4614C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3321</TotalTime>
  <Words>207</Words>
  <Application>Microsoft Macintosh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Times New Roman</vt:lpstr>
      <vt:lpstr>Office Theme</vt:lpstr>
      <vt:lpstr>Electronic supplementary material  IDEATE manuscript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Electronic supplementary material  IDEATE manuscript</dc:title>
  <dc:creator>Elizabeth Adesanya (LCP)</dc:creator>
  <cp:lastModifiedBy>Jessica Burton</cp:lastModifiedBy>
  <cp:revision>14</cp:revision>
  <dcterms:created xsi:type="dcterms:W3CDTF">2024-09-20T09:19:34Z</dcterms:created>
  <dcterms:modified xsi:type="dcterms:W3CDTF">2024-09-29T11:40:29Z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0x010100057399CA05810B4BBA13754F39CF599D</vt:lpwstr>
  </property>
  <property fmtid="{D5CDD505-2E9C-101B-9397-08002B2CF9AE}" pid="3" name="MSIP_Label_68f72598-90ab-4748-9618-88402b5e95d2_Enabled">
    <vt:lpwstr>true</vt:lpwstr>
  </property>
  <property fmtid="{D5CDD505-2E9C-101B-9397-08002B2CF9AE}" pid="4" name="MSIP_Label_68f72598-90ab-4748-9618-88402b5e95d2_SetDate">
    <vt:lpwstr>2024-09-26T13:49:07Z</vt:lpwstr>
  </property>
  <property fmtid="{D5CDD505-2E9C-101B-9397-08002B2CF9AE}" pid="5" name="MSIP_Label_68f72598-90ab-4748-9618-88402b5e95d2_Method">
    <vt:lpwstr>Privileged</vt:lpwstr>
  </property>
  <property fmtid="{D5CDD505-2E9C-101B-9397-08002B2CF9AE}" pid="6" name="MSIP_Label_68f72598-90ab-4748-9618-88402b5e95d2_Name">
    <vt:lpwstr>68f72598-90ab-4748-9618-88402b5e95d2</vt:lpwstr>
  </property>
  <property fmtid="{D5CDD505-2E9C-101B-9397-08002B2CF9AE}" pid="7" name="MSIP_Label_68f72598-90ab-4748-9618-88402b5e95d2_SiteId">
    <vt:lpwstr>7a916015-20ae-4ad1-9170-eefd915e9272</vt:lpwstr>
  </property>
  <property fmtid="{D5CDD505-2E9C-101B-9397-08002B2CF9AE}" pid="8" name="MSIP_Label_68f72598-90ab-4748-9618-88402b5e95d2_ActionId">
    <vt:lpwstr>599f0c92-a899-44ab-ade1-0f3f435d29f5</vt:lpwstr>
  </property>
  <property fmtid="{D5CDD505-2E9C-101B-9397-08002B2CF9AE}" pid="9" name="MSIP_Label_68f72598-90ab-4748-9618-88402b5e95d2_ContentBits">
    <vt:lpwstr>0</vt:lpwstr>
  </property>
</Properties>
</file>