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4807"/>
  </p:normalViewPr>
  <p:slideViewPr>
    <p:cSldViewPr snapToGrid="0" snapToObjects="1">
      <p:cViewPr varScale="1">
        <p:scale>
          <a:sx n="82" d="100"/>
          <a:sy n="82" d="100"/>
        </p:scale>
        <p:origin x="16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BD2885-52DF-9147-8F99-175CE03F64ED}" type="datetimeFigureOut">
              <a:rPr lang="en-US" smtClean="0"/>
              <a:t>6/13/22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E760D-A10F-2B4E-9254-4D17A8DFE79F}" type="slidenum">
              <a:rPr lang="en-US" smtClean="0"/>
              <a:t>‹#›</a:t>
            </a:fld>
            <a:endParaRPr lang="en-US"/>
          </a:p>
        </p:txBody>
      </p:sp>
    </p:spTree>
    <p:extLst>
      <p:ext uri="{BB962C8B-B14F-4D97-AF65-F5344CB8AC3E}">
        <p14:creationId xmlns:p14="http://schemas.microsoft.com/office/powerpoint/2010/main" val="2095148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Humanism rounds is composed of 3 components: Conducting human histories, humanism rounds as a team, and celebrations. We will describe these each in more detail.</a:t>
            </a:r>
          </a:p>
          <a:p>
            <a:pPr marL="228600" indent="-228600">
              <a:buAutoNum type="arabicPeriod"/>
            </a:pPr>
            <a:endParaRPr lang="en-US" dirty="0"/>
          </a:p>
          <a:p>
            <a:pPr marL="228600" indent="-228600">
              <a:buAutoNum type="arabicPeriod"/>
            </a:pPr>
            <a:endParaRPr lang="en-US" dirty="0"/>
          </a:p>
          <a:p>
            <a:pPr marL="228600" indent="-228600">
              <a:buAutoNum type="arabicPeriod"/>
            </a:pPr>
            <a:r>
              <a:rPr lang="en-US" dirty="0"/>
              <a:t>Human Histories are focused on getting to know a patient as a person rather than focusing on their illness. It involves eliciting details of their lives such as personal hobbies and interests.</a:t>
            </a:r>
          </a:p>
          <a:p>
            <a:pPr marL="228600" indent="-228600">
              <a:buAutoNum type="arabicPeriod"/>
            </a:pPr>
            <a:r>
              <a:rPr lang="en-US" dirty="0"/>
              <a:t>Humanism Rounds is a protected time when teams of residents can visit with a patient at their bedside to get to know them better. </a:t>
            </a:r>
          </a:p>
          <a:p>
            <a:pPr marL="228600" indent="-228600">
              <a:buAutoNum type="arabicPeriod"/>
            </a:pPr>
            <a:r>
              <a:rPr lang="en-US" dirty="0"/>
              <a:t>Celebrations are </a:t>
            </a:r>
            <a:r>
              <a:rPr lang="en-US" dirty="0" err="1"/>
              <a:t>sess</a:t>
            </a:r>
            <a:endParaRPr lang="en-US" dirty="0"/>
          </a:p>
        </p:txBody>
      </p:sp>
      <p:sp>
        <p:nvSpPr>
          <p:cNvPr id="4" name="Slide Number Placeholder 3"/>
          <p:cNvSpPr>
            <a:spLocks noGrp="1"/>
          </p:cNvSpPr>
          <p:nvPr>
            <p:ph type="sldNum" sz="quarter" idx="5"/>
          </p:nvPr>
        </p:nvSpPr>
        <p:spPr/>
        <p:txBody>
          <a:bodyPr/>
          <a:lstStyle/>
          <a:p>
            <a:fld id="{552E760D-A10F-2B4E-9254-4D17A8DFE79F}" type="slidenum">
              <a:rPr lang="en-US" smtClean="0"/>
              <a:t>2</a:t>
            </a:fld>
            <a:endParaRPr lang="en-US"/>
          </a:p>
        </p:txBody>
      </p:sp>
    </p:spTree>
    <p:extLst>
      <p:ext uri="{BB962C8B-B14F-4D97-AF65-F5344CB8AC3E}">
        <p14:creationId xmlns:p14="http://schemas.microsoft.com/office/powerpoint/2010/main" val="177786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Human Histories are focused on getting to know a patient as a person rather than focusing on their illness. It involves eliciting details of their lives such as personal hobbies and interests. This mnemonic can help you start the conversation!</a:t>
            </a:r>
          </a:p>
          <a:p>
            <a:pPr marL="228600" indent="-228600">
              <a:buAutoNum type="arabicPeriod"/>
            </a:pPr>
            <a:endParaRPr lang="en-US" dirty="0"/>
          </a:p>
          <a:p>
            <a:endParaRPr lang="en-US" dirty="0"/>
          </a:p>
        </p:txBody>
      </p:sp>
      <p:sp>
        <p:nvSpPr>
          <p:cNvPr id="4" name="Slide Number Placeholder 3"/>
          <p:cNvSpPr>
            <a:spLocks noGrp="1"/>
          </p:cNvSpPr>
          <p:nvPr>
            <p:ph type="sldNum" sz="quarter" idx="5"/>
          </p:nvPr>
        </p:nvSpPr>
        <p:spPr/>
        <p:txBody>
          <a:bodyPr/>
          <a:lstStyle/>
          <a:p>
            <a:fld id="{552E760D-A10F-2B4E-9254-4D17A8DFE79F}" type="slidenum">
              <a:rPr lang="en-US" smtClean="0"/>
              <a:t>3</a:t>
            </a:fld>
            <a:endParaRPr lang="en-US"/>
          </a:p>
        </p:txBody>
      </p:sp>
    </p:spTree>
    <p:extLst>
      <p:ext uri="{BB962C8B-B14F-4D97-AF65-F5344CB8AC3E}">
        <p14:creationId xmlns:p14="http://schemas.microsoft.com/office/powerpoint/2010/main" val="251650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“Humanism Rounds” residents on the same inpatient team dedicate time to spend with a patient. Frequency is based on the availability of the team but we suggest doing this once a week. This should take no more than 20 minutes! The upper level resident should request the supervising attending physician to hold the team’s pagers and phones during this time so that the residents can focus on the conversation. If the attending is not available, chief medical residents can cover during this period. </a:t>
            </a:r>
          </a:p>
        </p:txBody>
      </p:sp>
      <p:sp>
        <p:nvSpPr>
          <p:cNvPr id="4" name="Slide Number Placeholder 3"/>
          <p:cNvSpPr>
            <a:spLocks noGrp="1"/>
          </p:cNvSpPr>
          <p:nvPr>
            <p:ph type="sldNum" sz="quarter" idx="5"/>
          </p:nvPr>
        </p:nvSpPr>
        <p:spPr/>
        <p:txBody>
          <a:bodyPr/>
          <a:lstStyle/>
          <a:p>
            <a:fld id="{552E760D-A10F-2B4E-9254-4D17A8DFE79F}" type="slidenum">
              <a:rPr lang="en-US" smtClean="0"/>
              <a:t>4</a:t>
            </a:fld>
            <a:endParaRPr lang="en-US"/>
          </a:p>
        </p:txBody>
      </p:sp>
    </p:spTree>
    <p:extLst>
      <p:ext uri="{BB962C8B-B14F-4D97-AF65-F5344CB8AC3E}">
        <p14:creationId xmlns:p14="http://schemas.microsoft.com/office/powerpoint/2010/main" val="3513897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month, residents will have protected time to come together to share their experiences as a group. These occur during regularly scheduled didactic sessions and typically last 30-45 minutes. Essentially, instead of having a lecture, residents get to share their experiences together!</a:t>
            </a:r>
          </a:p>
        </p:txBody>
      </p:sp>
      <p:sp>
        <p:nvSpPr>
          <p:cNvPr id="4" name="Slide Number Placeholder 3"/>
          <p:cNvSpPr>
            <a:spLocks noGrp="1"/>
          </p:cNvSpPr>
          <p:nvPr>
            <p:ph type="sldNum" sz="quarter" idx="5"/>
          </p:nvPr>
        </p:nvSpPr>
        <p:spPr/>
        <p:txBody>
          <a:bodyPr/>
          <a:lstStyle/>
          <a:p>
            <a:fld id="{552E760D-A10F-2B4E-9254-4D17A8DFE79F}" type="slidenum">
              <a:rPr lang="en-US" smtClean="0"/>
              <a:t>5</a:t>
            </a:fld>
            <a:endParaRPr lang="en-US"/>
          </a:p>
        </p:txBody>
      </p:sp>
    </p:spTree>
    <p:extLst>
      <p:ext uri="{BB962C8B-B14F-4D97-AF65-F5344CB8AC3E}">
        <p14:creationId xmlns:p14="http://schemas.microsoft.com/office/powerpoint/2010/main" val="2756207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02CD81D8-AC06-3245-ABBC-A6B848D6BE48}" type="datetimeFigureOut">
              <a:rPr lang="en-US" smtClean="0"/>
              <a:t>6/13/22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79540981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CD81D8-AC06-3245-ABBC-A6B848D6BE48}" type="datetimeFigureOut">
              <a:rPr lang="en-US" smtClean="0"/>
              <a:t>6/13/22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829074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02CD81D8-AC06-3245-ABBC-A6B848D6BE48}" type="datetimeFigureOut">
              <a:rPr lang="en-US" smtClean="0"/>
              <a:t>6/13/22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86237956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02CD81D8-AC06-3245-ABBC-A6B848D6BE48}" type="datetimeFigureOut">
              <a:rPr lang="en-US" smtClean="0"/>
              <a:t>6/13/22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1424389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02CD81D8-AC06-3245-ABBC-A6B848D6BE48}" type="datetimeFigureOut">
              <a:rPr lang="en-US" smtClean="0"/>
              <a:t>6/13/22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57A32-0D7E-F647-9F4A-C66AAD314561}"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31705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CD81D8-AC06-3245-ABBC-A6B848D6BE48}" type="datetimeFigureOut">
              <a:rPr lang="en-US" smtClean="0"/>
              <a:t>6/13/22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426176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D81D8-AC06-3245-ABBC-A6B848D6BE48}" type="datetimeFigureOut">
              <a:rPr lang="en-US" smtClean="0"/>
              <a:t>6/13/22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1783431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CD81D8-AC06-3245-ABBC-A6B848D6BE48}" type="datetimeFigureOut">
              <a:rPr lang="en-US" smtClean="0"/>
              <a:t>6/13/22</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91785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02CD81D8-AC06-3245-ABBC-A6B848D6BE48}" type="datetimeFigureOut">
              <a:rPr lang="en-US" smtClean="0"/>
              <a:t>6/13/22</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a:p>
        </p:txBody>
      </p:sp>
      <p:sp>
        <p:nvSpPr>
          <p:cNvPr id="7" name="Slide Number Placeholder 6"/>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679669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D81D8-AC06-3245-ABBC-A6B848D6BE48}" type="datetimeFigureOut">
              <a:rPr lang="en-US" smtClean="0"/>
              <a:t>6/13/22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69088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CD81D8-AC06-3245-ABBC-A6B848D6BE48}" type="datetimeFigureOut">
              <a:rPr lang="en-US" smtClean="0"/>
              <a:t>6/13/22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57A32-0D7E-F647-9F4A-C66AAD314561}" type="slidenum">
              <a:rPr lang="en-US" smtClean="0"/>
              <a:t>‹#›</a:t>
            </a:fld>
            <a:endParaRPr lang="en-US"/>
          </a:p>
        </p:txBody>
      </p:sp>
    </p:spTree>
    <p:extLst>
      <p:ext uri="{BB962C8B-B14F-4D97-AF65-F5344CB8AC3E}">
        <p14:creationId xmlns:p14="http://schemas.microsoft.com/office/powerpoint/2010/main" val="294915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02CD81D8-AC06-3245-ABBC-A6B848D6BE48}" type="datetimeFigureOut">
              <a:rPr lang="en-US" smtClean="0"/>
              <a:t>6/13/22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EA57A32-0D7E-F647-9F4A-C66AAD314561}" type="slidenum">
              <a:rPr lang="en-US" smtClean="0"/>
              <a:t>‹#›</a:t>
            </a:fld>
            <a:endParaRPr lang="en-US"/>
          </a:p>
        </p:txBody>
      </p:sp>
    </p:spTree>
    <p:extLst>
      <p:ext uri="{BB962C8B-B14F-4D97-AF65-F5344CB8AC3E}">
        <p14:creationId xmlns:p14="http://schemas.microsoft.com/office/powerpoint/2010/main" val="5092714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43F79-6821-0F11-278B-88D0DAA1F95D}"/>
              </a:ext>
            </a:extLst>
          </p:cNvPr>
          <p:cNvSpPr>
            <a:spLocks noGrp="1"/>
          </p:cNvSpPr>
          <p:nvPr>
            <p:ph type="ctrTitle"/>
          </p:nvPr>
        </p:nvSpPr>
        <p:spPr/>
        <p:txBody>
          <a:bodyPr/>
          <a:lstStyle/>
          <a:p>
            <a:r>
              <a:rPr lang="en-US" dirty="0"/>
              <a:t>Humanism Rounds</a:t>
            </a:r>
          </a:p>
        </p:txBody>
      </p:sp>
      <p:sp>
        <p:nvSpPr>
          <p:cNvPr id="3" name="Subtitle 2">
            <a:extLst>
              <a:ext uri="{FF2B5EF4-FFF2-40B4-BE49-F238E27FC236}">
                <a16:creationId xmlns:a16="http://schemas.microsoft.com/office/drawing/2014/main" id="{645032F4-DA81-F6AF-99DB-835A18096D99}"/>
              </a:ext>
            </a:extLst>
          </p:cNvPr>
          <p:cNvSpPr>
            <a:spLocks noGrp="1"/>
          </p:cNvSpPr>
          <p:nvPr>
            <p:ph type="subTitle" idx="1"/>
          </p:nvPr>
        </p:nvSpPr>
        <p:spPr/>
        <p:txBody>
          <a:bodyPr/>
          <a:lstStyle/>
          <a:p>
            <a:r>
              <a:rPr lang="en-US" dirty="0"/>
              <a:t>A Back to Bedside initiative</a:t>
            </a:r>
          </a:p>
        </p:txBody>
      </p:sp>
    </p:spTree>
    <p:extLst>
      <p:ext uri="{BB962C8B-B14F-4D97-AF65-F5344CB8AC3E}">
        <p14:creationId xmlns:p14="http://schemas.microsoft.com/office/powerpoint/2010/main" val="2054397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FA6853-0657-602F-5D70-E68039D5501C}"/>
              </a:ext>
            </a:extLst>
          </p:cNvPr>
          <p:cNvSpPr>
            <a:spLocks noGrp="1"/>
          </p:cNvSpPr>
          <p:nvPr>
            <p:ph type="title"/>
          </p:nvPr>
        </p:nvSpPr>
        <p:spPr>
          <a:xfrm>
            <a:off x="2231136" y="467418"/>
            <a:ext cx="7729728" cy="1188720"/>
          </a:xfrm>
          <a:solidFill>
            <a:schemeClr val="bg1"/>
          </a:solidFill>
        </p:spPr>
        <p:txBody>
          <a:bodyPr>
            <a:normAutofit/>
          </a:bodyPr>
          <a:lstStyle/>
          <a:p>
            <a:r>
              <a:rPr lang="en-US" dirty="0"/>
              <a:t>Overview</a:t>
            </a:r>
          </a:p>
        </p:txBody>
      </p:sp>
      <p:sp>
        <p:nvSpPr>
          <p:cNvPr id="3" name="Content Placeholder 2">
            <a:extLst>
              <a:ext uri="{FF2B5EF4-FFF2-40B4-BE49-F238E27FC236}">
                <a16:creationId xmlns:a16="http://schemas.microsoft.com/office/drawing/2014/main" id="{0BF29D93-44B0-A4C9-5071-B4D78443BE1A}"/>
              </a:ext>
            </a:extLst>
          </p:cNvPr>
          <p:cNvSpPr>
            <a:spLocks noGrp="1"/>
          </p:cNvSpPr>
          <p:nvPr>
            <p:ph idx="1"/>
          </p:nvPr>
        </p:nvSpPr>
        <p:spPr>
          <a:xfrm>
            <a:off x="1706062" y="2291262"/>
            <a:ext cx="8779512" cy="2879256"/>
          </a:xfrm>
        </p:spPr>
        <p:txBody>
          <a:bodyPr>
            <a:normAutofit/>
          </a:bodyPr>
          <a:lstStyle/>
          <a:p>
            <a:r>
              <a:rPr lang="en-US" sz="2800" dirty="0">
                <a:solidFill>
                  <a:srgbClr val="404040"/>
                </a:solidFill>
              </a:rPr>
              <a:t>3 components</a:t>
            </a:r>
          </a:p>
          <a:p>
            <a:pPr marL="914400" lvl="1" indent="-457200">
              <a:buFont typeface="+mj-lt"/>
              <a:buAutoNum type="arabicPeriod"/>
            </a:pPr>
            <a:r>
              <a:rPr lang="en-US" sz="2800" dirty="0">
                <a:solidFill>
                  <a:srgbClr val="404040"/>
                </a:solidFill>
              </a:rPr>
              <a:t> Conduct “Human Histories”</a:t>
            </a:r>
          </a:p>
          <a:p>
            <a:pPr marL="914400" lvl="1" indent="-457200">
              <a:buFont typeface="+mj-lt"/>
              <a:buAutoNum type="arabicPeriod"/>
            </a:pPr>
            <a:r>
              <a:rPr lang="en-US" sz="2800" dirty="0">
                <a:solidFill>
                  <a:srgbClr val="404040"/>
                </a:solidFill>
              </a:rPr>
              <a:t>“Humanism Rounds” with resident teams</a:t>
            </a:r>
          </a:p>
          <a:p>
            <a:pPr marL="914400" lvl="1" indent="-457200">
              <a:buFont typeface="+mj-lt"/>
              <a:buAutoNum type="arabicPeriod"/>
            </a:pPr>
            <a:r>
              <a:rPr lang="en-US" sz="2800" dirty="0">
                <a:solidFill>
                  <a:srgbClr val="404040"/>
                </a:solidFill>
              </a:rPr>
              <a:t>“Celebrations” during noon conference</a:t>
            </a:r>
          </a:p>
        </p:txBody>
      </p:sp>
    </p:spTree>
    <p:extLst>
      <p:ext uri="{BB962C8B-B14F-4D97-AF65-F5344CB8AC3E}">
        <p14:creationId xmlns:p14="http://schemas.microsoft.com/office/powerpoint/2010/main" val="1502702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48913-F0D1-C7DE-3084-7775417DEF3F}"/>
              </a:ext>
            </a:extLst>
          </p:cNvPr>
          <p:cNvSpPr>
            <a:spLocks noGrp="1"/>
          </p:cNvSpPr>
          <p:nvPr>
            <p:ph type="title"/>
          </p:nvPr>
        </p:nvSpPr>
        <p:spPr>
          <a:xfrm>
            <a:off x="829781" y="2708804"/>
            <a:ext cx="3698803" cy="1440394"/>
          </a:xfrm>
          <a:noFill/>
          <a:ln>
            <a:solidFill>
              <a:schemeClr val="tx1"/>
            </a:solidFill>
          </a:ln>
        </p:spPr>
        <p:txBody>
          <a:bodyPr>
            <a:normAutofit/>
          </a:bodyPr>
          <a:lstStyle/>
          <a:p>
            <a:r>
              <a:rPr lang="en-US" sz="2400">
                <a:solidFill>
                  <a:schemeClr val="tx1"/>
                </a:solidFill>
              </a:rPr>
              <a:t>Human Histories</a:t>
            </a:r>
          </a:p>
        </p:txBody>
      </p:sp>
      <p:sp>
        <p:nvSpPr>
          <p:cNvPr id="14"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A53D940-D3F9-4507-74AF-5EA9E6E17189}"/>
              </a:ext>
            </a:extLst>
          </p:cNvPr>
          <p:cNvSpPr>
            <a:spLocks noGrp="1"/>
          </p:cNvSpPr>
          <p:nvPr>
            <p:ph idx="1"/>
          </p:nvPr>
        </p:nvSpPr>
        <p:spPr>
          <a:xfrm>
            <a:off x="6049182" y="802637"/>
            <a:ext cx="5408696" cy="5764417"/>
          </a:xfrm>
        </p:spPr>
        <p:txBody>
          <a:bodyPr anchor="ctr">
            <a:normAutofit fontScale="92500"/>
          </a:bodyPr>
          <a:lstStyle/>
          <a:p>
            <a:pPr marL="0" indent="0">
              <a:buNone/>
            </a:pPr>
            <a:r>
              <a:rPr lang="en-US" sz="2800" dirty="0">
                <a:solidFill>
                  <a:schemeClr val="bg1"/>
                </a:solidFill>
              </a:rPr>
              <a:t>PEOPLES template</a:t>
            </a:r>
          </a:p>
          <a:p>
            <a:r>
              <a:rPr lang="en-US" sz="2800" b="1" dirty="0">
                <a:solidFill>
                  <a:schemeClr val="bg1"/>
                </a:solidFill>
              </a:rPr>
              <a:t>P</a:t>
            </a:r>
            <a:r>
              <a:rPr lang="en-US" sz="2800" dirty="0">
                <a:solidFill>
                  <a:schemeClr val="bg1"/>
                </a:solidFill>
              </a:rPr>
              <a:t>lace—Where are you from?</a:t>
            </a:r>
          </a:p>
          <a:p>
            <a:r>
              <a:rPr lang="en-US" sz="2800" b="1" dirty="0">
                <a:solidFill>
                  <a:schemeClr val="bg1"/>
                </a:solidFill>
              </a:rPr>
              <a:t>E</a:t>
            </a:r>
            <a:r>
              <a:rPr lang="en-US" sz="2800" dirty="0">
                <a:solidFill>
                  <a:schemeClr val="bg1"/>
                </a:solidFill>
              </a:rPr>
              <a:t>nvironment—Where do you live?</a:t>
            </a:r>
          </a:p>
          <a:p>
            <a:r>
              <a:rPr lang="en-US" sz="2800" b="1" dirty="0">
                <a:solidFill>
                  <a:schemeClr val="bg1"/>
                </a:solidFill>
              </a:rPr>
              <a:t>O</a:t>
            </a:r>
            <a:r>
              <a:rPr lang="en-US" sz="2800" dirty="0">
                <a:solidFill>
                  <a:schemeClr val="bg1"/>
                </a:solidFill>
              </a:rPr>
              <a:t>ccupation—What do you do for a living?</a:t>
            </a:r>
          </a:p>
          <a:p>
            <a:r>
              <a:rPr lang="en-US" sz="2800" b="1" dirty="0">
                <a:solidFill>
                  <a:schemeClr val="bg1"/>
                </a:solidFill>
              </a:rPr>
              <a:t>P</a:t>
            </a:r>
            <a:r>
              <a:rPr lang="en-US" sz="2800" dirty="0">
                <a:solidFill>
                  <a:schemeClr val="bg1"/>
                </a:solidFill>
              </a:rPr>
              <a:t>eople—Who is important in your life?</a:t>
            </a:r>
          </a:p>
          <a:p>
            <a:r>
              <a:rPr lang="en-US" sz="2800" b="1" dirty="0">
                <a:solidFill>
                  <a:schemeClr val="bg1"/>
                </a:solidFill>
              </a:rPr>
              <a:t>L</a:t>
            </a:r>
            <a:r>
              <a:rPr lang="en-US" sz="2800" dirty="0">
                <a:solidFill>
                  <a:schemeClr val="bg1"/>
                </a:solidFill>
              </a:rPr>
              <a:t>ikes—What do you do for fun?</a:t>
            </a:r>
          </a:p>
          <a:p>
            <a:r>
              <a:rPr lang="en-US" sz="2800" b="1" dirty="0">
                <a:solidFill>
                  <a:schemeClr val="bg1"/>
                </a:solidFill>
              </a:rPr>
              <a:t>E</a:t>
            </a:r>
            <a:r>
              <a:rPr lang="en-US" sz="2800" dirty="0">
                <a:solidFill>
                  <a:schemeClr val="bg1"/>
                </a:solidFill>
              </a:rPr>
              <a:t>ntertainment—What is your favorite TV show/movie/sports team?</a:t>
            </a:r>
          </a:p>
          <a:p>
            <a:r>
              <a:rPr lang="en-US" sz="2800" b="1">
                <a:solidFill>
                  <a:schemeClr val="bg1"/>
                </a:solidFill>
              </a:rPr>
              <a:t>S</a:t>
            </a:r>
            <a:r>
              <a:rPr lang="en-US" sz="2800">
                <a:solidFill>
                  <a:schemeClr val="bg1"/>
                </a:solidFill>
              </a:rPr>
              <a:t>ervice—What </a:t>
            </a:r>
            <a:r>
              <a:rPr lang="en-US" sz="2800" dirty="0">
                <a:solidFill>
                  <a:schemeClr val="bg1"/>
                </a:solidFill>
              </a:rPr>
              <a:t>branch of the military did you serve in?</a:t>
            </a:r>
            <a:endParaRPr lang="en-US" sz="2800" b="1" dirty="0">
              <a:solidFill>
                <a:schemeClr val="bg1"/>
              </a:solidFill>
            </a:endParaRPr>
          </a:p>
        </p:txBody>
      </p:sp>
    </p:spTree>
    <p:extLst>
      <p:ext uri="{BB962C8B-B14F-4D97-AF65-F5344CB8AC3E}">
        <p14:creationId xmlns:p14="http://schemas.microsoft.com/office/powerpoint/2010/main" val="346944527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4A31F-D68A-5473-7122-2189B51A2C75}"/>
              </a:ext>
            </a:extLst>
          </p:cNvPr>
          <p:cNvSpPr>
            <a:spLocks noGrp="1"/>
          </p:cNvSpPr>
          <p:nvPr>
            <p:ph type="title"/>
          </p:nvPr>
        </p:nvSpPr>
        <p:spPr>
          <a:xfrm>
            <a:off x="829781" y="2708804"/>
            <a:ext cx="3698803" cy="1440394"/>
          </a:xfrm>
          <a:noFill/>
          <a:ln>
            <a:solidFill>
              <a:schemeClr val="tx1"/>
            </a:solidFill>
          </a:ln>
        </p:spPr>
        <p:txBody>
          <a:bodyPr>
            <a:normAutofit/>
          </a:bodyPr>
          <a:lstStyle/>
          <a:p>
            <a:r>
              <a:rPr lang="en-US" sz="2400">
                <a:solidFill>
                  <a:schemeClr val="tx1"/>
                </a:solidFill>
              </a:rPr>
              <a:t>Humanism Rounds</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A67C87-7F4E-DEDE-8EE5-4A3DE440148F}"/>
              </a:ext>
            </a:extLst>
          </p:cNvPr>
          <p:cNvSpPr>
            <a:spLocks noGrp="1"/>
          </p:cNvSpPr>
          <p:nvPr>
            <p:ph idx="1"/>
          </p:nvPr>
        </p:nvSpPr>
        <p:spPr>
          <a:xfrm>
            <a:off x="6049182" y="802638"/>
            <a:ext cx="5408696" cy="5252722"/>
          </a:xfrm>
        </p:spPr>
        <p:txBody>
          <a:bodyPr anchor="ctr">
            <a:normAutofit/>
          </a:bodyPr>
          <a:lstStyle/>
          <a:p>
            <a:r>
              <a:rPr lang="en-US" sz="2800" dirty="0">
                <a:solidFill>
                  <a:schemeClr val="bg1"/>
                </a:solidFill>
              </a:rPr>
              <a:t>Resident teams select a patient to visit with as a group.</a:t>
            </a:r>
          </a:p>
          <a:p>
            <a:r>
              <a:rPr lang="en-US" sz="2800" dirty="0">
                <a:solidFill>
                  <a:schemeClr val="bg1"/>
                </a:solidFill>
              </a:rPr>
              <a:t>Coverage is provided to protect this time.</a:t>
            </a:r>
          </a:p>
          <a:p>
            <a:pPr marL="0" indent="0">
              <a:buNone/>
            </a:pPr>
            <a:endParaRPr lang="en-US" dirty="0">
              <a:solidFill>
                <a:schemeClr val="bg1"/>
              </a:solidFill>
            </a:endParaRPr>
          </a:p>
        </p:txBody>
      </p:sp>
    </p:spTree>
    <p:extLst>
      <p:ext uri="{BB962C8B-B14F-4D97-AF65-F5344CB8AC3E}">
        <p14:creationId xmlns:p14="http://schemas.microsoft.com/office/powerpoint/2010/main" val="318912852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A245-E17F-FA06-897B-CEC60109170D}"/>
              </a:ext>
            </a:extLst>
          </p:cNvPr>
          <p:cNvSpPr>
            <a:spLocks noGrp="1"/>
          </p:cNvSpPr>
          <p:nvPr>
            <p:ph type="title"/>
          </p:nvPr>
        </p:nvSpPr>
        <p:spPr>
          <a:xfrm>
            <a:off x="829781" y="2708804"/>
            <a:ext cx="3698803" cy="1440394"/>
          </a:xfrm>
          <a:noFill/>
          <a:ln>
            <a:solidFill>
              <a:schemeClr val="tx1"/>
            </a:solidFill>
          </a:ln>
        </p:spPr>
        <p:txBody>
          <a:bodyPr>
            <a:normAutofit/>
          </a:bodyPr>
          <a:lstStyle/>
          <a:p>
            <a:r>
              <a:rPr lang="en-US" sz="2400">
                <a:solidFill>
                  <a:schemeClr val="tx1"/>
                </a:solidFill>
              </a:rPr>
              <a:t>Celebrations</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0389DB-6282-8373-4F6C-5C8985C1EA96}"/>
              </a:ext>
            </a:extLst>
          </p:cNvPr>
          <p:cNvSpPr>
            <a:spLocks noGrp="1"/>
          </p:cNvSpPr>
          <p:nvPr>
            <p:ph idx="1"/>
          </p:nvPr>
        </p:nvSpPr>
        <p:spPr>
          <a:xfrm>
            <a:off x="6049182" y="802638"/>
            <a:ext cx="5408696" cy="5252722"/>
          </a:xfrm>
        </p:spPr>
        <p:txBody>
          <a:bodyPr anchor="ctr">
            <a:normAutofit/>
          </a:bodyPr>
          <a:lstStyle/>
          <a:p>
            <a:r>
              <a:rPr lang="en-US" sz="2800" dirty="0">
                <a:solidFill>
                  <a:schemeClr val="bg1"/>
                </a:solidFill>
              </a:rPr>
              <a:t>Share stories with </a:t>
            </a:r>
            <a:r>
              <a:rPr lang="en-US" sz="2800">
                <a:solidFill>
                  <a:schemeClr val="bg1"/>
                </a:solidFill>
              </a:rPr>
              <a:t>other residents</a:t>
            </a:r>
            <a:endParaRPr lang="en-US" sz="2800" dirty="0">
              <a:solidFill>
                <a:schemeClr val="bg1"/>
              </a:solidFill>
            </a:endParaRPr>
          </a:p>
          <a:p>
            <a:r>
              <a:rPr lang="en-US" sz="2800" dirty="0">
                <a:solidFill>
                  <a:schemeClr val="bg1"/>
                </a:solidFill>
              </a:rPr>
              <a:t>Recount Humanism Rounds experiences</a:t>
            </a:r>
          </a:p>
          <a:p>
            <a:r>
              <a:rPr lang="en-US" sz="2800" dirty="0">
                <a:solidFill>
                  <a:schemeClr val="bg1"/>
                </a:solidFill>
              </a:rPr>
              <a:t>Reflect on lessons learned from patients</a:t>
            </a:r>
          </a:p>
        </p:txBody>
      </p:sp>
    </p:spTree>
    <p:extLst>
      <p:ext uri="{BB962C8B-B14F-4D97-AF65-F5344CB8AC3E}">
        <p14:creationId xmlns:p14="http://schemas.microsoft.com/office/powerpoint/2010/main" val="307390593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{26410750-D5CD-4441-9FB3-8789CBEA6E22}tf10001120</Template>
  <TotalTime>1420</TotalTime>
  <Words>419</Words>
  <Application>Microsoft Macintosh PowerPoint</Application>
  <PresentationFormat>Widescreen</PresentationFormat>
  <Paragraphs>36</Paragraphs>
  <Slides>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Gill Sans MT</vt:lpstr>
      <vt:lpstr>Parcel</vt:lpstr>
      <vt:lpstr>Humanism Rounds</vt:lpstr>
      <vt:lpstr>Overview</vt:lpstr>
      <vt:lpstr>Human Histories</vt:lpstr>
      <vt:lpstr>Humanism Rounds</vt:lpstr>
      <vt:lpstr>Celebrations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Humanism Rounds</dc:title>
  <dc:creator>Kaplan, Jennifer Marie</dc:creator>
  <cp:lastModifiedBy>Kaplan, Jennifer Marie</cp:lastModifiedBy>
  <cp:revision>6</cp:revision>
  <dcterms:created xsi:type="dcterms:W3CDTF">2022-06-13T01:26:23Z</dcterms:created>
  <dcterms:modified xsi:type="dcterms:W3CDTF">2022-06-14T01:58:02Z</dcterms:modified>
</cp:coreProperties>
</file>