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84A8"/>
    <a:srgbClr val="6E638B"/>
    <a:srgbClr val="AB2870"/>
    <a:srgbClr val="00A1F6"/>
    <a:srgbClr val="0087CE"/>
    <a:srgbClr val="622AB6"/>
    <a:srgbClr val="522398"/>
    <a:srgbClr val="5A27A7"/>
    <a:srgbClr val="178088"/>
    <a:srgbClr val="0E6A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2" autoAdjust="0"/>
    <p:restoredTop sz="94628" autoAdjust="0"/>
  </p:normalViewPr>
  <p:slideViewPr>
    <p:cSldViewPr>
      <p:cViewPr>
        <p:scale>
          <a:sx n="100" d="100"/>
          <a:sy n="100" d="100"/>
        </p:scale>
        <p:origin x="-151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6E638B"/>
              </a:buClr>
              <a:defRPr/>
            </a:lvl1pPr>
            <a:lvl2pPr>
              <a:buClr>
                <a:srgbClr val="6E638B"/>
              </a:buClr>
              <a:defRPr/>
            </a:lvl2pPr>
            <a:lvl3pPr>
              <a:buClr>
                <a:srgbClr val="6E638B"/>
              </a:buClr>
              <a:defRPr/>
            </a:lvl3pPr>
            <a:lvl4pPr>
              <a:buClr>
                <a:srgbClr val="6E638B"/>
              </a:buClr>
              <a:defRPr/>
            </a:lvl4pPr>
            <a:lvl5pPr>
              <a:buClr>
                <a:srgbClr val="6E638B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reference text</a:t>
            </a:r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52400" y="162000"/>
            <a:ext cx="7507465" cy="6595329"/>
            <a:chOff x="152400" y="162000"/>
            <a:chExt cx="7507465" cy="6595329"/>
          </a:xfrm>
        </p:grpSpPr>
        <p:pic>
          <p:nvPicPr>
            <p:cNvPr id="7" name="Picture 6" descr="Adis_white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52400" y="6574464"/>
              <a:ext cx="653742" cy="182865"/>
            </a:xfrm>
            <a:prstGeom prst="rect">
              <a:avLst/>
            </a:prstGeom>
          </p:spPr>
        </p:pic>
        <p:pic>
          <p:nvPicPr>
            <p:cNvPr id="8" name="Picture 7" descr="open_access_icon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6732000" y="162000"/>
              <a:ext cx="927865" cy="329611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kett04\Desktop\Header elements 150PPI.tif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" y="794"/>
            <a:ext cx="9148762" cy="63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7848000" y="82800"/>
            <a:ext cx="1296000" cy="461665"/>
          </a:xfrm>
          <a:prstGeom prst="rect">
            <a:avLst/>
          </a:prstGeom>
          <a:solidFill>
            <a:srgbClr val="8E84A8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Trebuchet MS" pitchFamily="34" charset="0"/>
              </a:rPr>
              <a:t>PEER REVIEWED SUMMARY SLIDE</a:t>
            </a:r>
            <a:endParaRPr lang="en-US" sz="12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6E6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rgbClr val="8E8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solidFill>
                <a:srgbClr val="00459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990601"/>
            <a:ext cx="8686800" cy="4800600"/>
          </a:xfrm>
        </p:spPr>
        <p:txBody>
          <a:bodyPr/>
          <a:lstStyle/>
          <a:p>
            <a:r>
              <a:rPr lang="en-GB" dirty="0"/>
              <a:t>SUMMARY SLIDE </a:t>
            </a:r>
          </a:p>
          <a:p>
            <a:r>
              <a:rPr lang="en-GB" dirty="0" smtClean="0"/>
              <a:t>The </a:t>
            </a:r>
            <a:r>
              <a:rPr lang="en-GB" dirty="0"/>
              <a:t>objective of this study was to describe factors associated with initiating a biologic as monotherapy vs in combination with a conventional disease-modifying </a:t>
            </a:r>
            <a:r>
              <a:rPr lang="en-GB" dirty="0" err="1"/>
              <a:t>antirheumatic</a:t>
            </a:r>
            <a:r>
              <a:rPr lang="en-GB" dirty="0"/>
              <a:t> drug (DMARD) in biologic-naive patients with rheumatoid arthritis (RA) enrolled in a US RA registry (</a:t>
            </a:r>
            <a:r>
              <a:rPr lang="en-GB" dirty="0" err="1"/>
              <a:t>Corrona</a:t>
            </a:r>
            <a:r>
              <a:rPr lang="en-GB" dirty="0"/>
              <a:t>).</a:t>
            </a:r>
          </a:p>
          <a:p>
            <a:r>
              <a:rPr lang="en-GB" dirty="0" smtClean="0"/>
              <a:t>Mixed </a:t>
            </a:r>
            <a:r>
              <a:rPr lang="en-GB" dirty="0"/>
              <a:t>effects logistic regression models were estimated to examine predictors of monotherapy in biologic-naive initiators with the prescribing physician as a random effect.</a:t>
            </a:r>
          </a:p>
          <a:p>
            <a:r>
              <a:rPr lang="en-GB" dirty="0" smtClean="0"/>
              <a:t>Approximately </a:t>
            </a:r>
            <a:r>
              <a:rPr lang="en-GB" dirty="0"/>
              <a:t>1 in 5 biologic-naive patients initiated a biologic DMARD as monotherapy.</a:t>
            </a:r>
          </a:p>
          <a:p>
            <a:r>
              <a:rPr lang="en-GB" dirty="0" smtClean="0"/>
              <a:t>There </a:t>
            </a:r>
            <a:r>
              <a:rPr lang="en-GB" dirty="0"/>
              <a:t>was significant variation in physician use of monotherapy.</a:t>
            </a:r>
          </a:p>
          <a:p>
            <a:r>
              <a:rPr lang="en-GB" dirty="0" smtClean="0"/>
              <a:t>History </a:t>
            </a:r>
            <a:r>
              <a:rPr lang="en-GB" dirty="0"/>
              <a:t>of hepatic disease, neutropenia or malignancy may also be associated with initiating biologics as monotherapy.</a:t>
            </a:r>
          </a:p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 err="1" smtClean="0"/>
              <a:t>Dimitrios</a:t>
            </a:r>
            <a:r>
              <a:rPr lang="en-US" dirty="0" smtClean="0"/>
              <a:t> </a:t>
            </a:r>
            <a:r>
              <a:rPr lang="en-US" dirty="0"/>
              <a:t>A. </a:t>
            </a:r>
            <a:r>
              <a:rPr lang="en-US" dirty="0" smtClean="0"/>
              <a:t>Pappas</a:t>
            </a:r>
            <a:r>
              <a:rPr lang="en-US" dirty="0" smtClean="0"/>
              <a:t>, </a:t>
            </a:r>
            <a:r>
              <a:rPr lang="en-US" dirty="0" smtClean="0"/>
              <a:t>et al. </a:t>
            </a:r>
            <a:r>
              <a:rPr lang="en-US" dirty="0" err="1" smtClean="0"/>
              <a:t>Rheumatol</a:t>
            </a:r>
            <a:r>
              <a:rPr lang="en-US" dirty="0" smtClean="0"/>
              <a:t> </a:t>
            </a:r>
            <a:r>
              <a:rPr lang="en-US" dirty="0" err="1" smtClean="0"/>
              <a:t>Ther</a:t>
            </a:r>
            <a:r>
              <a:rPr lang="en-US" dirty="0" smtClean="0"/>
              <a:t>. </a:t>
            </a:r>
            <a:r>
              <a:rPr lang="en-US" dirty="0" smtClean="0"/>
              <a:t>2015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5791200"/>
            <a:ext cx="868680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1100" dirty="0">
                <a:solidFill>
                  <a:prstClr val="black"/>
                </a:solidFill>
              </a:rPr>
              <a:t>This summary slide represents the opinions of the authors. </a:t>
            </a:r>
            <a:r>
              <a:rPr lang="en-US" sz="1100" dirty="0" smtClean="0">
                <a:solidFill>
                  <a:prstClr val="black"/>
                </a:solidFill>
              </a:rPr>
              <a:t>Sponsorship </a:t>
            </a:r>
            <a:r>
              <a:rPr lang="en-US" sz="1100" dirty="0">
                <a:solidFill>
                  <a:prstClr val="black"/>
                </a:solidFill>
              </a:rPr>
              <a:t>for this study was funded by </a:t>
            </a:r>
            <a:r>
              <a:rPr lang="en-US" sz="1100" dirty="0" err="1"/>
              <a:t>Corrona</a:t>
            </a:r>
            <a:r>
              <a:rPr lang="en-US" sz="1100" dirty="0"/>
              <a:t>, LLC</a:t>
            </a:r>
            <a:r>
              <a:rPr lang="en-US" sz="1100" dirty="0" smtClean="0">
                <a:solidFill>
                  <a:prstClr val="black"/>
                </a:solidFill>
              </a:rPr>
              <a:t>. Medical </a:t>
            </a:r>
            <a:r>
              <a:rPr lang="en-US" sz="1100" dirty="0">
                <a:solidFill>
                  <a:prstClr val="black"/>
                </a:solidFill>
              </a:rPr>
              <a:t>writing assistance for this study was provided by </a:t>
            </a:r>
            <a:r>
              <a:rPr lang="en-US" sz="1100" dirty="0"/>
              <a:t>Eric Deutsch, PhD </a:t>
            </a:r>
            <a:r>
              <a:rPr lang="en-US" sz="1100" dirty="0" smtClean="0"/>
              <a:t>. </a:t>
            </a:r>
            <a:r>
              <a:rPr lang="en-GB" sz="1100" dirty="0" smtClean="0">
                <a:solidFill>
                  <a:prstClr val="black"/>
                </a:solidFill>
              </a:rPr>
              <a:t>For </a:t>
            </a:r>
            <a:r>
              <a:rPr lang="en-GB" sz="1100" dirty="0">
                <a:solidFill>
                  <a:prstClr val="black"/>
                </a:solidFill>
              </a:rPr>
              <a:t>a full list of acknowledgments and conflicts of interest for all authors of this article, please see the full text online. </a:t>
            </a:r>
            <a:r>
              <a:rPr lang="en-US" sz="1100" dirty="0">
                <a:solidFill>
                  <a:prstClr val="black"/>
                </a:solidFill>
              </a:rPr>
              <a:t>Copyright © The Authors </a:t>
            </a:r>
            <a:r>
              <a:rPr lang="en-US" sz="1100" dirty="0" smtClean="0">
                <a:solidFill>
                  <a:prstClr val="black"/>
                </a:solidFill>
              </a:rPr>
              <a:t>2015. </a:t>
            </a:r>
            <a:r>
              <a:rPr lang="en-US" sz="1100" dirty="0">
                <a:solidFill>
                  <a:prstClr val="black"/>
                </a:solidFill>
              </a:rPr>
              <a:t>Creative Commons Attribution Noncommercial License (CC BY-NC).</a:t>
            </a:r>
            <a:endParaRPr lang="en-GB" sz="11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200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Springer-SBM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hayw01</dc:creator>
  <cp:lastModifiedBy>Hooson, Matthew, Springer Healthcare UK</cp:lastModifiedBy>
  <cp:revision>49</cp:revision>
  <dcterms:created xsi:type="dcterms:W3CDTF">2010-11-02T11:52:55Z</dcterms:created>
  <dcterms:modified xsi:type="dcterms:W3CDTF">2014-12-22T15:27:37Z</dcterms:modified>
</cp:coreProperties>
</file>