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6018"/>
  </p:normalViewPr>
  <p:slideViewPr>
    <p:cSldViewPr snapToGrid="0" showGuides="1">
      <p:cViewPr varScale="1">
        <p:scale>
          <a:sx n="107" d="100"/>
          <a:sy n="107" d="100"/>
        </p:scale>
        <p:origin x="640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E15A5A-2609-2FEC-8C10-C502062FB3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84EA476-D737-E6A1-01AC-5AE9164D72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CFF5085-0CF8-2522-7213-E08956B30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8E4FD-2C15-9C42-A947-6F620AAE942B}" type="datetimeFigureOut">
              <a:rPr lang="de-DE" smtClean="0"/>
              <a:t>05.04.24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B4595C7-BEB5-E82A-9EE1-39A59E3FC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CCF2902-8972-7482-12C7-6EF641EA2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AB5EE-5054-5A4F-9B73-DA3C5DC757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9721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6B3A02-E94E-A118-99B6-DF4103182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82F5732-FC1D-B529-FFBE-74134718B6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F174220-BACA-F56C-13BF-206E8738F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8E4FD-2C15-9C42-A947-6F620AAE942B}" type="datetimeFigureOut">
              <a:rPr lang="de-DE" smtClean="0"/>
              <a:t>05.04.24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6FC6EB2-81BF-5656-FE35-124005EF7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3F9DE6F-208E-8044-79A0-3397C3BD5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AB5EE-5054-5A4F-9B73-DA3C5DC757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9407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0C39DDEA-714F-CEE0-B288-A3AC4B0B87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0D90C50-EADD-67B2-359F-0BB266E11A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5C9C111-151D-62D1-A812-D37F5AFB0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8E4FD-2C15-9C42-A947-6F620AAE942B}" type="datetimeFigureOut">
              <a:rPr lang="de-DE" smtClean="0"/>
              <a:t>05.04.24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9293145-FDAE-BD41-EE75-C1213B838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F09243F-FCAF-6A65-E2E9-778FD8973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AB5EE-5054-5A4F-9B73-DA3C5DC757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1957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FA062B-198E-9B86-9077-2E2A3DCD0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BDD3CF9-AA1A-6D9D-B996-5FAC28BAD6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E223042-C8ED-9B08-BD3E-D287D2647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8E4FD-2C15-9C42-A947-6F620AAE942B}" type="datetimeFigureOut">
              <a:rPr lang="de-DE" smtClean="0"/>
              <a:t>05.04.24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7E6CB94-F9FF-92CB-7024-54FC08FE3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123F599-F6AC-C9C9-6B7F-E638A71DA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AB5EE-5054-5A4F-9B73-DA3C5DC757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7487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49E611-15DA-80FE-AE48-9057FCF0D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C885CDF-7582-A6CF-FB13-6D0F91E6C4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822A6B0-0F5B-A5ED-ABC0-FE8489658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8E4FD-2C15-9C42-A947-6F620AAE942B}" type="datetimeFigureOut">
              <a:rPr lang="de-DE" smtClean="0"/>
              <a:t>05.04.24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3AFA22F-EC11-AD1C-7AA4-3E50A6162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A5E7947-B0B2-3926-FA4D-E315206CF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AB5EE-5054-5A4F-9B73-DA3C5DC757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6171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02C925-60F1-6437-66DB-180D82505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E98279B-7C4A-2FDF-036A-4B2520EA31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32C3790-7761-42DD-A6E0-CE390819DE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83C840F-8685-0EBF-2DC6-E91387861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8E4FD-2C15-9C42-A947-6F620AAE942B}" type="datetimeFigureOut">
              <a:rPr lang="de-DE" smtClean="0"/>
              <a:t>05.04.24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4733BEC-22D5-835B-572E-35961386B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2B14CF7-6AE7-0FD0-C50F-D203CD716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AB5EE-5054-5A4F-9B73-DA3C5DC757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4124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BB3A63-7E66-9F61-ED69-034A4624B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1C79D51-FEA2-92AA-4FA3-8CE90B2ED5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2A6FF7A-2FC4-3A73-C3E3-F4C2E91787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37BE35A-E7A0-596C-A629-4F5A65CFB6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D20A795-AA3B-0051-2997-6BE9EE157C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92B550DE-A4D0-F517-645E-013DF03D1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8E4FD-2C15-9C42-A947-6F620AAE942B}" type="datetimeFigureOut">
              <a:rPr lang="de-DE" smtClean="0"/>
              <a:t>05.04.24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A642DFC2-779D-3864-83BB-DFCFA98F6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E7B0E20-B72D-05E1-3D0F-B7CAEE005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AB5EE-5054-5A4F-9B73-DA3C5DC757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2916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3BAFC6-1F4F-5B6A-E18D-AF6A206EB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9DF1F09-FB02-20E5-A0F5-DEC28829D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8E4FD-2C15-9C42-A947-6F620AAE942B}" type="datetimeFigureOut">
              <a:rPr lang="de-DE" smtClean="0"/>
              <a:t>05.04.24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F0BB660-277D-2B12-4DB5-2CDF5D391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F8881D4-1D0C-16FC-FBC0-C9F94408C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AB5EE-5054-5A4F-9B73-DA3C5DC757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614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FA80A15-4106-5CAC-B7F5-46EDA714A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8E4FD-2C15-9C42-A947-6F620AAE942B}" type="datetimeFigureOut">
              <a:rPr lang="de-DE" smtClean="0"/>
              <a:t>05.04.24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8CE78B2-0E03-5445-3331-980326B9E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BE40066-080E-DB3F-4115-481D8102F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AB5EE-5054-5A4F-9B73-DA3C5DC757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6992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4882B5-E161-67E0-9963-9F70E0AC9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BDAABA9-8445-0D36-C5A1-684DA2883F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BB099C8-B600-4053-4327-89D0312D76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77298CD-095C-CB77-8D7E-9E815AC24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8E4FD-2C15-9C42-A947-6F620AAE942B}" type="datetimeFigureOut">
              <a:rPr lang="de-DE" smtClean="0"/>
              <a:t>05.04.24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21F1F33-8DDB-DA92-3069-D1216A3A0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A51C6BB-A880-C3CD-8856-5077C6138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AB5EE-5054-5A4F-9B73-DA3C5DC757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9310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755519-227B-8EAA-AB27-2A2847C6C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EBB8DD07-5475-AD93-D90F-F77033C047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418E651-577D-5A32-BC98-325B7FB2DE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46C7EB9-54E0-4B50-A249-E4BE86737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8E4FD-2C15-9C42-A947-6F620AAE942B}" type="datetimeFigureOut">
              <a:rPr lang="de-DE" smtClean="0"/>
              <a:t>05.04.24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C7CF000-BD7C-135F-AA75-F99964D1D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1F597E9-2FFA-26E5-3A5B-C33DD7E1E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AB5EE-5054-5A4F-9B73-DA3C5DC757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9957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1986849A-FECE-3950-404E-A3587D0AF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9CCCB3B-604A-CABF-2C45-6CAF444196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45BCD61-6FF4-E517-E94A-306357F367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8E4FD-2C15-9C42-A947-6F620AAE942B}" type="datetimeFigureOut">
              <a:rPr lang="de-DE" smtClean="0"/>
              <a:t>05.04.24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E7B42DF-9D00-6689-DE3A-ED731CA6F2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C2CC6F5-4349-4546-EA85-9811407380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FAB5EE-5054-5A4F-9B73-DA3C5DC757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9362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85CD0DD-7E24-72FB-E4E5-D27CEBEAF41D}"/>
              </a:ext>
            </a:extLst>
          </p:cNvPr>
          <p:cNvSpPr txBox="1">
            <a:spLocks/>
          </p:cNvSpPr>
          <p:nvPr/>
        </p:nvSpPr>
        <p:spPr bwMode="auto">
          <a:xfrm>
            <a:off x="506920" y="1124323"/>
            <a:ext cx="11353800" cy="15058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800">
                <a:latin typeface="Times New Roman"/>
                <a:cs typeface="Times New Roman"/>
              </a:rPr>
              <a:t> </a:t>
            </a:r>
            <a:br>
              <a:rPr lang="en-US" sz="2800">
                <a:latin typeface="Times New Roman"/>
                <a:cs typeface="Times New Roman"/>
              </a:rPr>
            </a:br>
            <a:r>
              <a:rPr lang="en-US" sz="2800" b="1">
                <a:latin typeface="Times New Roman"/>
                <a:cs typeface="Times New Roman"/>
              </a:rPr>
              <a:t>Supplement Table 1. </a:t>
            </a:r>
            <a:r>
              <a:rPr lang="en-US" sz="2800" b="1" dirty="0">
                <a:latin typeface="Times New Roman"/>
                <a:cs typeface="Times New Roman"/>
              </a:rPr>
              <a:t>Virulence/</a:t>
            </a:r>
            <a:r>
              <a:rPr lang="en-US" sz="2800" b="1" dirty="0" err="1">
                <a:latin typeface="Times New Roman"/>
                <a:cs typeface="Times New Roman"/>
              </a:rPr>
              <a:t>avirulence</a:t>
            </a:r>
            <a:r>
              <a:rPr lang="en-US" sz="2800" b="1" dirty="0">
                <a:latin typeface="Times New Roman"/>
                <a:cs typeface="Times New Roman"/>
              </a:rPr>
              <a:t> profile of </a:t>
            </a:r>
            <a:r>
              <a:rPr lang="en-US" sz="2800" b="1" i="1" dirty="0">
                <a:latin typeface="Times New Roman"/>
                <a:cs typeface="Times New Roman"/>
              </a:rPr>
              <a:t>Puccinia triticina</a:t>
            </a:r>
            <a:r>
              <a:rPr lang="en-US" sz="2800" b="1" dirty="0">
                <a:latin typeface="Times New Roman"/>
                <a:cs typeface="Times New Roman"/>
              </a:rPr>
              <a:t> race PKTTS</a:t>
            </a:r>
            <a:br>
              <a:rPr lang="en-US" sz="2500" dirty="0">
                <a:latin typeface="Calibri Light"/>
                <a:ea typeface="Arial"/>
                <a:cs typeface="Arial"/>
              </a:rPr>
            </a:br>
            <a:endParaRPr lang="en-US" sz="2500" dirty="0">
              <a:latin typeface="Calibri Light"/>
              <a:ea typeface="Arial"/>
              <a:cs typeface="Arial"/>
            </a:endParaRPr>
          </a:p>
        </p:txBody>
      </p:sp>
      <p:graphicFrame>
        <p:nvGraphicFramePr>
          <p:cNvPr id="5" name="Table 3">
            <a:extLst>
              <a:ext uri="{FF2B5EF4-FFF2-40B4-BE49-F238E27FC236}">
                <a16:creationId xmlns:a16="http://schemas.microsoft.com/office/drawing/2014/main" id="{883557B7-1954-E5CA-3D9F-47BD05D1FB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5089172"/>
              </p:ext>
            </p:extLst>
          </p:nvPr>
        </p:nvGraphicFramePr>
        <p:xfrm>
          <a:off x="790700" y="2995516"/>
          <a:ext cx="10786240" cy="2473958"/>
        </p:xfrm>
        <a:graphic>
          <a:graphicData uri="http://schemas.openxmlformats.org/drawingml/2006/table">
            <a:tbl>
              <a:tblPr firstRow="1" firstCol="1" bandRow="1"/>
              <a:tblGrid>
                <a:gridCol w="76810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51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40749">
                <a:tc>
                  <a:txBody>
                    <a:bodyPr/>
                    <a:lstStyle/>
                    <a:p>
                      <a:pPr algn="just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2400" b="0" i="0" u="none" strike="noStrike">
                          <a:latin typeface="Times New Roman"/>
                          <a:ea typeface="Times New Roman"/>
                          <a:cs typeface="Arial"/>
                        </a:rPr>
                        <a:t>Ineffective </a:t>
                      </a:r>
                      <a:r>
                        <a:rPr lang="en-US" sz="2400" b="0" i="1" u="none" strike="noStrike">
                          <a:latin typeface="Times New Roman"/>
                          <a:ea typeface="Times New Roman"/>
                          <a:cs typeface="Arial"/>
                        </a:rPr>
                        <a:t>Triticum aestivum</a:t>
                      </a:r>
                      <a:r>
                        <a:rPr lang="en-US" sz="2400" b="0" i="0" u="none" strike="noStrike">
                          <a:latin typeface="Times New Roman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en-US" sz="2400" b="0" i="1" u="none" strike="noStrike">
                          <a:latin typeface="Times New Roman"/>
                          <a:ea typeface="Times New Roman"/>
                          <a:cs typeface="Arial"/>
                        </a:rPr>
                        <a:t>Leaf rust</a:t>
                      </a:r>
                      <a:r>
                        <a:rPr lang="en-US" sz="2400" b="0" i="0" u="none" strike="noStrike">
                          <a:latin typeface="Times New Roman"/>
                          <a:ea typeface="Times New Roman"/>
                          <a:cs typeface="Arial"/>
                        </a:rPr>
                        <a:t> (</a:t>
                      </a:r>
                      <a:r>
                        <a:rPr lang="en-US" sz="2400" b="0" i="1" u="none" strike="noStrike">
                          <a:latin typeface="Times New Roman"/>
                          <a:ea typeface="Times New Roman"/>
                          <a:cs typeface="Arial"/>
                        </a:rPr>
                        <a:t>Lr</a:t>
                      </a:r>
                      <a:r>
                        <a:rPr lang="en-US" sz="2400" b="0" i="0" u="none" strike="noStrike">
                          <a:latin typeface="Times New Roman"/>
                          <a:ea typeface="Times New Roman"/>
                          <a:cs typeface="Arial"/>
                        </a:rPr>
                        <a:t>) </a:t>
                      </a:r>
                      <a:r>
                        <a:rPr lang="en-US" sz="2400" b="0" i="1" u="none" strike="noStrike">
                          <a:latin typeface="Times New Roman"/>
                          <a:ea typeface="Times New Roman"/>
                          <a:cs typeface="Arial"/>
                        </a:rPr>
                        <a:t>R</a:t>
                      </a:r>
                      <a:r>
                        <a:rPr lang="en-US" sz="2400" b="0" i="0" u="none" strike="noStrike">
                          <a:latin typeface="Times New Roman"/>
                          <a:ea typeface="Times New Roman"/>
                          <a:cs typeface="Arial"/>
                        </a:rPr>
                        <a:t> genes</a:t>
                      </a:r>
                      <a:endParaRPr lang="en-US" sz="2400" b="0" i="0" u="none" strike="noStrike">
                        <a:latin typeface="Arial"/>
                      </a:endParaRPr>
                    </a:p>
                  </a:txBody>
                  <a:tcPr marL="192662" marR="192662" marT="26759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de-DE" sz="2400" b="0" i="0" u="none" strike="noStrike">
                          <a:latin typeface="Times New Roman"/>
                          <a:ea typeface="Times New Roman"/>
                          <a:cs typeface="Arial"/>
                        </a:rPr>
                        <a:t>Effective </a:t>
                      </a:r>
                      <a:r>
                        <a:rPr lang="de-DE" sz="2400" b="0" i="1" u="none" strike="noStrike">
                          <a:latin typeface="Times New Roman"/>
                          <a:ea typeface="Times New Roman"/>
                          <a:cs typeface="Arial"/>
                        </a:rPr>
                        <a:t>R</a:t>
                      </a:r>
                      <a:r>
                        <a:rPr lang="de-DE" sz="2400" b="0" i="0" u="none" strike="noStrike">
                          <a:latin typeface="Times New Roman"/>
                          <a:ea typeface="Times New Roman"/>
                          <a:cs typeface="Arial"/>
                        </a:rPr>
                        <a:t> genes</a:t>
                      </a:r>
                      <a:endParaRPr lang="de-DE" sz="2400" b="0" i="0" u="none" strike="noStrike">
                        <a:latin typeface="Arial"/>
                      </a:endParaRPr>
                    </a:p>
                  </a:txBody>
                  <a:tcPr marL="192662" marR="192662" marT="26759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33209">
                <a:tc>
                  <a:txBody>
                    <a:bodyPr/>
                    <a:lstStyle/>
                    <a:p>
                      <a:pPr algn="just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de-DE" sz="2400" b="0" i="1" u="none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Lr22b, Lr1, Lr2b, Lr2c, Lr3, Lr3ka, Lr3bg, Lr10, Lr11, Lr12, Lr13, Lr14a, Lr14b, Lr15, Lr17, Lr18, Lr20, Lr21, Lr22a, Lr23, Lr24, Lr25, Lr26, Lr28, Lr29, Lr30, Lr32, Lr33, Lr34, Lr35, Lr36, Lr37, Lrb, Lr13</a:t>
                      </a:r>
                      <a:endParaRPr lang="de-DE" sz="2400" b="0" i="0" u="none" strike="noStrike">
                        <a:latin typeface="Arial"/>
                      </a:endParaRPr>
                    </a:p>
                  </a:txBody>
                  <a:tcPr marL="192662" marR="192662" marT="26759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2400" b="0" i="1" u="none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Lr2a, Lr9, (Lr10, Lr27+Lr31), Lr16, Lr19</a:t>
                      </a:r>
                      <a:endParaRPr lang="en-US" sz="2400" b="0" i="0" u="none" strike="noStrike">
                        <a:latin typeface="Arial"/>
                      </a:endParaRPr>
                    </a:p>
                  </a:txBody>
                  <a:tcPr marL="192662" marR="192662" marT="26759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78258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110</Words>
  <Application>Microsoft Macintosh PowerPoint</Application>
  <PresentationFormat>Breitbild</PresentationFormat>
  <Paragraphs>5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Karl-Heinz Kogel</dc:creator>
  <cp:keywords/>
  <dc:description/>
  <cp:lastModifiedBy>Karl-Heinz Kogel</cp:lastModifiedBy>
  <cp:revision>1</cp:revision>
  <dcterms:created xsi:type="dcterms:W3CDTF">2024-04-05T15:21:25Z</dcterms:created>
  <dcterms:modified xsi:type="dcterms:W3CDTF">2024-04-05T15:22:01Z</dcterms:modified>
  <cp:category/>
</cp:coreProperties>
</file>