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6" r:id="rId5"/>
    <p:sldId id="261" r:id="rId6"/>
    <p:sldId id="257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2DD4-6C7A-4F7A-9AFD-CA04EA672786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28B7-A525-4C4A-8DAA-B0FEB2A4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35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2DD4-6C7A-4F7A-9AFD-CA04EA672786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28B7-A525-4C4A-8DAA-B0FEB2A4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293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2DD4-6C7A-4F7A-9AFD-CA04EA672786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28B7-A525-4C4A-8DAA-B0FEB2A4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532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2DD4-6C7A-4F7A-9AFD-CA04EA672786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28B7-A525-4C4A-8DAA-B0FEB2A4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700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2DD4-6C7A-4F7A-9AFD-CA04EA672786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28B7-A525-4C4A-8DAA-B0FEB2A4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097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2DD4-6C7A-4F7A-9AFD-CA04EA672786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28B7-A525-4C4A-8DAA-B0FEB2A4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62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2DD4-6C7A-4F7A-9AFD-CA04EA672786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28B7-A525-4C4A-8DAA-B0FEB2A4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7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2DD4-6C7A-4F7A-9AFD-CA04EA672786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28B7-A525-4C4A-8DAA-B0FEB2A4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18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2DD4-6C7A-4F7A-9AFD-CA04EA672786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28B7-A525-4C4A-8DAA-B0FEB2A4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34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2DD4-6C7A-4F7A-9AFD-CA04EA672786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28B7-A525-4C4A-8DAA-B0FEB2A4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65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82DD4-6C7A-4F7A-9AFD-CA04EA672786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228B7-A525-4C4A-8DAA-B0FEB2A4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542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82DD4-6C7A-4F7A-9AFD-CA04EA672786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228B7-A525-4C4A-8DAA-B0FEB2A49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34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99840" y="457200"/>
            <a:ext cx="4592320" cy="5943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53640" y="5829671"/>
            <a:ext cx="8217408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</a:rPr>
              <a:t>Figure S1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</a:rPr>
              <a:t>Monomeric unit of labelled Imine based macrocyclic cage.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063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aper\8_structural_investigation_of_supramolecule\Manuscript\Paper_1\image\shelx_2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2" t="13621" b="2404"/>
          <a:stretch/>
        </p:blipFill>
        <p:spPr bwMode="auto">
          <a:xfrm>
            <a:off x="3856355" y="1402080"/>
            <a:ext cx="4479290" cy="4053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39644" y="5610215"/>
            <a:ext cx="8998331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</a:rPr>
              <a:t>Figure S2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</a:rPr>
              <a:t>: Average distance between nitrogen atoms of imine linker connected by three </a:t>
            </a:r>
            <a:r>
              <a:rPr lang="en-GB" i="1" dirty="0">
                <a:latin typeface="Times New Roman" panose="02020603050405020304" pitchFamily="18" charset="0"/>
                <a:ea typeface="Calibri" panose="020F0502020204030204" pitchFamily="34" charset="0"/>
              </a:rPr>
              <a:t>gem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</a:rPr>
              <a:t>-dimethyl moiety.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707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aper\8_structural_investigation_of_supramolecule\Manuscript\Paper_1\image\shelx_4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4501" r="3901" b="10286"/>
          <a:stretch/>
        </p:blipFill>
        <p:spPr bwMode="auto">
          <a:xfrm>
            <a:off x="3961701" y="537210"/>
            <a:ext cx="4286885" cy="42291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16480" y="4906127"/>
            <a:ext cx="8939784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</a:rPr>
              <a:t>Figure S3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</a:rPr>
              <a:t>: Residual Distance plot of inter phenyl centroid plane in imine macrocyclic cage.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384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15123" r="19231"/>
          <a:stretch/>
        </p:blipFill>
        <p:spPr bwMode="auto">
          <a:xfrm>
            <a:off x="3335274" y="769429"/>
            <a:ext cx="4991100" cy="42767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25624" y="5379046"/>
            <a:ext cx="7888224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</a:rPr>
              <a:t>Figure S4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</a:rPr>
              <a:t>: Contact map of IMC with molecular packing interaction patterns. Orange colour shows largely hydrophobic and pi-pi interactions and blue colour shows interactions due to uncharged amine group.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143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392" y="1270952"/>
            <a:ext cx="4133215" cy="4316095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426208" y="5587047"/>
            <a:ext cx="7860792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>
                <a:latin typeface="Times New Roman" panose="02020603050405020304" pitchFamily="18" charset="0"/>
                <a:ea typeface="Calibri" panose="020F0502020204030204" pitchFamily="34" charset="0"/>
              </a:rPr>
              <a:t>Figure S5</a:t>
            </a:r>
            <a:r>
              <a:rPr lang="en-GB">
                <a:latin typeface="Times New Roman" panose="02020603050405020304" pitchFamily="18" charset="0"/>
                <a:ea typeface="Calibri" panose="020F0502020204030204" pitchFamily="34" charset="0"/>
              </a:rPr>
              <a:t>:  Molecular arrangement of IMC in close proximity with distance map where the molecules are closely packed under 2.3 Å giving spatial stability.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178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3230245" y="1817052"/>
            <a:ext cx="5731510" cy="322389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62200" y="5452889"/>
            <a:ext cx="8921496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</a:rPr>
              <a:t>Figure S6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</a:rPr>
              <a:t>: Contact surface and void space calculated with probe radius 1.2 Å shown in solid surface with IMC molecules represented in ball and stick representation.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996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4" t="10240" r="23601"/>
          <a:stretch/>
        </p:blipFill>
        <p:spPr>
          <a:xfrm>
            <a:off x="3776726" y="1228280"/>
            <a:ext cx="4071620" cy="334073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56944" y="5619359"/>
            <a:ext cx="8537448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</a:rPr>
              <a:t>Figure S7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</a:rPr>
              <a:t>: Unit cell of IMC packed with 15 molecule with interacting contact dotted lines.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835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/>
          <a:srcRect l="13794" t="6193" r="16515" b="14594"/>
          <a:stretch/>
        </p:blipFill>
        <p:spPr bwMode="auto">
          <a:xfrm>
            <a:off x="3230245" y="1596707"/>
            <a:ext cx="5731510" cy="36645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50136" y="5555351"/>
            <a:ext cx="9680448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</a:rPr>
              <a:t>Figure S8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</a:rPr>
              <a:t>: The packing fraction of IMC with first three clusters represented by lattice energies shown in red dotted lines.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966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170</Words>
  <Application>Microsoft Office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sriram raghavan</dc:creator>
  <cp:lastModifiedBy>sriram raghavan</cp:lastModifiedBy>
  <cp:revision>1</cp:revision>
  <dcterms:created xsi:type="dcterms:W3CDTF">2021-01-22T07:30:23Z</dcterms:created>
  <dcterms:modified xsi:type="dcterms:W3CDTF">2021-01-22T07:34:53Z</dcterms:modified>
</cp:coreProperties>
</file>