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2" d="100"/>
          <a:sy n="112" d="100"/>
        </p:scale>
        <p:origin x="-156" y="9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r.%20A.%20Rehman\Desktop\Longevity%20OLD\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Genome</a:t>
            </a:r>
            <a:r>
              <a:rPr lang="en-US" sz="1400" baseline="0"/>
              <a:t> wise SNPs in WW and SW</a:t>
            </a:r>
            <a:endParaRPr lang="en-US" sz="140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</c:spPr>
          </c:dPt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Sheet3!$B$1:$I$1</c:f>
              <c:strCache>
                <c:ptCount val="8"/>
                <c:pt idx="0">
                  <c:v>WW-A Genome</c:v>
                </c:pt>
                <c:pt idx="1">
                  <c:v>SW-A Genome</c:v>
                </c:pt>
                <c:pt idx="3">
                  <c:v>WW-B Genome</c:v>
                </c:pt>
                <c:pt idx="4">
                  <c:v>SW-B Genome</c:v>
                </c:pt>
                <c:pt idx="6">
                  <c:v>WW-D Genome</c:v>
                </c:pt>
                <c:pt idx="7">
                  <c:v>SW-D Genome</c:v>
                </c:pt>
              </c:strCache>
            </c:strRef>
          </c:cat>
          <c:val>
            <c:numRef>
              <c:f>Sheet3!$B$2:$I$2</c:f>
              <c:numCache>
                <c:formatCode>General</c:formatCode>
                <c:ptCount val="8"/>
                <c:pt idx="0">
                  <c:v>4313</c:v>
                </c:pt>
                <c:pt idx="1">
                  <c:v>3843</c:v>
                </c:pt>
                <c:pt idx="3">
                  <c:v>5479</c:v>
                </c:pt>
                <c:pt idx="4">
                  <c:v>4831</c:v>
                </c:pt>
                <c:pt idx="6">
                  <c:v>1347</c:v>
                </c:pt>
                <c:pt idx="7">
                  <c:v>1130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56984832"/>
        <c:axId val="123302400"/>
      </c:barChart>
      <c:catAx>
        <c:axId val="1569848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crossAx val="123302400"/>
        <c:crosses val="autoZero"/>
        <c:auto val="1"/>
        <c:lblAlgn val="ctr"/>
        <c:lblOffset val="100"/>
        <c:noMultiLvlLbl val="0"/>
      </c:catAx>
      <c:valAx>
        <c:axId val="12330240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Numebr of SNPs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156984832"/>
        <c:crosses val="autoZero"/>
        <c:crossBetween val="between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C16B-0FE5-4E07-AE6B-DAA55D2E791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4E41-B06D-4C42-A314-DA96DA5CD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669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C16B-0FE5-4E07-AE6B-DAA55D2E791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4E41-B06D-4C42-A314-DA96DA5CD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10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C16B-0FE5-4E07-AE6B-DAA55D2E791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4E41-B06D-4C42-A314-DA96DA5CD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717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C16B-0FE5-4E07-AE6B-DAA55D2E791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4E41-B06D-4C42-A314-DA96DA5CD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729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C16B-0FE5-4E07-AE6B-DAA55D2E791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4E41-B06D-4C42-A314-DA96DA5CD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845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C16B-0FE5-4E07-AE6B-DAA55D2E791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4E41-B06D-4C42-A314-DA96DA5CD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256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C16B-0FE5-4E07-AE6B-DAA55D2E791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4E41-B06D-4C42-A314-DA96DA5CD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34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C16B-0FE5-4E07-AE6B-DAA55D2E791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4E41-B06D-4C42-A314-DA96DA5CD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336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C16B-0FE5-4E07-AE6B-DAA55D2E791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4E41-B06D-4C42-A314-DA96DA5CD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480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C16B-0FE5-4E07-AE6B-DAA55D2E791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4E41-B06D-4C42-A314-DA96DA5CD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680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C16B-0FE5-4E07-AE6B-DAA55D2E791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84E41-B06D-4C42-A314-DA96DA5CD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85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7C16B-0FE5-4E07-AE6B-DAA55D2E7917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84E41-B06D-4C42-A314-DA96DA5CD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0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32937" y="5334000"/>
            <a:ext cx="7597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Fig S1 </a:t>
            </a:r>
            <a:r>
              <a:rPr lang="en-US" dirty="0" smtClean="0"/>
              <a:t>Distribution of SNPs in WW (grey) and SW (black) in A, B and D Genomes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9848327"/>
              </p:ext>
            </p:extLst>
          </p:nvPr>
        </p:nvGraphicFramePr>
        <p:xfrm>
          <a:off x="2182867" y="1762124"/>
          <a:ext cx="4778265" cy="3333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071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2399" y="152400"/>
            <a:ext cx="8826058" cy="3032268"/>
            <a:chOff x="152399" y="152400"/>
            <a:chExt cx="8826058" cy="303226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399" y="152400"/>
              <a:ext cx="2901461" cy="301752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0129" y="167148"/>
              <a:ext cx="2951754" cy="301752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165672"/>
              <a:ext cx="2958657" cy="3017520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228600" y="3124200"/>
            <a:ext cx="8610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Fig S2</a:t>
            </a:r>
            <a:r>
              <a:rPr lang="en-US" sz="1400" dirty="0" smtClean="0"/>
              <a:t> Frequency distribution of initial germination (IG) (a), germination after AA (GAA) (b) and </a:t>
            </a:r>
            <a:r>
              <a:rPr lang="en-US" sz="1400" dirty="0" smtClean="0"/>
              <a:t>CD </a:t>
            </a:r>
            <a:r>
              <a:rPr lang="en-US" sz="1400" dirty="0" smtClean="0"/>
              <a:t>(GCD) (c) in WW. </a:t>
            </a:r>
            <a:endParaRPr lang="en-US" sz="1400" dirty="0" smtClean="0"/>
          </a:p>
          <a:p>
            <a:r>
              <a:rPr lang="en-US" sz="1400" dirty="0" smtClean="0"/>
              <a:t>Black </a:t>
            </a:r>
            <a:r>
              <a:rPr lang="en-US" sz="1400" dirty="0" smtClean="0"/>
              <a:t>arrows indicate mean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72530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2400" y="152400"/>
            <a:ext cx="8736865" cy="3049476"/>
            <a:chOff x="152400" y="196644"/>
            <a:chExt cx="8736865" cy="30494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196644"/>
              <a:ext cx="2936694" cy="301752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0" y="199104"/>
              <a:ext cx="2898204" cy="301752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0304" y="228600"/>
              <a:ext cx="2898961" cy="3017520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228600" y="3124200"/>
            <a:ext cx="85305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Fig S3</a:t>
            </a:r>
            <a:r>
              <a:rPr lang="en-US" sz="1400" dirty="0" smtClean="0"/>
              <a:t> Frequency distribution of initial germination (IG) (a), germination after AA (GAA) (b) and </a:t>
            </a:r>
            <a:r>
              <a:rPr lang="en-US" sz="1400" dirty="0" smtClean="0"/>
              <a:t>CD </a:t>
            </a:r>
            <a:r>
              <a:rPr lang="en-US" sz="1400" dirty="0" smtClean="0"/>
              <a:t>(GCD) (c) in SW. </a:t>
            </a:r>
            <a:endParaRPr lang="en-US" sz="1400" dirty="0" smtClean="0"/>
          </a:p>
          <a:p>
            <a:r>
              <a:rPr lang="en-US" sz="1400" dirty="0" smtClean="0"/>
              <a:t>Black </a:t>
            </a:r>
            <a:r>
              <a:rPr lang="en-US" sz="1400" dirty="0" smtClean="0"/>
              <a:t>arrows indicate mean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00618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3" t="45635" r="17897" b="21023"/>
          <a:stretch/>
        </p:blipFill>
        <p:spPr bwMode="auto">
          <a:xfrm>
            <a:off x="450271" y="640080"/>
            <a:ext cx="8567928" cy="2103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96640" y="2618601"/>
            <a:ext cx="57469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Figure S4</a:t>
            </a:r>
            <a:r>
              <a:rPr lang="en-US" sz="1200" dirty="0" smtClean="0"/>
              <a:t> Distribution of WW accessions in three Q groups as identified from STRUCTURE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00488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5" t="51984" r="16894" b="16288"/>
          <a:stretch/>
        </p:blipFill>
        <p:spPr bwMode="auto">
          <a:xfrm>
            <a:off x="431800" y="381000"/>
            <a:ext cx="8567910" cy="2103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5040" y="2542401"/>
            <a:ext cx="55490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Figure S5</a:t>
            </a:r>
            <a:r>
              <a:rPr lang="en-US" sz="1200" dirty="0" smtClean="0"/>
              <a:t> Distribution of SW accessions in four Q groups as identified from STRUCTURE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92012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134</Words>
  <Application>Microsoft Office PowerPoint</Application>
  <PresentationFormat>On-screen Show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A. Rehman</dc:creator>
  <cp:lastModifiedBy>Dr. A. Rehman</cp:lastModifiedBy>
  <cp:revision>5</cp:revision>
  <dcterms:created xsi:type="dcterms:W3CDTF">2020-01-21T04:45:51Z</dcterms:created>
  <dcterms:modified xsi:type="dcterms:W3CDTF">2020-01-26T12:51:48Z</dcterms:modified>
</cp:coreProperties>
</file>