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84" r:id="rId3"/>
    <p:sldId id="385" r:id="rId4"/>
    <p:sldId id="258" r:id="rId5"/>
    <p:sldId id="259" r:id="rId6"/>
    <p:sldId id="260" r:id="rId7"/>
    <p:sldId id="261" r:id="rId8"/>
    <p:sldId id="262" r:id="rId9"/>
    <p:sldId id="263" r:id="rId10"/>
    <p:sldId id="264" r:id="rId11"/>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9"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4F1E5A1-0E08-8638-A73C-CBF873F721D6}"/>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endParaRPr lang="en-GB"/>
          </a:p>
        </p:txBody>
      </p:sp>
      <p:sp>
        <p:nvSpPr>
          <p:cNvPr id="3" name="Podnadpis 2">
            <a:extLst>
              <a:ext uri="{FF2B5EF4-FFF2-40B4-BE49-F238E27FC236}">
                <a16:creationId xmlns:a16="http://schemas.microsoft.com/office/drawing/2014/main" id="{5B841A0E-BFA2-6DBC-44EE-FAAF7D7BD5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GB"/>
          </a:p>
        </p:txBody>
      </p:sp>
      <p:sp>
        <p:nvSpPr>
          <p:cNvPr id="4" name="Zástupný symbol pro datum 3">
            <a:extLst>
              <a:ext uri="{FF2B5EF4-FFF2-40B4-BE49-F238E27FC236}">
                <a16:creationId xmlns:a16="http://schemas.microsoft.com/office/drawing/2014/main" id="{8A12412C-BE30-0FB9-143D-626AB24579A3}"/>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5" name="Zástupný symbol pro zápatí 4">
            <a:extLst>
              <a:ext uri="{FF2B5EF4-FFF2-40B4-BE49-F238E27FC236}">
                <a16:creationId xmlns:a16="http://schemas.microsoft.com/office/drawing/2014/main" id="{619E76D0-5DC2-EF0F-CDD3-6CF0902751F0}"/>
              </a:ext>
            </a:extLst>
          </p:cNvPr>
          <p:cNvSpPr>
            <a:spLocks noGrp="1"/>
          </p:cNvSpPr>
          <p:nvPr>
            <p:ph type="ftr" sz="quarter" idx="11"/>
          </p:nvPr>
        </p:nvSpPr>
        <p:spPr/>
        <p:txBody>
          <a:bodyPr/>
          <a:lstStyle/>
          <a:p>
            <a:endParaRPr lang="en-GB"/>
          </a:p>
        </p:txBody>
      </p:sp>
      <p:sp>
        <p:nvSpPr>
          <p:cNvPr id="6" name="Zástupný symbol pro číslo snímku 5">
            <a:extLst>
              <a:ext uri="{FF2B5EF4-FFF2-40B4-BE49-F238E27FC236}">
                <a16:creationId xmlns:a16="http://schemas.microsoft.com/office/drawing/2014/main" id="{9988108E-351C-1438-7371-C97B97D973D0}"/>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827639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EA9F23F-9ED7-AC6A-182D-9BC417608EB2}"/>
              </a:ext>
            </a:extLst>
          </p:cNvPr>
          <p:cNvSpPr>
            <a:spLocks noGrp="1"/>
          </p:cNvSpPr>
          <p:nvPr>
            <p:ph type="title"/>
          </p:nvPr>
        </p:nvSpPr>
        <p:spPr/>
        <p:txBody>
          <a:bodyPr/>
          <a:lstStyle/>
          <a:p>
            <a:r>
              <a:rPr lang="cs-CZ"/>
              <a:t>Kliknutím lze upravit styl.</a:t>
            </a:r>
            <a:endParaRPr lang="en-GB"/>
          </a:p>
        </p:txBody>
      </p:sp>
      <p:sp>
        <p:nvSpPr>
          <p:cNvPr id="3" name="Zástupný obsah 2">
            <a:extLst>
              <a:ext uri="{FF2B5EF4-FFF2-40B4-BE49-F238E27FC236}">
                <a16:creationId xmlns:a16="http://schemas.microsoft.com/office/drawing/2014/main" id="{47606438-F08D-9349-A25E-D5F0FBFDA253}"/>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GB"/>
          </a:p>
        </p:txBody>
      </p:sp>
      <p:sp>
        <p:nvSpPr>
          <p:cNvPr id="4" name="Zástupný symbol pro datum 3">
            <a:extLst>
              <a:ext uri="{FF2B5EF4-FFF2-40B4-BE49-F238E27FC236}">
                <a16:creationId xmlns:a16="http://schemas.microsoft.com/office/drawing/2014/main" id="{7D768127-6F0F-DB79-7E3C-442351F6C473}"/>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5" name="Zástupný symbol pro zápatí 4">
            <a:extLst>
              <a:ext uri="{FF2B5EF4-FFF2-40B4-BE49-F238E27FC236}">
                <a16:creationId xmlns:a16="http://schemas.microsoft.com/office/drawing/2014/main" id="{7748D330-61E4-175B-011E-4A6EA5683297}"/>
              </a:ext>
            </a:extLst>
          </p:cNvPr>
          <p:cNvSpPr>
            <a:spLocks noGrp="1"/>
          </p:cNvSpPr>
          <p:nvPr>
            <p:ph type="ftr" sz="quarter" idx="11"/>
          </p:nvPr>
        </p:nvSpPr>
        <p:spPr/>
        <p:txBody>
          <a:bodyPr/>
          <a:lstStyle/>
          <a:p>
            <a:endParaRPr lang="en-GB"/>
          </a:p>
        </p:txBody>
      </p:sp>
      <p:sp>
        <p:nvSpPr>
          <p:cNvPr id="6" name="Zástupný symbol pro číslo snímku 5">
            <a:extLst>
              <a:ext uri="{FF2B5EF4-FFF2-40B4-BE49-F238E27FC236}">
                <a16:creationId xmlns:a16="http://schemas.microsoft.com/office/drawing/2014/main" id="{37743A4E-46A6-8643-0461-16B6B31ED030}"/>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1228685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C497FD-5688-4303-5892-42BD1EB25180}"/>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endParaRPr lang="en-GB"/>
          </a:p>
        </p:txBody>
      </p:sp>
      <p:sp>
        <p:nvSpPr>
          <p:cNvPr id="3" name="Zástupný text 2">
            <a:extLst>
              <a:ext uri="{FF2B5EF4-FFF2-40B4-BE49-F238E27FC236}">
                <a16:creationId xmlns:a16="http://schemas.microsoft.com/office/drawing/2014/main" id="{0209ABA9-798C-5ADD-3854-A9D43E7F91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05C3BDB2-342B-B17F-9E4E-1395CA59A5E1}"/>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5" name="Zástupný symbol pro zápatí 4">
            <a:extLst>
              <a:ext uri="{FF2B5EF4-FFF2-40B4-BE49-F238E27FC236}">
                <a16:creationId xmlns:a16="http://schemas.microsoft.com/office/drawing/2014/main" id="{1955FA4E-C3F9-728E-9E75-382E88608456}"/>
              </a:ext>
            </a:extLst>
          </p:cNvPr>
          <p:cNvSpPr>
            <a:spLocks noGrp="1"/>
          </p:cNvSpPr>
          <p:nvPr>
            <p:ph type="ftr" sz="quarter" idx="11"/>
          </p:nvPr>
        </p:nvSpPr>
        <p:spPr/>
        <p:txBody>
          <a:bodyPr/>
          <a:lstStyle/>
          <a:p>
            <a:endParaRPr lang="en-GB"/>
          </a:p>
        </p:txBody>
      </p:sp>
      <p:sp>
        <p:nvSpPr>
          <p:cNvPr id="6" name="Zástupný symbol pro číslo snímku 5">
            <a:extLst>
              <a:ext uri="{FF2B5EF4-FFF2-40B4-BE49-F238E27FC236}">
                <a16:creationId xmlns:a16="http://schemas.microsoft.com/office/drawing/2014/main" id="{90E46481-77E1-E2C7-A42A-0655C6650AF4}"/>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2766932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D61CA2-D900-5DA7-F830-25C2AD4F52F0}"/>
              </a:ext>
            </a:extLst>
          </p:cNvPr>
          <p:cNvSpPr>
            <a:spLocks noGrp="1"/>
          </p:cNvSpPr>
          <p:nvPr>
            <p:ph type="title"/>
          </p:nvPr>
        </p:nvSpPr>
        <p:spPr/>
        <p:txBody>
          <a:bodyPr/>
          <a:lstStyle/>
          <a:p>
            <a:r>
              <a:rPr lang="cs-CZ"/>
              <a:t>Kliknutím lze upravit styl.</a:t>
            </a:r>
            <a:endParaRPr lang="en-GB"/>
          </a:p>
        </p:txBody>
      </p:sp>
      <p:sp>
        <p:nvSpPr>
          <p:cNvPr id="3" name="Zástupný obsah 2">
            <a:extLst>
              <a:ext uri="{FF2B5EF4-FFF2-40B4-BE49-F238E27FC236}">
                <a16:creationId xmlns:a16="http://schemas.microsoft.com/office/drawing/2014/main" id="{D7334CA3-7EE0-497D-23C5-A71E4C78FFED}"/>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GB"/>
          </a:p>
        </p:txBody>
      </p:sp>
      <p:sp>
        <p:nvSpPr>
          <p:cNvPr id="4" name="Zástupný obsah 3">
            <a:extLst>
              <a:ext uri="{FF2B5EF4-FFF2-40B4-BE49-F238E27FC236}">
                <a16:creationId xmlns:a16="http://schemas.microsoft.com/office/drawing/2014/main" id="{9407163F-D315-359E-5690-F69245FB780F}"/>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GB"/>
          </a:p>
        </p:txBody>
      </p:sp>
      <p:sp>
        <p:nvSpPr>
          <p:cNvPr id="5" name="Zástupný symbol pro datum 4">
            <a:extLst>
              <a:ext uri="{FF2B5EF4-FFF2-40B4-BE49-F238E27FC236}">
                <a16:creationId xmlns:a16="http://schemas.microsoft.com/office/drawing/2014/main" id="{4C5445F8-021A-3A0C-C405-7B0E425E68F0}"/>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6" name="Zástupný symbol pro zápatí 5">
            <a:extLst>
              <a:ext uri="{FF2B5EF4-FFF2-40B4-BE49-F238E27FC236}">
                <a16:creationId xmlns:a16="http://schemas.microsoft.com/office/drawing/2014/main" id="{08E48D2B-9134-B65E-AB8F-1B14B406E3BB}"/>
              </a:ext>
            </a:extLst>
          </p:cNvPr>
          <p:cNvSpPr>
            <a:spLocks noGrp="1"/>
          </p:cNvSpPr>
          <p:nvPr>
            <p:ph type="ftr" sz="quarter" idx="11"/>
          </p:nvPr>
        </p:nvSpPr>
        <p:spPr/>
        <p:txBody>
          <a:bodyPr/>
          <a:lstStyle/>
          <a:p>
            <a:endParaRPr lang="en-GB"/>
          </a:p>
        </p:txBody>
      </p:sp>
      <p:sp>
        <p:nvSpPr>
          <p:cNvPr id="7" name="Zástupný symbol pro číslo snímku 6">
            <a:extLst>
              <a:ext uri="{FF2B5EF4-FFF2-40B4-BE49-F238E27FC236}">
                <a16:creationId xmlns:a16="http://schemas.microsoft.com/office/drawing/2014/main" id="{68D9C242-4748-85B2-051F-AD7C97FEB0B3}"/>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2898591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7612A92-8E7C-12F0-E227-97642DCD7312}"/>
              </a:ext>
            </a:extLst>
          </p:cNvPr>
          <p:cNvSpPr>
            <a:spLocks noGrp="1"/>
          </p:cNvSpPr>
          <p:nvPr>
            <p:ph type="title"/>
          </p:nvPr>
        </p:nvSpPr>
        <p:spPr>
          <a:xfrm>
            <a:off x="839788" y="365125"/>
            <a:ext cx="10515600" cy="1325563"/>
          </a:xfrm>
        </p:spPr>
        <p:txBody>
          <a:bodyPr/>
          <a:lstStyle/>
          <a:p>
            <a:r>
              <a:rPr lang="cs-CZ"/>
              <a:t>Kliknutím lze upravit styl.</a:t>
            </a:r>
            <a:endParaRPr lang="en-GB"/>
          </a:p>
        </p:txBody>
      </p:sp>
      <p:sp>
        <p:nvSpPr>
          <p:cNvPr id="3" name="Zástupný text 2">
            <a:extLst>
              <a:ext uri="{FF2B5EF4-FFF2-40B4-BE49-F238E27FC236}">
                <a16:creationId xmlns:a16="http://schemas.microsoft.com/office/drawing/2014/main" id="{50E89E23-B700-E9F1-B79E-C6079590A3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11B22A2B-71C3-A5F4-BD04-B32A2866A66A}"/>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GB"/>
          </a:p>
        </p:txBody>
      </p:sp>
      <p:sp>
        <p:nvSpPr>
          <p:cNvPr id="5" name="Zástupný text 4">
            <a:extLst>
              <a:ext uri="{FF2B5EF4-FFF2-40B4-BE49-F238E27FC236}">
                <a16:creationId xmlns:a16="http://schemas.microsoft.com/office/drawing/2014/main" id="{2F285090-DE16-6F2B-9062-DAF42C63D7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4152287C-97FE-D5B2-E5ED-D7436AB0F34A}"/>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GB"/>
          </a:p>
        </p:txBody>
      </p:sp>
      <p:sp>
        <p:nvSpPr>
          <p:cNvPr id="7" name="Zástupný symbol pro datum 6">
            <a:extLst>
              <a:ext uri="{FF2B5EF4-FFF2-40B4-BE49-F238E27FC236}">
                <a16:creationId xmlns:a16="http://schemas.microsoft.com/office/drawing/2014/main" id="{E6B11B3D-2969-1700-7B1B-DA57E41DC242}"/>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8" name="Zástupný symbol pro zápatí 7">
            <a:extLst>
              <a:ext uri="{FF2B5EF4-FFF2-40B4-BE49-F238E27FC236}">
                <a16:creationId xmlns:a16="http://schemas.microsoft.com/office/drawing/2014/main" id="{C3A689F1-1757-5019-10D5-A8279998B57E}"/>
              </a:ext>
            </a:extLst>
          </p:cNvPr>
          <p:cNvSpPr>
            <a:spLocks noGrp="1"/>
          </p:cNvSpPr>
          <p:nvPr>
            <p:ph type="ftr" sz="quarter" idx="11"/>
          </p:nvPr>
        </p:nvSpPr>
        <p:spPr/>
        <p:txBody>
          <a:bodyPr/>
          <a:lstStyle/>
          <a:p>
            <a:endParaRPr lang="en-GB"/>
          </a:p>
        </p:txBody>
      </p:sp>
      <p:sp>
        <p:nvSpPr>
          <p:cNvPr id="9" name="Zástupný symbol pro číslo snímku 8">
            <a:extLst>
              <a:ext uri="{FF2B5EF4-FFF2-40B4-BE49-F238E27FC236}">
                <a16:creationId xmlns:a16="http://schemas.microsoft.com/office/drawing/2014/main" id="{8F2C55BE-B53C-76E5-E94C-DD136342B801}"/>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1597746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D887BA7-14FA-FE95-9E50-DDD12F8D1D87}"/>
              </a:ext>
            </a:extLst>
          </p:cNvPr>
          <p:cNvSpPr>
            <a:spLocks noGrp="1"/>
          </p:cNvSpPr>
          <p:nvPr>
            <p:ph type="title"/>
          </p:nvPr>
        </p:nvSpPr>
        <p:spPr/>
        <p:txBody>
          <a:bodyPr/>
          <a:lstStyle/>
          <a:p>
            <a:r>
              <a:rPr lang="cs-CZ"/>
              <a:t>Kliknutím lze upravit styl.</a:t>
            </a:r>
            <a:endParaRPr lang="en-GB"/>
          </a:p>
        </p:txBody>
      </p:sp>
      <p:sp>
        <p:nvSpPr>
          <p:cNvPr id="3" name="Zástupný symbol pro datum 2">
            <a:extLst>
              <a:ext uri="{FF2B5EF4-FFF2-40B4-BE49-F238E27FC236}">
                <a16:creationId xmlns:a16="http://schemas.microsoft.com/office/drawing/2014/main" id="{7A8717A3-6764-2924-859F-C44EF582BE3B}"/>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4" name="Zástupný symbol pro zápatí 3">
            <a:extLst>
              <a:ext uri="{FF2B5EF4-FFF2-40B4-BE49-F238E27FC236}">
                <a16:creationId xmlns:a16="http://schemas.microsoft.com/office/drawing/2014/main" id="{84AFFB5E-E7EC-154D-5EEE-3F2811C448FF}"/>
              </a:ext>
            </a:extLst>
          </p:cNvPr>
          <p:cNvSpPr>
            <a:spLocks noGrp="1"/>
          </p:cNvSpPr>
          <p:nvPr>
            <p:ph type="ftr" sz="quarter" idx="11"/>
          </p:nvPr>
        </p:nvSpPr>
        <p:spPr/>
        <p:txBody>
          <a:bodyPr/>
          <a:lstStyle/>
          <a:p>
            <a:endParaRPr lang="en-GB"/>
          </a:p>
        </p:txBody>
      </p:sp>
      <p:sp>
        <p:nvSpPr>
          <p:cNvPr id="5" name="Zástupný symbol pro číslo snímku 4">
            <a:extLst>
              <a:ext uri="{FF2B5EF4-FFF2-40B4-BE49-F238E27FC236}">
                <a16:creationId xmlns:a16="http://schemas.microsoft.com/office/drawing/2014/main" id="{8A19BE6E-33B9-33BE-6D10-EFA8DABA4479}"/>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338507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E842A8B3-7AC7-F384-EA98-4700430E4D67}"/>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3" name="Zástupný symbol pro zápatí 2">
            <a:extLst>
              <a:ext uri="{FF2B5EF4-FFF2-40B4-BE49-F238E27FC236}">
                <a16:creationId xmlns:a16="http://schemas.microsoft.com/office/drawing/2014/main" id="{0A1E7840-AEB1-A02E-192B-F46B59B823C7}"/>
              </a:ext>
            </a:extLst>
          </p:cNvPr>
          <p:cNvSpPr>
            <a:spLocks noGrp="1"/>
          </p:cNvSpPr>
          <p:nvPr>
            <p:ph type="ftr" sz="quarter" idx="11"/>
          </p:nvPr>
        </p:nvSpPr>
        <p:spPr/>
        <p:txBody>
          <a:bodyPr/>
          <a:lstStyle/>
          <a:p>
            <a:endParaRPr lang="en-GB"/>
          </a:p>
        </p:txBody>
      </p:sp>
      <p:sp>
        <p:nvSpPr>
          <p:cNvPr id="4" name="Zástupný symbol pro číslo snímku 3">
            <a:extLst>
              <a:ext uri="{FF2B5EF4-FFF2-40B4-BE49-F238E27FC236}">
                <a16:creationId xmlns:a16="http://schemas.microsoft.com/office/drawing/2014/main" id="{77B34832-F5D1-CD78-9C5B-44CB83CE7392}"/>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1122362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C7A3279-CD11-E6F3-AB92-1DFA9DE55710}"/>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endParaRPr lang="en-GB"/>
          </a:p>
        </p:txBody>
      </p:sp>
      <p:sp>
        <p:nvSpPr>
          <p:cNvPr id="3" name="Zástupný obsah 2">
            <a:extLst>
              <a:ext uri="{FF2B5EF4-FFF2-40B4-BE49-F238E27FC236}">
                <a16:creationId xmlns:a16="http://schemas.microsoft.com/office/drawing/2014/main" id="{F9FEC21B-D206-3E41-6B5E-6E0315C10D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GB"/>
          </a:p>
        </p:txBody>
      </p:sp>
      <p:sp>
        <p:nvSpPr>
          <p:cNvPr id="4" name="Zástupný text 3">
            <a:extLst>
              <a:ext uri="{FF2B5EF4-FFF2-40B4-BE49-F238E27FC236}">
                <a16:creationId xmlns:a16="http://schemas.microsoft.com/office/drawing/2014/main" id="{9E9F1D51-FF53-697D-683A-4FC5C41B96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57DCE040-9BA0-7418-3265-F0EBD6667481}"/>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6" name="Zástupný symbol pro zápatí 5">
            <a:extLst>
              <a:ext uri="{FF2B5EF4-FFF2-40B4-BE49-F238E27FC236}">
                <a16:creationId xmlns:a16="http://schemas.microsoft.com/office/drawing/2014/main" id="{30E171E2-AA3F-E3FC-96F1-5011C788910F}"/>
              </a:ext>
            </a:extLst>
          </p:cNvPr>
          <p:cNvSpPr>
            <a:spLocks noGrp="1"/>
          </p:cNvSpPr>
          <p:nvPr>
            <p:ph type="ftr" sz="quarter" idx="11"/>
          </p:nvPr>
        </p:nvSpPr>
        <p:spPr/>
        <p:txBody>
          <a:bodyPr/>
          <a:lstStyle/>
          <a:p>
            <a:endParaRPr lang="en-GB"/>
          </a:p>
        </p:txBody>
      </p:sp>
      <p:sp>
        <p:nvSpPr>
          <p:cNvPr id="7" name="Zástupný symbol pro číslo snímku 6">
            <a:extLst>
              <a:ext uri="{FF2B5EF4-FFF2-40B4-BE49-F238E27FC236}">
                <a16:creationId xmlns:a16="http://schemas.microsoft.com/office/drawing/2014/main" id="{D5CBA357-C71E-4B2B-9644-7122674269A9}"/>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792869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C274E76-433A-5C50-7FC7-FB07623C74AF}"/>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endParaRPr lang="en-GB"/>
          </a:p>
        </p:txBody>
      </p:sp>
      <p:sp>
        <p:nvSpPr>
          <p:cNvPr id="3" name="Zástupný symbol obrázku 2">
            <a:extLst>
              <a:ext uri="{FF2B5EF4-FFF2-40B4-BE49-F238E27FC236}">
                <a16:creationId xmlns:a16="http://schemas.microsoft.com/office/drawing/2014/main" id="{9E2C21A6-8CBE-063C-D3FD-6599CCFBD4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Zástupný text 3">
            <a:extLst>
              <a:ext uri="{FF2B5EF4-FFF2-40B4-BE49-F238E27FC236}">
                <a16:creationId xmlns:a16="http://schemas.microsoft.com/office/drawing/2014/main" id="{1805C51C-9F2D-7B2B-BDB2-72DEC8C295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AD4EA8C5-4306-2097-7860-E90D7A3BB97E}"/>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6" name="Zástupný symbol pro zápatí 5">
            <a:extLst>
              <a:ext uri="{FF2B5EF4-FFF2-40B4-BE49-F238E27FC236}">
                <a16:creationId xmlns:a16="http://schemas.microsoft.com/office/drawing/2014/main" id="{87FE9A09-167A-AB81-827E-0E41CF02489C}"/>
              </a:ext>
            </a:extLst>
          </p:cNvPr>
          <p:cNvSpPr>
            <a:spLocks noGrp="1"/>
          </p:cNvSpPr>
          <p:nvPr>
            <p:ph type="ftr" sz="quarter" idx="11"/>
          </p:nvPr>
        </p:nvSpPr>
        <p:spPr/>
        <p:txBody>
          <a:bodyPr/>
          <a:lstStyle/>
          <a:p>
            <a:endParaRPr lang="en-GB"/>
          </a:p>
        </p:txBody>
      </p:sp>
      <p:sp>
        <p:nvSpPr>
          <p:cNvPr id="7" name="Zástupný symbol pro číslo snímku 6">
            <a:extLst>
              <a:ext uri="{FF2B5EF4-FFF2-40B4-BE49-F238E27FC236}">
                <a16:creationId xmlns:a16="http://schemas.microsoft.com/office/drawing/2014/main" id="{AC60B26C-DA8B-7822-0E4C-5739B0C6BCD7}"/>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1301191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0EB6186-CB27-AD82-7F99-D6E0EBB9611E}"/>
              </a:ext>
            </a:extLst>
          </p:cNvPr>
          <p:cNvSpPr>
            <a:spLocks noGrp="1"/>
          </p:cNvSpPr>
          <p:nvPr>
            <p:ph type="title"/>
          </p:nvPr>
        </p:nvSpPr>
        <p:spPr/>
        <p:txBody>
          <a:bodyPr/>
          <a:lstStyle/>
          <a:p>
            <a:r>
              <a:rPr lang="cs-CZ"/>
              <a:t>Kliknutím lze upravit styl.</a:t>
            </a:r>
            <a:endParaRPr lang="en-GB"/>
          </a:p>
        </p:txBody>
      </p:sp>
      <p:sp>
        <p:nvSpPr>
          <p:cNvPr id="3" name="Zástupný symbol pro svislý text 2">
            <a:extLst>
              <a:ext uri="{FF2B5EF4-FFF2-40B4-BE49-F238E27FC236}">
                <a16:creationId xmlns:a16="http://schemas.microsoft.com/office/drawing/2014/main" id="{CC6225F9-4473-9C55-DA7A-A2B06249275C}"/>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GB"/>
          </a:p>
        </p:txBody>
      </p:sp>
      <p:sp>
        <p:nvSpPr>
          <p:cNvPr id="4" name="Zástupný symbol pro datum 3">
            <a:extLst>
              <a:ext uri="{FF2B5EF4-FFF2-40B4-BE49-F238E27FC236}">
                <a16:creationId xmlns:a16="http://schemas.microsoft.com/office/drawing/2014/main" id="{C7843D2E-3659-BECD-3C69-6475CB3F7CD7}"/>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5" name="Zástupný symbol pro zápatí 4">
            <a:extLst>
              <a:ext uri="{FF2B5EF4-FFF2-40B4-BE49-F238E27FC236}">
                <a16:creationId xmlns:a16="http://schemas.microsoft.com/office/drawing/2014/main" id="{B35AC427-3B93-0C29-CB89-55C7B9F9A07D}"/>
              </a:ext>
            </a:extLst>
          </p:cNvPr>
          <p:cNvSpPr>
            <a:spLocks noGrp="1"/>
          </p:cNvSpPr>
          <p:nvPr>
            <p:ph type="ftr" sz="quarter" idx="11"/>
          </p:nvPr>
        </p:nvSpPr>
        <p:spPr/>
        <p:txBody>
          <a:bodyPr/>
          <a:lstStyle/>
          <a:p>
            <a:endParaRPr lang="en-GB"/>
          </a:p>
        </p:txBody>
      </p:sp>
      <p:sp>
        <p:nvSpPr>
          <p:cNvPr id="6" name="Zástupný symbol pro číslo snímku 5">
            <a:extLst>
              <a:ext uri="{FF2B5EF4-FFF2-40B4-BE49-F238E27FC236}">
                <a16:creationId xmlns:a16="http://schemas.microsoft.com/office/drawing/2014/main" id="{636E2BFF-9637-7B43-82B9-CE8267A49666}"/>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1938176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D52284E3-9A1B-51E2-F235-FAF5B726B3CE}"/>
              </a:ext>
            </a:extLst>
          </p:cNvPr>
          <p:cNvSpPr>
            <a:spLocks noGrp="1"/>
          </p:cNvSpPr>
          <p:nvPr>
            <p:ph type="title" orient="vert"/>
          </p:nvPr>
        </p:nvSpPr>
        <p:spPr>
          <a:xfrm>
            <a:off x="8724900" y="365125"/>
            <a:ext cx="2628900" cy="5811838"/>
          </a:xfrm>
        </p:spPr>
        <p:txBody>
          <a:bodyPr vert="eaVert"/>
          <a:lstStyle/>
          <a:p>
            <a:r>
              <a:rPr lang="cs-CZ"/>
              <a:t>Kliknutím lze upravit styl.</a:t>
            </a:r>
            <a:endParaRPr lang="en-GB"/>
          </a:p>
        </p:txBody>
      </p:sp>
      <p:sp>
        <p:nvSpPr>
          <p:cNvPr id="3" name="Zástupný symbol pro svislý text 2">
            <a:extLst>
              <a:ext uri="{FF2B5EF4-FFF2-40B4-BE49-F238E27FC236}">
                <a16:creationId xmlns:a16="http://schemas.microsoft.com/office/drawing/2014/main" id="{F5F366FE-65A6-F629-9EE0-CA83A676E18F}"/>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GB"/>
          </a:p>
        </p:txBody>
      </p:sp>
      <p:sp>
        <p:nvSpPr>
          <p:cNvPr id="4" name="Zástupný symbol pro datum 3">
            <a:extLst>
              <a:ext uri="{FF2B5EF4-FFF2-40B4-BE49-F238E27FC236}">
                <a16:creationId xmlns:a16="http://schemas.microsoft.com/office/drawing/2014/main" id="{7D97C1B6-A4F2-9CE7-1733-C23F8CCF13E4}"/>
              </a:ext>
            </a:extLst>
          </p:cNvPr>
          <p:cNvSpPr>
            <a:spLocks noGrp="1"/>
          </p:cNvSpPr>
          <p:nvPr>
            <p:ph type="dt" sz="half" idx="10"/>
          </p:nvPr>
        </p:nvSpPr>
        <p:spPr/>
        <p:txBody>
          <a:bodyPr/>
          <a:lstStyle/>
          <a:p>
            <a:fld id="{816F071E-4E9B-46ED-9B1C-4C4E4107C204}" type="datetimeFigureOut">
              <a:rPr lang="en-GB" smtClean="0"/>
              <a:t>31/10/2025</a:t>
            </a:fld>
            <a:endParaRPr lang="en-GB"/>
          </a:p>
        </p:txBody>
      </p:sp>
      <p:sp>
        <p:nvSpPr>
          <p:cNvPr id="5" name="Zástupný symbol pro zápatí 4">
            <a:extLst>
              <a:ext uri="{FF2B5EF4-FFF2-40B4-BE49-F238E27FC236}">
                <a16:creationId xmlns:a16="http://schemas.microsoft.com/office/drawing/2014/main" id="{29FA9EF9-A9C2-54B2-15FB-23A6DFE6F230}"/>
              </a:ext>
            </a:extLst>
          </p:cNvPr>
          <p:cNvSpPr>
            <a:spLocks noGrp="1"/>
          </p:cNvSpPr>
          <p:nvPr>
            <p:ph type="ftr" sz="quarter" idx="11"/>
          </p:nvPr>
        </p:nvSpPr>
        <p:spPr/>
        <p:txBody>
          <a:bodyPr/>
          <a:lstStyle/>
          <a:p>
            <a:endParaRPr lang="en-GB"/>
          </a:p>
        </p:txBody>
      </p:sp>
      <p:sp>
        <p:nvSpPr>
          <p:cNvPr id="6" name="Zástupný symbol pro číslo snímku 5">
            <a:extLst>
              <a:ext uri="{FF2B5EF4-FFF2-40B4-BE49-F238E27FC236}">
                <a16:creationId xmlns:a16="http://schemas.microsoft.com/office/drawing/2014/main" id="{17ED11D0-BB81-75AC-E321-718F8DB2680A}"/>
              </a:ext>
            </a:extLst>
          </p:cNvPr>
          <p:cNvSpPr>
            <a:spLocks noGrp="1"/>
          </p:cNvSpPr>
          <p:nvPr>
            <p:ph type="sldNum" sz="quarter" idx="12"/>
          </p:nvPr>
        </p:nvSpPr>
        <p:spPr/>
        <p:txBody>
          <a:bodyPr/>
          <a:lstStyle/>
          <a:p>
            <a:fld id="{2EBC1D5B-4D81-47AC-963E-F6EB812C9A33}" type="slidenum">
              <a:rPr lang="en-GB" smtClean="0"/>
              <a:t>‹#›</a:t>
            </a:fld>
            <a:endParaRPr lang="en-GB"/>
          </a:p>
        </p:txBody>
      </p:sp>
    </p:spTree>
    <p:extLst>
      <p:ext uri="{BB962C8B-B14F-4D97-AF65-F5344CB8AC3E}">
        <p14:creationId xmlns:p14="http://schemas.microsoft.com/office/powerpoint/2010/main" val="335915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3F2CB544-8FD8-CE09-7604-FAAE979F3A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endParaRPr lang="en-GB"/>
          </a:p>
        </p:txBody>
      </p:sp>
      <p:sp>
        <p:nvSpPr>
          <p:cNvPr id="3" name="Zástupný text 2">
            <a:extLst>
              <a:ext uri="{FF2B5EF4-FFF2-40B4-BE49-F238E27FC236}">
                <a16:creationId xmlns:a16="http://schemas.microsoft.com/office/drawing/2014/main" id="{A714030F-4FE1-90E8-7C23-97771805AA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GB"/>
          </a:p>
        </p:txBody>
      </p:sp>
      <p:sp>
        <p:nvSpPr>
          <p:cNvPr id="4" name="Zástupný symbol pro datum 3">
            <a:extLst>
              <a:ext uri="{FF2B5EF4-FFF2-40B4-BE49-F238E27FC236}">
                <a16:creationId xmlns:a16="http://schemas.microsoft.com/office/drawing/2014/main" id="{A841DFF5-08E1-CAD8-F30C-5B78F3D64B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6F071E-4E9B-46ED-9B1C-4C4E4107C204}" type="datetimeFigureOut">
              <a:rPr lang="en-GB" smtClean="0"/>
              <a:t>31/10/2025</a:t>
            </a:fld>
            <a:endParaRPr lang="en-GB"/>
          </a:p>
        </p:txBody>
      </p:sp>
      <p:sp>
        <p:nvSpPr>
          <p:cNvPr id="5" name="Zástupný symbol pro zápatí 4">
            <a:extLst>
              <a:ext uri="{FF2B5EF4-FFF2-40B4-BE49-F238E27FC236}">
                <a16:creationId xmlns:a16="http://schemas.microsoft.com/office/drawing/2014/main" id="{77D86E16-3E2E-F3D6-80AD-DAB27DE147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Zástupný symbol pro číslo snímku 5">
            <a:extLst>
              <a:ext uri="{FF2B5EF4-FFF2-40B4-BE49-F238E27FC236}">
                <a16:creationId xmlns:a16="http://schemas.microsoft.com/office/drawing/2014/main" id="{FC34DDCF-124E-EC54-E383-A82C0FA7CD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EBC1D5B-4D81-47AC-963E-F6EB812C9A33}" type="slidenum">
              <a:rPr lang="en-GB" smtClean="0"/>
              <a:t>‹#›</a:t>
            </a:fld>
            <a:endParaRPr lang="en-GB"/>
          </a:p>
        </p:txBody>
      </p:sp>
    </p:spTree>
    <p:extLst>
      <p:ext uri="{BB962C8B-B14F-4D97-AF65-F5344CB8AC3E}">
        <p14:creationId xmlns:p14="http://schemas.microsoft.com/office/powerpoint/2010/main" val="289752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5.Ti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7.Ti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8.Ti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9.Ti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F3FE43-6CCB-0D9C-9385-F341600ED1FD}"/>
              </a:ext>
            </a:extLst>
          </p:cNvPr>
          <p:cNvSpPr>
            <a:spLocks noGrp="1"/>
          </p:cNvSpPr>
          <p:nvPr>
            <p:ph type="ctrTitle"/>
          </p:nvPr>
        </p:nvSpPr>
        <p:spPr>
          <a:xfrm>
            <a:off x="1524000" y="1320800"/>
            <a:ext cx="9144000" cy="2971483"/>
          </a:xfrm>
        </p:spPr>
        <p:txBody>
          <a:bodyPr>
            <a:noAutofit/>
          </a:bodyPr>
          <a:lstStyle/>
          <a:p>
            <a:r>
              <a:rPr lang="en-GB" sz="3200" dirty="0"/>
              <a:t>The effect of salidroside, an active component of Rhodiola rosea, on the metabolic activity of rat and human cytochromes P450 in preclinical studies</a:t>
            </a:r>
            <a:br>
              <a:rPr lang="cs-CZ" sz="3200" dirty="0"/>
            </a:br>
            <a:br>
              <a:rPr lang="cs-CZ" sz="3200" dirty="0"/>
            </a:br>
            <a:r>
              <a:rPr lang="cs-CZ" sz="2000" dirty="0"/>
              <a:t>Eva Klásková, Jan </a:t>
            </a:r>
            <a:r>
              <a:rPr lang="cs-CZ" sz="2000" dirty="0" err="1"/>
              <a:t>Jurica</a:t>
            </a:r>
            <a:r>
              <a:rPr lang="cs-CZ" sz="2000" dirty="0"/>
              <a:t>, </a:t>
            </a:r>
            <a:r>
              <a:rPr lang="cs-CZ" sz="2000" dirty="0" err="1"/>
              <a:t>Przemysław</a:t>
            </a:r>
            <a:r>
              <a:rPr lang="cs-CZ" sz="2000" dirty="0"/>
              <a:t> Jan Danek, Natalie </a:t>
            </a:r>
            <a:r>
              <a:rPr lang="cs-CZ" sz="2000" dirty="0" err="1"/>
              <a:t>Mlcuchova</a:t>
            </a:r>
            <a:r>
              <a:rPr lang="cs-CZ" sz="2000" dirty="0"/>
              <a:t>, </a:t>
            </a:r>
            <a:r>
              <a:rPr lang="cs-CZ" sz="2000" dirty="0" err="1"/>
              <a:t>Saltuk</a:t>
            </a:r>
            <a:r>
              <a:rPr lang="cs-CZ" sz="2000" dirty="0"/>
              <a:t> Mustafa </a:t>
            </a:r>
            <a:r>
              <a:rPr lang="cs-CZ" sz="2000" dirty="0" err="1"/>
              <a:t>Eyrilmez</a:t>
            </a:r>
            <a:r>
              <a:rPr lang="cs-CZ" sz="2000" dirty="0"/>
              <a:t>, Petra </a:t>
            </a:r>
            <a:r>
              <a:rPr lang="cs-CZ" sz="2000" dirty="0" err="1"/>
              <a:t>Borilova</a:t>
            </a:r>
            <a:r>
              <a:rPr lang="cs-CZ" sz="2000" dirty="0"/>
              <a:t> Linhartova, David Bednář, </a:t>
            </a:r>
            <a:r>
              <a:rPr lang="cs-CZ" sz="2000" dirty="0" err="1"/>
              <a:t>Rajamanikkam</a:t>
            </a:r>
            <a:r>
              <a:rPr lang="cs-CZ" sz="2000" dirty="0"/>
              <a:t> </a:t>
            </a:r>
            <a:r>
              <a:rPr lang="cs-CZ" sz="2000" dirty="0" err="1"/>
              <a:t>Kamaraj</a:t>
            </a:r>
            <a:r>
              <a:rPr lang="cs-CZ" sz="2000" dirty="0"/>
              <a:t>, </a:t>
            </a:r>
            <a:r>
              <a:rPr lang="cs-CZ" sz="2000" dirty="0" err="1"/>
              <a:t>Władyslawa</a:t>
            </a:r>
            <a:r>
              <a:rPr lang="cs-CZ" sz="2000" dirty="0"/>
              <a:t> Anna Daniel, Ondrej Zendulka</a:t>
            </a:r>
            <a:endParaRPr lang="en-GB" sz="3200" dirty="0"/>
          </a:p>
        </p:txBody>
      </p:sp>
      <p:sp>
        <p:nvSpPr>
          <p:cNvPr id="3" name="Podnadpis 2">
            <a:extLst>
              <a:ext uri="{FF2B5EF4-FFF2-40B4-BE49-F238E27FC236}">
                <a16:creationId xmlns:a16="http://schemas.microsoft.com/office/drawing/2014/main" id="{EAC3C870-4FD9-33C0-A5D4-7E3D8146C049}"/>
              </a:ext>
            </a:extLst>
          </p:cNvPr>
          <p:cNvSpPr>
            <a:spLocks noGrp="1"/>
          </p:cNvSpPr>
          <p:nvPr>
            <p:ph type="subTitle" idx="1"/>
          </p:nvPr>
        </p:nvSpPr>
        <p:spPr>
          <a:xfrm>
            <a:off x="1524000" y="4805680"/>
            <a:ext cx="9144000" cy="1061720"/>
          </a:xfrm>
        </p:spPr>
        <p:txBody>
          <a:bodyPr/>
          <a:lstStyle/>
          <a:p>
            <a:r>
              <a:rPr lang="cs-CZ" b="1" dirty="0" err="1"/>
              <a:t>Supplementary</a:t>
            </a:r>
            <a:r>
              <a:rPr lang="cs-CZ" b="1" dirty="0"/>
              <a:t> </a:t>
            </a:r>
            <a:r>
              <a:rPr lang="cs-CZ" b="1" dirty="0" err="1"/>
              <a:t>files</a:t>
            </a:r>
            <a:r>
              <a:rPr lang="cs-CZ" b="1" dirty="0"/>
              <a:t> – </a:t>
            </a:r>
            <a:r>
              <a:rPr lang="cs-CZ" b="1" dirty="0" err="1"/>
              <a:t>raw</a:t>
            </a:r>
            <a:r>
              <a:rPr lang="cs-CZ" b="1" dirty="0"/>
              <a:t> </a:t>
            </a:r>
            <a:r>
              <a:rPr lang="cs-CZ" b="1" dirty="0" err="1"/>
              <a:t>membranes</a:t>
            </a:r>
            <a:endParaRPr lang="en-GB" b="1" dirty="0"/>
          </a:p>
        </p:txBody>
      </p:sp>
    </p:spTree>
    <p:extLst>
      <p:ext uri="{BB962C8B-B14F-4D97-AF65-F5344CB8AC3E}">
        <p14:creationId xmlns:p14="http://schemas.microsoft.com/office/powerpoint/2010/main" val="57231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Obrázek 27">
            <a:extLst>
              <a:ext uri="{FF2B5EF4-FFF2-40B4-BE49-F238E27FC236}">
                <a16:creationId xmlns:a16="http://schemas.microsoft.com/office/drawing/2014/main" id="{3D5E6EA5-DE2F-48A7-B962-C779EC1B011A}"/>
              </a:ext>
            </a:extLst>
          </p:cNvPr>
          <p:cNvPicPr>
            <a:picLocks noChangeAspect="1"/>
          </p:cNvPicPr>
          <p:nvPr/>
        </p:nvPicPr>
        <p:blipFill>
          <a:blip r:embed="rId2"/>
          <a:stretch>
            <a:fillRect/>
          </a:stretch>
        </p:blipFill>
        <p:spPr>
          <a:xfrm>
            <a:off x="1941917" y="5839466"/>
            <a:ext cx="6698973" cy="373647"/>
          </a:xfrm>
          <a:prstGeom prst="rect">
            <a:avLst/>
          </a:prstGeom>
        </p:spPr>
      </p:pic>
      <p:pic>
        <p:nvPicPr>
          <p:cNvPr id="26" name="Obrázek 25">
            <a:extLst>
              <a:ext uri="{FF2B5EF4-FFF2-40B4-BE49-F238E27FC236}">
                <a16:creationId xmlns:a16="http://schemas.microsoft.com/office/drawing/2014/main" id="{53952FBC-67E8-454A-98A7-8DEF4596E73B}"/>
              </a:ext>
            </a:extLst>
          </p:cNvPr>
          <p:cNvPicPr>
            <a:picLocks noChangeAspect="1"/>
          </p:cNvPicPr>
          <p:nvPr/>
        </p:nvPicPr>
        <p:blipFill>
          <a:blip r:embed="rId3"/>
          <a:stretch>
            <a:fillRect/>
          </a:stretch>
        </p:blipFill>
        <p:spPr>
          <a:xfrm>
            <a:off x="1941917" y="3501926"/>
            <a:ext cx="6698973" cy="515305"/>
          </a:xfrm>
          <a:prstGeom prst="rect">
            <a:avLst/>
          </a:prstGeom>
        </p:spPr>
      </p:pic>
      <p:pic>
        <p:nvPicPr>
          <p:cNvPr id="24" name="Obrázek 23">
            <a:extLst>
              <a:ext uri="{FF2B5EF4-FFF2-40B4-BE49-F238E27FC236}">
                <a16:creationId xmlns:a16="http://schemas.microsoft.com/office/drawing/2014/main" id="{B0C7C58F-E41D-4E33-90A5-A6EEB7E8B45E}"/>
              </a:ext>
            </a:extLst>
          </p:cNvPr>
          <p:cNvPicPr>
            <a:picLocks noChangeAspect="1"/>
          </p:cNvPicPr>
          <p:nvPr/>
        </p:nvPicPr>
        <p:blipFill>
          <a:blip r:embed="rId4"/>
          <a:stretch>
            <a:fillRect/>
          </a:stretch>
        </p:blipFill>
        <p:spPr>
          <a:xfrm>
            <a:off x="2027067" y="1701486"/>
            <a:ext cx="6740648" cy="410181"/>
          </a:xfrm>
          <a:prstGeom prst="rect">
            <a:avLst/>
          </a:prstGeom>
        </p:spPr>
      </p:pic>
      <p:sp>
        <p:nvSpPr>
          <p:cNvPr id="2" name="Nadpis 1">
            <a:extLst>
              <a:ext uri="{FF2B5EF4-FFF2-40B4-BE49-F238E27FC236}">
                <a16:creationId xmlns:a16="http://schemas.microsoft.com/office/drawing/2014/main" id="{F7E3F412-0F46-4C9D-BBCD-3EBE03CB9D5D}"/>
              </a:ext>
            </a:extLst>
          </p:cNvPr>
          <p:cNvSpPr>
            <a:spLocks noGrp="1"/>
          </p:cNvSpPr>
          <p:nvPr>
            <p:ph type="title"/>
          </p:nvPr>
        </p:nvSpPr>
        <p:spPr>
          <a:xfrm>
            <a:off x="0" y="5387"/>
            <a:ext cx="8056880" cy="954107"/>
          </a:xfrm>
        </p:spPr>
        <p:txBody>
          <a:bodyPr>
            <a:normAutofit/>
          </a:bodyPr>
          <a:lstStyle/>
          <a:p>
            <a:r>
              <a:rPr lang="cs-CZ" sz="2800" b="1" dirty="0">
                <a:cs typeface="Times New Roman" panose="02020603050405020304" pitchFamily="18" charset="0"/>
              </a:rPr>
              <a:t>CYP1A2 </a:t>
            </a:r>
            <a:r>
              <a:rPr lang="cs-CZ" sz="2800" b="1" dirty="0" err="1">
                <a:cs typeface="Times New Roman" panose="02020603050405020304" pitchFamily="18" charset="0"/>
              </a:rPr>
              <a:t>representative</a:t>
            </a:r>
            <a:r>
              <a:rPr lang="cs-CZ" sz="2800" b="1" dirty="0">
                <a:cs typeface="Times New Roman" panose="02020603050405020304" pitchFamily="18" charset="0"/>
              </a:rPr>
              <a:t> </a:t>
            </a:r>
            <a:r>
              <a:rPr lang="cs-CZ" sz="2800" b="1" dirty="0" err="1">
                <a:cs typeface="Times New Roman" panose="02020603050405020304" pitchFamily="18" charset="0"/>
              </a:rPr>
              <a:t>picture</a:t>
            </a:r>
            <a:br>
              <a:rPr lang="cs-CZ" sz="2800" b="1" dirty="0">
                <a:cs typeface="Times New Roman" panose="02020603050405020304" pitchFamily="18" charset="0"/>
              </a:rPr>
            </a:br>
            <a:r>
              <a:rPr lang="cs-CZ" sz="2400" dirty="0">
                <a:cs typeface="Times New Roman" panose="02020603050405020304" pitchFamily="18" charset="0"/>
              </a:rPr>
              <a:t>- </a:t>
            </a:r>
            <a:r>
              <a:rPr lang="cs-CZ" sz="2400" dirty="0" err="1">
                <a:cs typeface="Times New Roman" panose="02020603050405020304" pitchFamily="18" charset="0"/>
              </a:rPr>
              <a:t>whole</a:t>
            </a:r>
            <a:r>
              <a:rPr lang="cs-CZ" sz="2400" dirty="0">
                <a:cs typeface="Times New Roman" panose="02020603050405020304" pitchFamily="18" charset="0"/>
              </a:rPr>
              <a:t> line </a:t>
            </a:r>
            <a:r>
              <a:rPr lang="cs-CZ" sz="2400" dirty="0" err="1">
                <a:cs typeface="Times New Roman" panose="02020603050405020304" pitchFamily="18" charset="0"/>
              </a:rPr>
              <a:t>of</a:t>
            </a:r>
            <a:r>
              <a:rPr lang="cs-CZ" sz="2400" dirty="0">
                <a:cs typeface="Times New Roman" panose="02020603050405020304" pitchFamily="18" charset="0"/>
              </a:rPr>
              <a:t> </a:t>
            </a:r>
            <a:r>
              <a:rPr lang="cs-CZ" sz="2400" dirty="0" err="1">
                <a:cs typeface="Times New Roman" panose="02020603050405020304" pitchFamily="18" charset="0"/>
              </a:rPr>
              <a:t>bands</a:t>
            </a:r>
            <a:r>
              <a:rPr lang="cs-CZ" sz="2400" dirty="0">
                <a:cs typeface="Times New Roman" panose="02020603050405020304" pitchFamily="18" charset="0"/>
              </a:rPr>
              <a:t> </a:t>
            </a:r>
            <a:r>
              <a:rPr lang="cs-CZ" sz="2400" dirty="0" err="1">
                <a:cs typeface="Times New Roman" panose="02020603050405020304" pitchFamily="18" charset="0"/>
              </a:rPr>
              <a:t>was</a:t>
            </a:r>
            <a:r>
              <a:rPr lang="cs-CZ" sz="2400" dirty="0">
                <a:cs typeface="Times New Roman" panose="02020603050405020304" pitchFamily="18" charset="0"/>
              </a:rPr>
              <a:t> </a:t>
            </a:r>
            <a:r>
              <a:rPr lang="cs-CZ" sz="2400" dirty="0" err="1">
                <a:cs typeface="Times New Roman" panose="02020603050405020304" pitchFamily="18" charset="0"/>
              </a:rPr>
              <a:t>used</a:t>
            </a:r>
            <a:r>
              <a:rPr lang="cs-CZ" sz="2400" dirty="0">
                <a:cs typeface="Times New Roman" panose="02020603050405020304" pitchFamily="18" charset="0"/>
              </a:rPr>
              <a:t> </a:t>
            </a:r>
            <a:r>
              <a:rPr lang="cs-CZ" sz="2400" dirty="0" err="1">
                <a:cs typeface="Times New Roman" panose="02020603050405020304" pitchFamily="18" charset="0"/>
              </a:rPr>
              <a:t>for</a:t>
            </a:r>
            <a:r>
              <a:rPr lang="cs-CZ" sz="2400" dirty="0">
                <a:cs typeface="Times New Roman" panose="02020603050405020304" pitchFamily="18" charset="0"/>
              </a:rPr>
              <a:t> </a:t>
            </a:r>
            <a:r>
              <a:rPr lang="cs-CZ" sz="2400" dirty="0" err="1">
                <a:cs typeface="Times New Roman" panose="02020603050405020304" pitchFamily="18" charset="0"/>
              </a:rPr>
              <a:t>quantification</a:t>
            </a:r>
            <a:endParaRPr lang="cs-CZ" sz="2800" dirty="0">
              <a:cs typeface="Times New Roman" panose="02020603050405020304" pitchFamily="18" charset="0"/>
            </a:endParaRPr>
          </a:p>
        </p:txBody>
      </p:sp>
      <p:sp>
        <p:nvSpPr>
          <p:cNvPr id="7" name="TextovéPole 6">
            <a:extLst>
              <a:ext uri="{FF2B5EF4-FFF2-40B4-BE49-F238E27FC236}">
                <a16:creationId xmlns:a16="http://schemas.microsoft.com/office/drawing/2014/main" id="{C293F59F-F71F-4608-9CBD-3C95487E78DC}"/>
              </a:ext>
            </a:extLst>
          </p:cNvPr>
          <p:cNvSpPr txBox="1"/>
          <p:nvPr/>
        </p:nvSpPr>
        <p:spPr>
          <a:xfrm>
            <a:off x="1015244" y="3336504"/>
            <a:ext cx="1329749" cy="923330"/>
          </a:xfrm>
          <a:prstGeom prst="rect">
            <a:avLst/>
          </a:prstGeom>
          <a:noFill/>
        </p:spPr>
        <p:txBody>
          <a:bodyPr wrap="square" rtlCol="0">
            <a:spAutoFit/>
          </a:bodyPr>
          <a:lstStyle/>
          <a:p>
            <a:r>
              <a:rPr lang="cs-CZ" dirty="0">
                <a:latin typeface="+mj-lt"/>
                <a:cs typeface="Times New Roman" panose="02020603050405020304" pitchFamily="18" charset="0"/>
              </a:rPr>
              <a:t>S15</a:t>
            </a:r>
          </a:p>
          <a:p>
            <a:r>
              <a:rPr lang="cs-CZ" dirty="0">
                <a:latin typeface="+mj-lt"/>
                <a:cs typeface="Times New Roman" panose="02020603050405020304" pitchFamily="18" charset="0"/>
              </a:rPr>
              <a:t>CYP1A2</a:t>
            </a:r>
          </a:p>
          <a:p>
            <a:r>
              <a:rPr lang="el-GR" dirty="0">
                <a:latin typeface="+mj-lt"/>
                <a:cs typeface="Times New Roman" panose="02020603050405020304" pitchFamily="18" charset="0"/>
              </a:rPr>
              <a:t>β</a:t>
            </a:r>
            <a:r>
              <a:rPr lang="cs-CZ" dirty="0">
                <a:latin typeface="+mj-lt"/>
                <a:cs typeface="Times New Roman" panose="02020603050405020304" pitchFamily="18" charset="0"/>
              </a:rPr>
              <a:t>-</a:t>
            </a:r>
            <a:r>
              <a:rPr lang="cs-CZ" dirty="0" err="1">
                <a:latin typeface="+mj-lt"/>
                <a:cs typeface="Times New Roman" panose="02020603050405020304" pitchFamily="18" charset="0"/>
              </a:rPr>
              <a:t>actin</a:t>
            </a:r>
            <a:endParaRPr lang="cs-CZ" dirty="0">
              <a:latin typeface="+mj-lt"/>
              <a:cs typeface="Times New Roman" panose="02020603050405020304" pitchFamily="18" charset="0"/>
            </a:endParaRPr>
          </a:p>
        </p:txBody>
      </p:sp>
      <p:sp>
        <p:nvSpPr>
          <p:cNvPr id="8" name="TextovéPole 7">
            <a:extLst>
              <a:ext uri="{FF2B5EF4-FFF2-40B4-BE49-F238E27FC236}">
                <a16:creationId xmlns:a16="http://schemas.microsoft.com/office/drawing/2014/main" id="{BC47291E-0337-4873-AAC2-F3ACAD4A3F6E}"/>
              </a:ext>
            </a:extLst>
          </p:cNvPr>
          <p:cNvSpPr txBox="1"/>
          <p:nvPr/>
        </p:nvSpPr>
        <p:spPr>
          <a:xfrm>
            <a:off x="1073778" y="1509076"/>
            <a:ext cx="1185975" cy="954107"/>
          </a:xfrm>
          <a:prstGeom prst="rect">
            <a:avLst/>
          </a:prstGeom>
          <a:noFill/>
        </p:spPr>
        <p:txBody>
          <a:bodyPr wrap="square" rtlCol="0">
            <a:spAutoFit/>
          </a:bodyPr>
          <a:lstStyle/>
          <a:p>
            <a:r>
              <a:rPr lang="en-GB" sz="2000" dirty="0">
                <a:latin typeface="+mj-lt"/>
                <a:cs typeface="Times New Roman" panose="02020603050405020304" pitchFamily="18" charset="0"/>
              </a:rPr>
              <a:t>S</a:t>
            </a:r>
            <a:r>
              <a:rPr lang="cs-CZ" sz="2000" dirty="0">
                <a:latin typeface="+mj-lt"/>
                <a:cs typeface="Times New Roman" panose="02020603050405020304" pitchFamily="18" charset="0"/>
              </a:rPr>
              <a:t>5</a:t>
            </a:r>
          </a:p>
          <a:p>
            <a:r>
              <a:rPr lang="cs-CZ" dirty="0">
                <a:latin typeface="+mj-lt"/>
                <a:cs typeface="Times New Roman" panose="02020603050405020304" pitchFamily="18" charset="0"/>
              </a:rPr>
              <a:t>CYP1A2</a:t>
            </a:r>
          </a:p>
          <a:p>
            <a:r>
              <a:rPr lang="el-GR" dirty="0">
                <a:latin typeface="+mj-lt"/>
                <a:cs typeface="Times New Roman" panose="02020603050405020304" pitchFamily="18" charset="0"/>
              </a:rPr>
              <a:t>β</a:t>
            </a:r>
            <a:r>
              <a:rPr lang="cs-CZ" dirty="0">
                <a:latin typeface="+mj-lt"/>
                <a:cs typeface="Times New Roman" panose="02020603050405020304" pitchFamily="18" charset="0"/>
              </a:rPr>
              <a:t>-</a:t>
            </a:r>
            <a:r>
              <a:rPr lang="cs-CZ" dirty="0" err="1">
                <a:latin typeface="+mj-lt"/>
                <a:cs typeface="Times New Roman" panose="02020603050405020304" pitchFamily="18" charset="0"/>
              </a:rPr>
              <a:t>actin</a:t>
            </a:r>
            <a:endParaRPr lang="cs-CZ" dirty="0">
              <a:latin typeface="+mj-lt"/>
              <a:cs typeface="Times New Roman" panose="02020603050405020304" pitchFamily="18" charset="0"/>
            </a:endParaRPr>
          </a:p>
        </p:txBody>
      </p:sp>
      <p:sp>
        <p:nvSpPr>
          <p:cNvPr id="9" name="TextovéPole 8">
            <a:extLst>
              <a:ext uri="{FF2B5EF4-FFF2-40B4-BE49-F238E27FC236}">
                <a16:creationId xmlns:a16="http://schemas.microsoft.com/office/drawing/2014/main" id="{C412C57E-2677-41B7-9797-FBA4B50B53CA}"/>
              </a:ext>
            </a:extLst>
          </p:cNvPr>
          <p:cNvSpPr txBox="1"/>
          <p:nvPr/>
        </p:nvSpPr>
        <p:spPr>
          <a:xfrm>
            <a:off x="1076624" y="5638960"/>
            <a:ext cx="1206990" cy="923330"/>
          </a:xfrm>
          <a:prstGeom prst="rect">
            <a:avLst/>
          </a:prstGeom>
          <a:noFill/>
        </p:spPr>
        <p:txBody>
          <a:bodyPr wrap="square" rtlCol="0">
            <a:spAutoFit/>
          </a:bodyPr>
          <a:lstStyle/>
          <a:p>
            <a:r>
              <a:rPr lang="cs-CZ" dirty="0">
                <a:latin typeface="+mj-lt"/>
                <a:cs typeface="Times New Roman" panose="02020603050405020304" pitchFamily="18" charset="0"/>
              </a:rPr>
              <a:t>S45</a:t>
            </a:r>
          </a:p>
          <a:p>
            <a:r>
              <a:rPr lang="cs-CZ" dirty="0">
                <a:latin typeface="+mj-lt"/>
                <a:cs typeface="Times New Roman" panose="02020603050405020304" pitchFamily="18" charset="0"/>
              </a:rPr>
              <a:t>CYP1A2</a:t>
            </a:r>
          </a:p>
          <a:p>
            <a:r>
              <a:rPr lang="el-GR" dirty="0">
                <a:latin typeface="+mj-lt"/>
                <a:cs typeface="Times New Roman" panose="02020603050405020304" pitchFamily="18" charset="0"/>
              </a:rPr>
              <a:t>β</a:t>
            </a:r>
            <a:r>
              <a:rPr lang="cs-CZ" dirty="0">
                <a:latin typeface="+mj-lt"/>
                <a:cs typeface="Times New Roman" panose="02020603050405020304" pitchFamily="18" charset="0"/>
              </a:rPr>
              <a:t>-</a:t>
            </a:r>
            <a:r>
              <a:rPr lang="cs-CZ" dirty="0" err="1">
                <a:latin typeface="+mj-lt"/>
                <a:cs typeface="Times New Roman" panose="02020603050405020304" pitchFamily="18" charset="0"/>
              </a:rPr>
              <a:t>actin</a:t>
            </a:r>
            <a:endParaRPr lang="cs-CZ" dirty="0">
              <a:latin typeface="+mj-lt"/>
              <a:cs typeface="Times New Roman" panose="02020603050405020304" pitchFamily="18" charset="0"/>
            </a:endParaRPr>
          </a:p>
        </p:txBody>
      </p:sp>
      <p:sp>
        <p:nvSpPr>
          <p:cNvPr id="10" name="TextovéPole 9">
            <a:extLst>
              <a:ext uri="{FF2B5EF4-FFF2-40B4-BE49-F238E27FC236}">
                <a16:creationId xmlns:a16="http://schemas.microsoft.com/office/drawing/2014/main" id="{4818FEB0-7944-4994-B93A-D8F178E8260B}"/>
              </a:ext>
            </a:extLst>
          </p:cNvPr>
          <p:cNvSpPr txBox="1"/>
          <p:nvPr/>
        </p:nvSpPr>
        <p:spPr>
          <a:xfrm>
            <a:off x="8988418" y="1825534"/>
            <a:ext cx="798892" cy="307777"/>
          </a:xfrm>
          <a:prstGeom prst="rect">
            <a:avLst/>
          </a:prstGeom>
          <a:noFill/>
        </p:spPr>
        <p:txBody>
          <a:bodyPr wrap="square" rtlCol="0">
            <a:spAutoFit/>
          </a:bodyPr>
          <a:lstStyle/>
          <a:p>
            <a:r>
              <a:rPr lang="cs-CZ" sz="1400" dirty="0">
                <a:latin typeface="+mj-lt"/>
                <a:cs typeface="Times New Roman" panose="02020603050405020304" pitchFamily="18" charset="0"/>
              </a:rPr>
              <a:t>55 </a:t>
            </a:r>
            <a:r>
              <a:rPr lang="cs-CZ" sz="1400">
                <a:latin typeface="+mj-lt"/>
                <a:cs typeface="Times New Roman" panose="02020603050405020304" pitchFamily="18" charset="0"/>
              </a:rPr>
              <a:t>kDa</a:t>
            </a:r>
            <a:endParaRPr lang="cs-CZ" sz="1400" dirty="0">
              <a:latin typeface="+mj-lt"/>
              <a:cs typeface="Times New Roman" panose="02020603050405020304" pitchFamily="18" charset="0"/>
            </a:endParaRPr>
          </a:p>
        </p:txBody>
      </p:sp>
      <p:sp>
        <p:nvSpPr>
          <p:cNvPr id="11" name="TextovéPole 10">
            <a:extLst>
              <a:ext uri="{FF2B5EF4-FFF2-40B4-BE49-F238E27FC236}">
                <a16:creationId xmlns:a16="http://schemas.microsoft.com/office/drawing/2014/main" id="{9BCE540D-FF11-4759-B901-693F734EF87A}"/>
              </a:ext>
            </a:extLst>
          </p:cNvPr>
          <p:cNvSpPr txBox="1"/>
          <p:nvPr/>
        </p:nvSpPr>
        <p:spPr>
          <a:xfrm>
            <a:off x="8988417" y="5811409"/>
            <a:ext cx="798892" cy="307777"/>
          </a:xfrm>
          <a:prstGeom prst="rect">
            <a:avLst/>
          </a:prstGeom>
          <a:noFill/>
        </p:spPr>
        <p:txBody>
          <a:bodyPr wrap="square" rtlCol="0">
            <a:spAutoFit/>
          </a:bodyPr>
          <a:lstStyle/>
          <a:p>
            <a:r>
              <a:rPr lang="cs-CZ" sz="1400" dirty="0">
                <a:latin typeface="+mj-lt"/>
                <a:cs typeface="Times New Roman" panose="02020603050405020304" pitchFamily="18" charset="0"/>
              </a:rPr>
              <a:t>55 </a:t>
            </a:r>
            <a:r>
              <a:rPr lang="cs-CZ" sz="1400">
                <a:latin typeface="+mj-lt"/>
                <a:cs typeface="Times New Roman" panose="02020603050405020304" pitchFamily="18" charset="0"/>
              </a:rPr>
              <a:t>kDa</a:t>
            </a:r>
            <a:endParaRPr lang="cs-CZ" sz="1400" dirty="0">
              <a:latin typeface="+mj-lt"/>
              <a:cs typeface="Times New Roman" panose="02020603050405020304" pitchFamily="18" charset="0"/>
            </a:endParaRPr>
          </a:p>
        </p:txBody>
      </p:sp>
      <p:sp>
        <p:nvSpPr>
          <p:cNvPr id="12" name="TextovéPole 11">
            <a:extLst>
              <a:ext uri="{FF2B5EF4-FFF2-40B4-BE49-F238E27FC236}">
                <a16:creationId xmlns:a16="http://schemas.microsoft.com/office/drawing/2014/main" id="{7DE31889-96D7-4B14-94C8-EA185228B4E9}"/>
              </a:ext>
            </a:extLst>
          </p:cNvPr>
          <p:cNvSpPr txBox="1"/>
          <p:nvPr/>
        </p:nvSpPr>
        <p:spPr>
          <a:xfrm>
            <a:off x="8988418" y="6203980"/>
            <a:ext cx="798891" cy="307777"/>
          </a:xfrm>
          <a:prstGeom prst="rect">
            <a:avLst/>
          </a:prstGeom>
          <a:noFill/>
        </p:spPr>
        <p:txBody>
          <a:bodyPr wrap="square" rtlCol="0">
            <a:spAutoFit/>
          </a:bodyPr>
          <a:lstStyle/>
          <a:p>
            <a:r>
              <a:rPr lang="cs-CZ" sz="1400" dirty="0">
                <a:latin typeface="+mj-lt"/>
                <a:cs typeface="Times New Roman" panose="02020603050405020304" pitchFamily="18" charset="0"/>
              </a:rPr>
              <a:t>43 kDa</a:t>
            </a:r>
          </a:p>
        </p:txBody>
      </p:sp>
      <p:sp>
        <p:nvSpPr>
          <p:cNvPr id="13" name="TextovéPole 12">
            <a:extLst>
              <a:ext uri="{FF2B5EF4-FFF2-40B4-BE49-F238E27FC236}">
                <a16:creationId xmlns:a16="http://schemas.microsoft.com/office/drawing/2014/main" id="{DCC1E2EC-DEF9-46C6-BE84-4009382E27C1}"/>
              </a:ext>
            </a:extLst>
          </p:cNvPr>
          <p:cNvSpPr txBox="1"/>
          <p:nvPr/>
        </p:nvSpPr>
        <p:spPr>
          <a:xfrm>
            <a:off x="8988418" y="2250484"/>
            <a:ext cx="798892" cy="307777"/>
          </a:xfrm>
          <a:prstGeom prst="rect">
            <a:avLst/>
          </a:prstGeom>
          <a:noFill/>
        </p:spPr>
        <p:txBody>
          <a:bodyPr wrap="square" rtlCol="0">
            <a:spAutoFit/>
          </a:bodyPr>
          <a:lstStyle/>
          <a:p>
            <a:r>
              <a:rPr lang="cs-CZ" sz="1400" dirty="0">
                <a:latin typeface="+mj-lt"/>
                <a:cs typeface="Times New Roman" panose="02020603050405020304" pitchFamily="18" charset="0"/>
              </a:rPr>
              <a:t>43 </a:t>
            </a:r>
            <a:r>
              <a:rPr lang="cs-CZ" sz="1400">
                <a:latin typeface="+mj-lt"/>
                <a:cs typeface="Times New Roman" panose="02020603050405020304" pitchFamily="18" charset="0"/>
              </a:rPr>
              <a:t>kDa</a:t>
            </a:r>
            <a:endParaRPr lang="cs-CZ" sz="1400" dirty="0">
              <a:latin typeface="+mj-lt"/>
              <a:cs typeface="Times New Roman" panose="02020603050405020304" pitchFamily="18" charset="0"/>
            </a:endParaRPr>
          </a:p>
        </p:txBody>
      </p:sp>
      <p:sp>
        <p:nvSpPr>
          <p:cNvPr id="14" name="TextovéPole 13">
            <a:extLst>
              <a:ext uri="{FF2B5EF4-FFF2-40B4-BE49-F238E27FC236}">
                <a16:creationId xmlns:a16="http://schemas.microsoft.com/office/drawing/2014/main" id="{94538058-6098-4B6F-BCBF-A525E0C584C4}"/>
              </a:ext>
            </a:extLst>
          </p:cNvPr>
          <p:cNvSpPr txBox="1"/>
          <p:nvPr/>
        </p:nvSpPr>
        <p:spPr>
          <a:xfrm>
            <a:off x="8988417" y="4059313"/>
            <a:ext cx="798892" cy="307777"/>
          </a:xfrm>
          <a:prstGeom prst="rect">
            <a:avLst/>
          </a:prstGeom>
          <a:noFill/>
        </p:spPr>
        <p:txBody>
          <a:bodyPr wrap="square" rtlCol="0">
            <a:spAutoFit/>
          </a:bodyPr>
          <a:lstStyle/>
          <a:p>
            <a:r>
              <a:rPr lang="cs-CZ" sz="1400" dirty="0">
                <a:latin typeface="+mj-lt"/>
                <a:cs typeface="Times New Roman" panose="02020603050405020304" pitchFamily="18" charset="0"/>
              </a:rPr>
              <a:t>43 </a:t>
            </a:r>
            <a:r>
              <a:rPr lang="cs-CZ" sz="1400">
                <a:latin typeface="+mj-lt"/>
                <a:cs typeface="Times New Roman" panose="02020603050405020304" pitchFamily="18" charset="0"/>
              </a:rPr>
              <a:t>kDa</a:t>
            </a:r>
            <a:endParaRPr lang="cs-CZ" sz="1400" dirty="0">
              <a:latin typeface="+mj-lt"/>
              <a:cs typeface="Times New Roman" panose="02020603050405020304" pitchFamily="18" charset="0"/>
            </a:endParaRPr>
          </a:p>
        </p:txBody>
      </p:sp>
      <p:sp>
        <p:nvSpPr>
          <p:cNvPr id="15" name="TextovéPole 14">
            <a:extLst>
              <a:ext uri="{FF2B5EF4-FFF2-40B4-BE49-F238E27FC236}">
                <a16:creationId xmlns:a16="http://schemas.microsoft.com/office/drawing/2014/main" id="{216BEFD5-63CE-4832-BB74-88D2D520EF7E}"/>
              </a:ext>
            </a:extLst>
          </p:cNvPr>
          <p:cNvSpPr txBox="1"/>
          <p:nvPr/>
        </p:nvSpPr>
        <p:spPr>
          <a:xfrm>
            <a:off x="8988419" y="3717770"/>
            <a:ext cx="798892" cy="307777"/>
          </a:xfrm>
          <a:prstGeom prst="rect">
            <a:avLst/>
          </a:prstGeom>
          <a:noFill/>
        </p:spPr>
        <p:txBody>
          <a:bodyPr wrap="square" rtlCol="0">
            <a:spAutoFit/>
          </a:bodyPr>
          <a:lstStyle/>
          <a:p>
            <a:r>
              <a:rPr lang="cs-CZ" sz="1400" dirty="0">
                <a:latin typeface="+mj-lt"/>
                <a:cs typeface="Times New Roman" panose="02020603050405020304" pitchFamily="18" charset="0"/>
              </a:rPr>
              <a:t>55 </a:t>
            </a:r>
            <a:r>
              <a:rPr lang="cs-CZ" sz="1400">
                <a:latin typeface="+mj-lt"/>
                <a:cs typeface="Times New Roman" panose="02020603050405020304" pitchFamily="18" charset="0"/>
              </a:rPr>
              <a:t>kDa</a:t>
            </a:r>
            <a:endParaRPr lang="cs-CZ" sz="1400" dirty="0">
              <a:latin typeface="+mj-lt"/>
              <a:cs typeface="Times New Roman" panose="02020603050405020304" pitchFamily="18" charset="0"/>
            </a:endParaRPr>
          </a:p>
        </p:txBody>
      </p:sp>
      <p:sp>
        <p:nvSpPr>
          <p:cNvPr id="16" name="TextovéPole 15">
            <a:extLst>
              <a:ext uri="{FF2B5EF4-FFF2-40B4-BE49-F238E27FC236}">
                <a16:creationId xmlns:a16="http://schemas.microsoft.com/office/drawing/2014/main" id="{AF8D385A-7A0E-4327-91E5-839004D44975}"/>
              </a:ext>
            </a:extLst>
          </p:cNvPr>
          <p:cNvSpPr txBox="1"/>
          <p:nvPr/>
        </p:nvSpPr>
        <p:spPr>
          <a:xfrm>
            <a:off x="2081056" y="1533146"/>
            <a:ext cx="7098801" cy="292388"/>
          </a:xfrm>
          <a:prstGeom prst="rect">
            <a:avLst/>
          </a:prstGeom>
          <a:noFill/>
        </p:spPr>
        <p:txBody>
          <a:bodyPr wrap="square">
            <a:spAutoFit/>
          </a:bodyPr>
          <a:lstStyle/>
          <a:p>
            <a:r>
              <a:rPr lang="cs-CZ" sz="1300" dirty="0">
                <a:latin typeface="+mj-lt"/>
                <a:cs typeface="Times New Roman" panose="02020603050405020304" pitchFamily="18" charset="0"/>
              </a:rPr>
              <a:t>C</a:t>
            </a:r>
            <a:r>
              <a:rPr lang="cs-CZ" sz="1300" i="0" u="none" strike="noStrike" dirty="0">
                <a:effectLst/>
                <a:latin typeface="+mj-lt"/>
                <a:cs typeface="Times New Roman" panose="02020603050405020304" pitchFamily="18" charset="0"/>
              </a:rPr>
              <a:t>1</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S5.1</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S5.2</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  S5.3</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S5.4</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S5.5</a:t>
            </a:r>
            <a:r>
              <a:rPr lang="cs-CZ" sz="1300" dirty="0">
                <a:latin typeface="+mj-lt"/>
                <a:cs typeface="Times New Roman" panose="02020603050405020304" pitchFamily="18" charset="0"/>
              </a:rPr>
              <a:t>      C</a:t>
            </a:r>
            <a:r>
              <a:rPr lang="cs-CZ" sz="1300" i="0" u="none" strike="noStrike" dirty="0">
                <a:effectLst/>
                <a:latin typeface="+mj-lt"/>
                <a:cs typeface="Times New Roman" panose="02020603050405020304" pitchFamily="18" charset="0"/>
              </a:rPr>
              <a:t>1       </a:t>
            </a:r>
            <a:r>
              <a:rPr lang="cs-CZ" sz="1300" dirty="0">
                <a:latin typeface="+mj-lt"/>
                <a:cs typeface="Times New Roman" panose="02020603050405020304" pitchFamily="18" charset="0"/>
              </a:rPr>
              <a:t>C</a:t>
            </a:r>
            <a:r>
              <a:rPr lang="cs-CZ" sz="1300" i="0" u="none" strike="noStrike" dirty="0">
                <a:effectLst/>
                <a:latin typeface="+mj-lt"/>
                <a:cs typeface="Times New Roman" panose="02020603050405020304" pitchFamily="18" charset="0"/>
              </a:rPr>
              <a:t>2     S5.6</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S5.7</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S5.8</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S5.9</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S5.10    C2</a:t>
            </a:r>
            <a:r>
              <a:rPr lang="cs-CZ" sz="1300" dirty="0">
                <a:latin typeface="+mj-lt"/>
                <a:cs typeface="Times New Roman" panose="02020603050405020304" pitchFamily="18" charset="0"/>
              </a:rPr>
              <a:t> </a:t>
            </a:r>
            <a:endParaRPr lang="en-GB" sz="1300" dirty="0">
              <a:latin typeface="+mj-lt"/>
              <a:cs typeface="Times New Roman" panose="02020603050405020304" pitchFamily="18" charset="0"/>
            </a:endParaRPr>
          </a:p>
        </p:txBody>
      </p:sp>
      <p:sp>
        <p:nvSpPr>
          <p:cNvPr id="17" name="TextovéPole 16">
            <a:extLst>
              <a:ext uri="{FF2B5EF4-FFF2-40B4-BE49-F238E27FC236}">
                <a16:creationId xmlns:a16="http://schemas.microsoft.com/office/drawing/2014/main" id="{8E02D620-2EFD-453D-A6AB-FA9407D1FDD0}"/>
              </a:ext>
            </a:extLst>
          </p:cNvPr>
          <p:cNvSpPr txBox="1"/>
          <p:nvPr/>
        </p:nvSpPr>
        <p:spPr>
          <a:xfrm>
            <a:off x="2068741" y="3431179"/>
            <a:ext cx="6698974" cy="292388"/>
          </a:xfrm>
          <a:prstGeom prst="rect">
            <a:avLst/>
          </a:prstGeom>
          <a:noFill/>
        </p:spPr>
        <p:txBody>
          <a:bodyPr wrap="square">
            <a:spAutoFit/>
          </a:bodyPr>
          <a:lstStyle/>
          <a:p>
            <a:r>
              <a:rPr lang="cs-CZ" sz="1300" b="0" i="0" u="none" strike="noStrike" dirty="0">
                <a:effectLst/>
                <a:latin typeface="+mj-lt"/>
                <a:cs typeface="Times New Roman" panose="02020603050405020304" pitchFamily="18" charset="0"/>
              </a:rPr>
              <a:t> C1</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S15.1</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S15.2</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S15.3</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S15.4</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S15.5</a:t>
            </a:r>
            <a:r>
              <a:rPr lang="cs-CZ" sz="1300" dirty="0">
                <a:latin typeface="+mj-lt"/>
                <a:cs typeface="Times New Roman" panose="02020603050405020304" pitchFamily="18" charset="0"/>
              </a:rPr>
              <a:t>  C</a:t>
            </a:r>
            <a:r>
              <a:rPr lang="cs-CZ" sz="1300" i="0" u="none" strike="noStrike" dirty="0">
                <a:effectLst/>
                <a:latin typeface="+mj-lt"/>
                <a:cs typeface="Times New Roman" panose="02020603050405020304" pitchFamily="18" charset="0"/>
              </a:rPr>
              <a:t>1      </a:t>
            </a:r>
            <a:r>
              <a:rPr lang="cs-CZ" sz="1300" dirty="0">
                <a:latin typeface="+mj-lt"/>
                <a:cs typeface="Times New Roman" panose="02020603050405020304" pitchFamily="18" charset="0"/>
              </a:rPr>
              <a:t>C</a:t>
            </a:r>
            <a:r>
              <a:rPr lang="cs-CZ" sz="1300" i="0" u="none" strike="noStrike" dirty="0">
                <a:effectLst/>
                <a:latin typeface="+mj-lt"/>
                <a:cs typeface="Times New Roman" panose="02020603050405020304" pitchFamily="18" charset="0"/>
              </a:rPr>
              <a:t>2    </a:t>
            </a:r>
            <a:r>
              <a:rPr lang="cs-CZ" sz="1300" b="0" i="0" u="none" strike="noStrike" dirty="0">
                <a:effectLst/>
                <a:latin typeface="+mj-lt"/>
                <a:cs typeface="Times New Roman" panose="02020603050405020304" pitchFamily="18" charset="0"/>
              </a:rPr>
              <a:t>S15.6</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S15.7 </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S15.8</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S15.9</a:t>
            </a:r>
            <a:r>
              <a:rPr lang="cs-CZ" sz="1300" dirty="0">
                <a:latin typeface="+mj-lt"/>
                <a:cs typeface="Times New Roman" panose="02020603050405020304" pitchFamily="18" charset="0"/>
              </a:rPr>
              <a:t>  S</a:t>
            </a:r>
            <a:r>
              <a:rPr lang="cs-CZ" sz="1300" b="0" i="0" u="none" strike="noStrike" dirty="0">
                <a:effectLst/>
                <a:latin typeface="+mj-lt"/>
                <a:cs typeface="Times New Roman" panose="02020603050405020304" pitchFamily="18" charset="0"/>
              </a:rPr>
              <a:t>15.10</a:t>
            </a:r>
            <a:r>
              <a:rPr lang="cs-CZ" sz="1300" dirty="0">
                <a:latin typeface="+mj-lt"/>
                <a:cs typeface="Times New Roman" panose="02020603050405020304" pitchFamily="18" charset="0"/>
              </a:rPr>
              <a:t>   C</a:t>
            </a:r>
            <a:r>
              <a:rPr lang="cs-CZ" sz="1300" b="0" i="0" u="none" strike="noStrike" dirty="0">
                <a:effectLst/>
                <a:latin typeface="+mj-lt"/>
                <a:cs typeface="Times New Roman" panose="02020603050405020304" pitchFamily="18" charset="0"/>
              </a:rPr>
              <a:t>2</a:t>
            </a:r>
            <a:r>
              <a:rPr lang="cs-CZ" sz="1300" dirty="0">
                <a:latin typeface="+mj-lt"/>
                <a:cs typeface="Times New Roman" panose="02020603050405020304" pitchFamily="18" charset="0"/>
              </a:rPr>
              <a:t> </a:t>
            </a:r>
            <a:endParaRPr lang="en-GB" sz="1300" dirty="0">
              <a:latin typeface="+mj-lt"/>
              <a:cs typeface="Times New Roman" panose="02020603050405020304" pitchFamily="18" charset="0"/>
            </a:endParaRPr>
          </a:p>
        </p:txBody>
      </p:sp>
      <p:sp>
        <p:nvSpPr>
          <p:cNvPr id="18" name="TextovéPole 17">
            <a:extLst>
              <a:ext uri="{FF2B5EF4-FFF2-40B4-BE49-F238E27FC236}">
                <a16:creationId xmlns:a16="http://schemas.microsoft.com/office/drawing/2014/main" id="{D7DEA4BB-C089-416D-A870-C076187C455F}"/>
              </a:ext>
            </a:extLst>
          </p:cNvPr>
          <p:cNvSpPr txBox="1"/>
          <p:nvPr/>
        </p:nvSpPr>
        <p:spPr>
          <a:xfrm>
            <a:off x="2027067" y="5657521"/>
            <a:ext cx="6839512" cy="292388"/>
          </a:xfrm>
          <a:prstGeom prst="rect">
            <a:avLst/>
          </a:prstGeom>
          <a:noFill/>
        </p:spPr>
        <p:txBody>
          <a:bodyPr wrap="square">
            <a:spAutoFit/>
          </a:bodyPr>
          <a:lstStyle/>
          <a:p>
            <a:r>
              <a:rPr lang="cs-CZ" sz="1300" dirty="0">
                <a:latin typeface="+mj-lt"/>
                <a:cs typeface="Times New Roman" panose="02020603050405020304" pitchFamily="18" charset="0"/>
              </a:rPr>
              <a:t>C</a:t>
            </a:r>
            <a:r>
              <a:rPr lang="cs-CZ" sz="1300" b="0" i="0" u="none" strike="noStrike" dirty="0">
                <a:effectLst/>
                <a:latin typeface="+mj-lt"/>
                <a:cs typeface="Times New Roman" panose="02020603050405020304" pitchFamily="18" charset="0"/>
              </a:rPr>
              <a:t>1</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S45.1 </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S45.2</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S45.3</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S45.4</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S45.5</a:t>
            </a:r>
            <a:r>
              <a:rPr lang="cs-CZ" sz="1300" dirty="0">
                <a:latin typeface="+mj-lt"/>
                <a:cs typeface="Times New Roman" panose="02020603050405020304" pitchFamily="18" charset="0"/>
              </a:rPr>
              <a:t>  C</a:t>
            </a:r>
            <a:r>
              <a:rPr lang="cs-CZ" sz="1300" i="0" u="none" strike="noStrike" dirty="0">
                <a:effectLst/>
                <a:latin typeface="+mj-lt"/>
                <a:cs typeface="Times New Roman" panose="02020603050405020304" pitchFamily="18" charset="0"/>
              </a:rPr>
              <a:t>1     </a:t>
            </a:r>
            <a:r>
              <a:rPr lang="cs-CZ" sz="1300" dirty="0">
                <a:latin typeface="+mj-lt"/>
                <a:cs typeface="Times New Roman" panose="02020603050405020304" pitchFamily="18" charset="0"/>
              </a:rPr>
              <a:t>C</a:t>
            </a:r>
            <a:r>
              <a:rPr lang="cs-CZ" sz="1300" i="0" u="none" strike="noStrike" dirty="0">
                <a:effectLst/>
                <a:latin typeface="+mj-lt"/>
                <a:cs typeface="Times New Roman" panose="02020603050405020304" pitchFamily="18" charset="0"/>
              </a:rPr>
              <a:t>2      </a:t>
            </a:r>
            <a:r>
              <a:rPr lang="cs-CZ" sz="1300" b="0" i="0" u="none" strike="noStrike" dirty="0">
                <a:effectLst/>
                <a:latin typeface="+mj-lt"/>
                <a:cs typeface="Times New Roman" panose="02020603050405020304" pitchFamily="18" charset="0"/>
              </a:rPr>
              <a:t>S45.6</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S45.7</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S45.8</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S45.9</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S45.10  </a:t>
            </a:r>
            <a:r>
              <a:rPr lang="cs-CZ" sz="1300" dirty="0">
                <a:latin typeface="+mj-lt"/>
                <a:cs typeface="Times New Roman" panose="02020603050405020304" pitchFamily="18" charset="0"/>
              </a:rPr>
              <a:t> C</a:t>
            </a:r>
            <a:r>
              <a:rPr lang="cs-CZ" sz="1300" b="0" i="0" u="none" strike="noStrike" dirty="0">
                <a:effectLst/>
                <a:latin typeface="+mj-lt"/>
                <a:cs typeface="Times New Roman" panose="02020603050405020304" pitchFamily="18" charset="0"/>
              </a:rPr>
              <a:t>2</a:t>
            </a:r>
            <a:r>
              <a:rPr lang="cs-CZ" sz="1300" dirty="0">
                <a:latin typeface="+mj-lt"/>
                <a:cs typeface="Times New Roman" panose="02020603050405020304" pitchFamily="18" charset="0"/>
              </a:rPr>
              <a:t> </a:t>
            </a:r>
            <a:endParaRPr lang="en-GB" sz="1300" dirty="0">
              <a:latin typeface="+mj-lt"/>
              <a:cs typeface="Times New Roman" panose="02020603050405020304" pitchFamily="18" charset="0"/>
            </a:endParaRPr>
          </a:p>
        </p:txBody>
      </p:sp>
      <p:pic>
        <p:nvPicPr>
          <p:cNvPr id="30" name="Obrázek 29">
            <a:extLst>
              <a:ext uri="{FF2B5EF4-FFF2-40B4-BE49-F238E27FC236}">
                <a16:creationId xmlns:a16="http://schemas.microsoft.com/office/drawing/2014/main" id="{FA326473-0157-4AF7-89DF-03691B3532F9}"/>
              </a:ext>
            </a:extLst>
          </p:cNvPr>
          <p:cNvPicPr>
            <a:picLocks noChangeAspect="1"/>
          </p:cNvPicPr>
          <p:nvPr/>
        </p:nvPicPr>
        <p:blipFill>
          <a:blip r:embed="rId5"/>
          <a:stretch>
            <a:fillRect/>
          </a:stretch>
        </p:blipFill>
        <p:spPr>
          <a:xfrm>
            <a:off x="1957906" y="3971493"/>
            <a:ext cx="6698973" cy="391674"/>
          </a:xfrm>
          <a:prstGeom prst="rect">
            <a:avLst/>
          </a:prstGeom>
        </p:spPr>
      </p:pic>
      <p:pic>
        <p:nvPicPr>
          <p:cNvPr id="32" name="Obrázek 31">
            <a:extLst>
              <a:ext uri="{FF2B5EF4-FFF2-40B4-BE49-F238E27FC236}">
                <a16:creationId xmlns:a16="http://schemas.microsoft.com/office/drawing/2014/main" id="{2EB56BCD-3693-4325-9C17-2855C63AFCB3}"/>
              </a:ext>
            </a:extLst>
          </p:cNvPr>
          <p:cNvPicPr>
            <a:picLocks noChangeAspect="1"/>
          </p:cNvPicPr>
          <p:nvPr/>
        </p:nvPicPr>
        <p:blipFill>
          <a:blip r:embed="rId6"/>
          <a:stretch>
            <a:fillRect/>
          </a:stretch>
        </p:blipFill>
        <p:spPr>
          <a:xfrm>
            <a:off x="2027067" y="6159008"/>
            <a:ext cx="6504344" cy="381834"/>
          </a:xfrm>
          <a:prstGeom prst="rect">
            <a:avLst/>
          </a:prstGeom>
        </p:spPr>
      </p:pic>
      <p:pic>
        <p:nvPicPr>
          <p:cNvPr id="34" name="Obrázek 33">
            <a:extLst>
              <a:ext uri="{FF2B5EF4-FFF2-40B4-BE49-F238E27FC236}">
                <a16:creationId xmlns:a16="http://schemas.microsoft.com/office/drawing/2014/main" id="{5C1C47C0-DAE0-45B1-82BB-5FFA4797D755}"/>
              </a:ext>
            </a:extLst>
          </p:cNvPr>
          <p:cNvPicPr>
            <a:picLocks noChangeAspect="1"/>
          </p:cNvPicPr>
          <p:nvPr/>
        </p:nvPicPr>
        <p:blipFill>
          <a:blip r:embed="rId7"/>
          <a:stretch>
            <a:fillRect/>
          </a:stretch>
        </p:blipFill>
        <p:spPr>
          <a:xfrm>
            <a:off x="2081057" y="2102533"/>
            <a:ext cx="6698974" cy="422090"/>
          </a:xfrm>
          <a:prstGeom prst="rect">
            <a:avLst/>
          </a:prstGeom>
        </p:spPr>
      </p:pic>
    </p:spTree>
    <p:extLst>
      <p:ext uri="{BB962C8B-B14F-4D97-AF65-F5344CB8AC3E}">
        <p14:creationId xmlns:p14="http://schemas.microsoft.com/office/powerpoint/2010/main" val="2536916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Obrázek 33">
            <a:extLst>
              <a:ext uri="{FF2B5EF4-FFF2-40B4-BE49-F238E27FC236}">
                <a16:creationId xmlns:a16="http://schemas.microsoft.com/office/drawing/2014/main" id="{D9F3760C-AF61-4777-AC1C-05136D2FA9E0}"/>
              </a:ext>
            </a:extLst>
          </p:cNvPr>
          <p:cNvPicPr>
            <a:picLocks noChangeAspect="1"/>
          </p:cNvPicPr>
          <p:nvPr/>
        </p:nvPicPr>
        <p:blipFill>
          <a:blip r:embed="rId2"/>
          <a:stretch>
            <a:fillRect/>
          </a:stretch>
        </p:blipFill>
        <p:spPr>
          <a:xfrm>
            <a:off x="2120322" y="5215952"/>
            <a:ext cx="6839512" cy="436266"/>
          </a:xfrm>
          <a:prstGeom prst="rect">
            <a:avLst/>
          </a:prstGeom>
        </p:spPr>
      </p:pic>
      <p:pic>
        <p:nvPicPr>
          <p:cNvPr id="32" name="Obrázek 31">
            <a:extLst>
              <a:ext uri="{FF2B5EF4-FFF2-40B4-BE49-F238E27FC236}">
                <a16:creationId xmlns:a16="http://schemas.microsoft.com/office/drawing/2014/main" id="{62672A0F-A035-4424-A93D-2C795B0247C0}"/>
              </a:ext>
            </a:extLst>
          </p:cNvPr>
          <p:cNvPicPr>
            <a:picLocks noChangeAspect="1"/>
          </p:cNvPicPr>
          <p:nvPr/>
        </p:nvPicPr>
        <p:blipFill>
          <a:blip r:embed="rId3"/>
          <a:stretch>
            <a:fillRect/>
          </a:stretch>
        </p:blipFill>
        <p:spPr>
          <a:xfrm>
            <a:off x="2120322" y="3656861"/>
            <a:ext cx="6839512" cy="510206"/>
          </a:xfrm>
          <a:prstGeom prst="rect">
            <a:avLst/>
          </a:prstGeom>
        </p:spPr>
      </p:pic>
      <p:pic>
        <p:nvPicPr>
          <p:cNvPr id="30" name="Obrázek 29">
            <a:extLst>
              <a:ext uri="{FF2B5EF4-FFF2-40B4-BE49-F238E27FC236}">
                <a16:creationId xmlns:a16="http://schemas.microsoft.com/office/drawing/2014/main" id="{2A73DE52-6D9A-4FB6-A157-19DEC6996ED2}"/>
              </a:ext>
            </a:extLst>
          </p:cNvPr>
          <p:cNvPicPr>
            <a:picLocks noChangeAspect="1"/>
          </p:cNvPicPr>
          <p:nvPr/>
        </p:nvPicPr>
        <p:blipFill>
          <a:blip r:embed="rId4"/>
          <a:stretch>
            <a:fillRect/>
          </a:stretch>
        </p:blipFill>
        <p:spPr>
          <a:xfrm>
            <a:off x="1935921" y="1615659"/>
            <a:ext cx="6868202" cy="472710"/>
          </a:xfrm>
          <a:prstGeom prst="rect">
            <a:avLst/>
          </a:prstGeom>
        </p:spPr>
      </p:pic>
      <p:sp>
        <p:nvSpPr>
          <p:cNvPr id="2" name="Nadpis 1">
            <a:extLst>
              <a:ext uri="{FF2B5EF4-FFF2-40B4-BE49-F238E27FC236}">
                <a16:creationId xmlns:a16="http://schemas.microsoft.com/office/drawing/2014/main" id="{D208FAB5-C35F-4CDE-9523-E03FEDE6FB7D}"/>
              </a:ext>
            </a:extLst>
          </p:cNvPr>
          <p:cNvSpPr>
            <a:spLocks noGrp="1"/>
          </p:cNvSpPr>
          <p:nvPr>
            <p:ph type="title"/>
          </p:nvPr>
        </p:nvSpPr>
        <p:spPr>
          <a:xfrm>
            <a:off x="0" y="-5181"/>
            <a:ext cx="10515600" cy="684510"/>
          </a:xfrm>
        </p:spPr>
        <p:txBody>
          <a:bodyPr>
            <a:normAutofit fontScale="90000"/>
          </a:bodyPr>
          <a:lstStyle/>
          <a:p>
            <a:r>
              <a:rPr lang="cs-CZ" sz="2800" b="1" dirty="0">
                <a:cs typeface="Times New Roman" panose="02020603050405020304" pitchFamily="18" charset="0"/>
              </a:rPr>
              <a:t>CYP2C6 </a:t>
            </a:r>
            <a:r>
              <a:rPr lang="cs-CZ" sz="2800" b="1" dirty="0" err="1">
                <a:cs typeface="Times New Roman" panose="02020603050405020304" pitchFamily="18" charset="0"/>
              </a:rPr>
              <a:t>representative</a:t>
            </a:r>
            <a:r>
              <a:rPr lang="cs-CZ" sz="2800" b="1" dirty="0">
                <a:cs typeface="Times New Roman" panose="02020603050405020304" pitchFamily="18" charset="0"/>
              </a:rPr>
              <a:t> </a:t>
            </a:r>
            <a:r>
              <a:rPr lang="cs-CZ" sz="2800" b="1" dirty="0" err="1">
                <a:cs typeface="Times New Roman" panose="02020603050405020304" pitchFamily="18" charset="0"/>
              </a:rPr>
              <a:t>picture</a:t>
            </a:r>
            <a:br>
              <a:rPr lang="cs-CZ" sz="2800" b="1" dirty="0">
                <a:cs typeface="Times New Roman" panose="02020603050405020304" pitchFamily="18" charset="0"/>
              </a:rPr>
            </a:br>
            <a:r>
              <a:rPr lang="cs-CZ" sz="2400" dirty="0">
                <a:cs typeface="Times New Roman" panose="02020603050405020304" pitchFamily="18" charset="0"/>
              </a:rPr>
              <a:t>- </a:t>
            </a:r>
            <a:r>
              <a:rPr lang="cs-CZ" sz="2400" dirty="0" err="1">
                <a:cs typeface="Times New Roman" panose="02020603050405020304" pitchFamily="18" charset="0"/>
              </a:rPr>
              <a:t>whole</a:t>
            </a:r>
            <a:r>
              <a:rPr lang="cs-CZ" sz="2400" dirty="0">
                <a:cs typeface="Times New Roman" panose="02020603050405020304" pitchFamily="18" charset="0"/>
              </a:rPr>
              <a:t> line </a:t>
            </a:r>
            <a:r>
              <a:rPr lang="cs-CZ" sz="2400" dirty="0" err="1">
                <a:cs typeface="Times New Roman" panose="02020603050405020304" pitchFamily="18" charset="0"/>
              </a:rPr>
              <a:t>of</a:t>
            </a:r>
            <a:r>
              <a:rPr lang="cs-CZ" sz="2400" dirty="0">
                <a:cs typeface="Times New Roman" panose="02020603050405020304" pitchFamily="18" charset="0"/>
              </a:rPr>
              <a:t> </a:t>
            </a:r>
            <a:r>
              <a:rPr lang="cs-CZ" sz="2400" dirty="0" err="1">
                <a:cs typeface="Times New Roman" panose="02020603050405020304" pitchFamily="18" charset="0"/>
              </a:rPr>
              <a:t>bands</a:t>
            </a:r>
            <a:r>
              <a:rPr lang="cs-CZ" sz="2400" dirty="0">
                <a:cs typeface="Times New Roman" panose="02020603050405020304" pitchFamily="18" charset="0"/>
              </a:rPr>
              <a:t> </a:t>
            </a:r>
            <a:r>
              <a:rPr lang="cs-CZ" sz="2400" dirty="0" err="1">
                <a:cs typeface="Times New Roman" panose="02020603050405020304" pitchFamily="18" charset="0"/>
              </a:rPr>
              <a:t>was</a:t>
            </a:r>
            <a:r>
              <a:rPr lang="cs-CZ" sz="2400" dirty="0">
                <a:cs typeface="Times New Roman" panose="02020603050405020304" pitchFamily="18" charset="0"/>
              </a:rPr>
              <a:t> </a:t>
            </a:r>
            <a:r>
              <a:rPr lang="cs-CZ" sz="2400" dirty="0" err="1">
                <a:cs typeface="Times New Roman" panose="02020603050405020304" pitchFamily="18" charset="0"/>
              </a:rPr>
              <a:t>used</a:t>
            </a:r>
            <a:r>
              <a:rPr lang="cs-CZ" sz="2400" dirty="0">
                <a:cs typeface="Times New Roman" panose="02020603050405020304" pitchFamily="18" charset="0"/>
              </a:rPr>
              <a:t> </a:t>
            </a:r>
            <a:r>
              <a:rPr lang="cs-CZ" sz="2400" dirty="0" err="1">
                <a:cs typeface="Times New Roman" panose="02020603050405020304" pitchFamily="18" charset="0"/>
              </a:rPr>
              <a:t>for</a:t>
            </a:r>
            <a:r>
              <a:rPr lang="cs-CZ" sz="2400" dirty="0">
                <a:cs typeface="Times New Roman" panose="02020603050405020304" pitchFamily="18" charset="0"/>
              </a:rPr>
              <a:t> </a:t>
            </a:r>
            <a:r>
              <a:rPr lang="cs-CZ" sz="2400" dirty="0" err="1">
                <a:cs typeface="Times New Roman" panose="02020603050405020304" pitchFamily="18" charset="0"/>
              </a:rPr>
              <a:t>quantification</a:t>
            </a:r>
            <a:endParaRPr lang="cs-CZ" sz="2400" b="1" dirty="0">
              <a:cs typeface="Times New Roman" panose="02020603050405020304" pitchFamily="18" charset="0"/>
            </a:endParaRPr>
          </a:p>
        </p:txBody>
      </p:sp>
      <p:sp>
        <p:nvSpPr>
          <p:cNvPr id="7" name="TextovéPole 6">
            <a:extLst>
              <a:ext uri="{FF2B5EF4-FFF2-40B4-BE49-F238E27FC236}">
                <a16:creationId xmlns:a16="http://schemas.microsoft.com/office/drawing/2014/main" id="{DAAC4138-1C67-4A87-870F-7855588B549C}"/>
              </a:ext>
            </a:extLst>
          </p:cNvPr>
          <p:cNvSpPr txBox="1"/>
          <p:nvPr/>
        </p:nvSpPr>
        <p:spPr>
          <a:xfrm>
            <a:off x="8917946" y="1864897"/>
            <a:ext cx="835654" cy="307777"/>
          </a:xfrm>
          <a:prstGeom prst="rect">
            <a:avLst/>
          </a:prstGeom>
          <a:noFill/>
        </p:spPr>
        <p:txBody>
          <a:bodyPr wrap="square" rtlCol="0">
            <a:spAutoFit/>
          </a:bodyPr>
          <a:lstStyle/>
          <a:p>
            <a:r>
              <a:rPr lang="cs-CZ" sz="1400" dirty="0">
                <a:latin typeface="+mj-lt"/>
                <a:cs typeface="Times New Roman" panose="02020603050405020304" pitchFamily="18" charset="0"/>
              </a:rPr>
              <a:t>55 kDa</a:t>
            </a:r>
          </a:p>
        </p:txBody>
      </p:sp>
      <p:sp>
        <p:nvSpPr>
          <p:cNvPr id="8" name="TextovéPole 7">
            <a:extLst>
              <a:ext uri="{FF2B5EF4-FFF2-40B4-BE49-F238E27FC236}">
                <a16:creationId xmlns:a16="http://schemas.microsoft.com/office/drawing/2014/main" id="{CB326141-05EE-418F-AE5B-6F064B1E9547}"/>
              </a:ext>
            </a:extLst>
          </p:cNvPr>
          <p:cNvSpPr txBox="1"/>
          <p:nvPr/>
        </p:nvSpPr>
        <p:spPr>
          <a:xfrm>
            <a:off x="8917944" y="5267379"/>
            <a:ext cx="835654" cy="307777"/>
          </a:xfrm>
          <a:prstGeom prst="rect">
            <a:avLst/>
          </a:prstGeom>
          <a:noFill/>
        </p:spPr>
        <p:txBody>
          <a:bodyPr wrap="square" rtlCol="0">
            <a:spAutoFit/>
          </a:bodyPr>
          <a:lstStyle/>
          <a:p>
            <a:r>
              <a:rPr lang="cs-CZ" sz="1400" dirty="0">
                <a:latin typeface="+mj-lt"/>
                <a:cs typeface="Times New Roman" panose="02020603050405020304" pitchFamily="18" charset="0"/>
              </a:rPr>
              <a:t>55 </a:t>
            </a:r>
            <a:r>
              <a:rPr lang="cs-CZ" sz="1400">
                <a:latin typeface="+mj-lt"/>
                <a:cs typeface="Times New Roman" panose="02020603050405020304" pitchFamily="18" charset="0"/>
              </a:rPr>
              <a:t>kDa</a:t>
            </a:r>
            <a:endParaRPr lang="cs-CZ" sz="1400" dirty="0">
              <a:latin typeface="+mj-lt"/>
              <a:cs typeface="Times New Roman" panose="02020603050405020304" pitchFamily="18" charset="0"/>
            </a:endParaRPr>
          </a:p>
        </p:txBody>
      </p:sp>
      <p:sp>
        <p:nvSpPr>
          <p:cNvPr id="9" name="TextovéPole 8">
            <a:extLst>
              <a:ext uri="{FF2B5EF4-FFF2-40B4-BE49-F238E27FC236}">
                <a16:creationId xmlns:a16="http://schemas.microsoft.com/office/drawing/2014/main" id="{F716C01B-DFEA-4AB1-9CC4-6F57B819EA76}"/>
              </a:ext>
            </a:extLst>
          </p:cNvPr>
          <p:cNvSpPr txBox="1"/>
          <p:nvPr/>
        </p:nvSpPr>
        <p:spPr>
          <a:xfrm>
            <a:off x="8917945" y="5659950"/>
            <a:ext cx="835654" cy="307777"/>
          </a:xfrm>
          <a:prstGeom prst="rect">
            <a:avLst/>
          </a:prstGeom>
          <a:noFill/>
        </p:spPr>
        <p:txBody>
          <a:bodyPr wrap="square" rtlCol="0">
            <a:spAutoFit/>
          </a:bodyPr>
          <a:lstStyle/>
          <a:p>
            <a:r>
              <a:rPr lang="cs-CZ" sz="1400" dirty="0">
                <a:latin typeface="+mj-lt"/>
                <a:cs typeface="Times New Roman" panose="02020603050405020304" pitchFamily="18" charset="0"/>
              </a:rPr>
              <a:t>43 </a:t>
            </a:r>
            <a:r>
              <a:rPr lang="cs-CZ" sz="1400">
                <a:latin typeface="+mj-lt"/>
                <a:cs typeface="Times New Roman" panose="02020603050405020304" pitchFamily="18" charset="0"/>
              </a:rPr>
              <a:t>kDa</a:t>
            </a:r>
            <a:endParaRPr lang="cs-CZ" sz="1400" dirty="0">
              <a:latin typeface="+mj-lt"/>
              <a:cs typeface="Times New Roman" panose="02020603050405020304" pitchFamily="18" charset="0"/>
            </a:endParaRPr>
          </a:p>
        </p:txBody>
      </p:sp>
      <p:sp>
        <p:nvSpPr>
          <p:cNvPr id="10" name="TextovéPole 9">
            <a:extLst>
              <a:ext uri="{FF2B5EF4-FFF2-40B4-BE49-F238E27FC236}">
                <a16:creationId xmlns:a16="http://schemas.microsoft.com/office/drawing/2014/main" id="{E354BEBE-A560-461C-AA86-631790C382CE}"/>
              </a:ext>
            </a:extLst>
          </p:cNvPr>
          <p:cNvSpPr txBox="1"/>
          <p:nvPr/>
        </p:nvSpPr>
        <p:spPr>
          <a:xfrm>
            <a:off x="8917946" y="2289847"/>
            <a:ext cx="835654" cy="307777"/>
          </a:xfrm>
          <a:prstGeom prst="rect">
            <a:avLst/>
          </a:prstGeom>
          <a:noFill/>
        </p:spPr>
        <p:txBody>
          <a:bodyPr wrap="square" rtlCol="0">
            <a:spAutoFit/>
          </a:bodyPr>
          <a:lstStyle/>
          <a:p>
            <a:r>
              <a:rPr lang="cs-CZ" sz="1400" dirty="0">
                <a:latin typeface="+mj-lt"/>
                <a:cs typeface="Times New Roman" panose="02020603050405020304" pitchFamily="18" charset="0"/>
              </a:rPr>
              <a:t>43 </a:t>
            </a:r>
            <a:r>
              <a:rPr lang="cs-CZ" sz="1400">
                <a:latin typeface="+mj-lt"/>
                <a:cs typeface="Times New Roman" panose="02020603050405020304" pitchFamily="18" charset="0"/>
              </a:rPr>
              <a:t>kDa</a:t>
            </a:r>
            <a:endParaRPr lang="cs-CZ" sz="1400" dirty="0">
              <a:latin typeface="+mj-lt"/>
              <a:cs typeface="Times New Roman" panose="02020603050405020304" pitchFamily="18" charset="0"/>
            </a:endParaRPr>
          </a:p>
        </p:txBody>
      </p:sp>
      <p:sp>
        <p:nvSpPr>
          <p:cNvPr id="11" name="TextovéPole 10">
            <a:extLst>
              <a:ext uri="{FF2B5EF4-FFF2-40B4-BE49-F238E27FC236}">
                <a16:creationId xmlns:a16="http://schemas.microsoft.com/office/drawing/2014/main" id="{2A66F6E2-A053-46DD-B368-A2B75DE0692C}"/>
              </a:ext>
            </a:extLst>
          </p:cNvPr>
          <p:cNvSpPr txBox="1"/>
          <p:nvPr/>
        </p:nvSpPr>
        <p:spPr>
          <a:xfrm>
            <a:off x="8917945" y="4098676"/>
            <a:ext cx="835654" cy="307777"/>
          </a:xfrm>
          <a:prstGeom prst="rect">
            <a:avLst/>
          </a:prstGeom>
          <a:noFill/>
        </p:spPr>
        <p:txBody>
          <a:bodyPr wrap="square" rtlCol="0">
            <a:spAutoFit/>
          </a:bodyPr>
          <a:lstStyle/>
          <a:p>
            <a:r>
              <a:rPr lang="cs-CZ" sz="1400" dirty="0">
                <a:latin typeface="+mj-lt"/>
                <a:cs typeface="Times New Roman" panose="02020603050405020304" pitchFamily="18" charset="0"/>
              </a:rPr>
              <a:t>43 </a:t>
            </a:r>
            <a:r>
              <a:rPr lang="cs-CZ" sz="1400">
                <a:latin typeface="+mj-lt"/>
                <a:cs typeface="Times New Roman" panose="02020603050405020304" pitchFamily="18" charset="0"/>
              </a:rPr>
              <a:t>kDa</a:t>
            </a:r>
            <a:endParaRPr lang="cs-CZ" sz="1400" dirty="0">
              <a:latin typeface="+mj-lt"/>
              <a:cs typeface="Times New Roman" panose="02020603050405020304" pitchFamily="18" charset="0"/>
            </a:endParaRPr>
          </a:p>
        </p:txBody>
      </p:sp>
      <p:sp>
        <p:nvSpPr>
          <p:cNvPr id="12" name="TextovéPole 11">
            <a:extLst>
              <a:ext uri="{FF2B5EF4-FFF2-40B4-BE49-F238E27FC236}">
                <a16:creationId xmlns:a16="http://schemas.microsoft.com/office/drawing/2014/main" id="{13845876-3F9C-48F2-8AE0-410AADD2AF20}"/>
              </a:ext>
            </a:extLst>
          </p:cNvPr>
          <p:cNvSpPr txBox="1"/>
          <p:nvPr/>
        </p:nvSpPr>
        <p:spPr>
          <a:xfrm>
            <a:off x="8917947" y="3757133"/>
            <a:ext cx="835654" cy="307777"/>
          </a:xfrm>
          <a:prstGeom prst="rect">
            <a:avLst/>
          </a:prstGeom>
          <a:noFill/>
        </p:spPr>
        <p:txBody>
          <a:bodyPr wrap="square" rtlCol="0">
            <a:spAutoFit/>
          </a:bodyPr>
          <a:lstStyle/>
          <a:p>
            <a:r>
              <a:rPr lang="cs-CZ" sz="1400" dirty="0">
                <a:latin typeface="+mj-lt"/>
                <a:cs typeface="Times New Roman" panose="02020603050405020304" pitchFamily="18" charset="0"/>
              </a:rPr>
              <a:t>55 </a:t>
            </a:r>
            <a:r>
              <a:rPr lang="cs-CZ" sz="1400">
                <a:latin typeface="+mj-lt"/>
                <a:cs typeface="Times New Roman" panose="02020603050405020304" pitchFamily="18" charset="0"/>
              </a:rPr>
              <a:t>kDa</a:t>
            </a:r>
            <a:endParaRPr lang="cs-CZ" sz="1400" dirty="0">
              <a:latin typeface="+mj-lt"/>
              <a:cs typeface="Times New Roman" panose="02020603050405020304" pitchFamily="18" charset="0"/>
            </a:endParaRPr>
          </a:p>
        </p:txBody>
      </p:sp>
      <p:sp>
        <p:nvSpPr>
          <p:cNvPr id="13" name="TextovéPole 12">
            <a:extLst>
              <a:ext uri="{FF2B5EF4-FFF2-40B4-BE49-F238E27FC236}">
                <a16:creationId xmlns:a16="http://schemas.microsoft.com/office/drawing/2014/main" id="{477E325E-27B6-417C-B318-82DB584A170A}"/>
              </a:ext>
            </a:extLst>
          </p:cNvPr>
          <p:cNvSpPr txBox="1"/>
          <p:nvPr/>
        </p:nvSpPr>
        <p:spPr>
          <a:xfrm>
            <a:off x="913332" y="3552736"/>
            <a:ext cx="1329749" cy="1261884"/>
          </a:xfrm>
          <a:prstGeom prst="rect">
            <a:avLst/>
          </a:prstGeom>
          <a:noFill/>
        </p:spPr>
        <p:txBody>
          <a:bodyPr wrap="square" rtlCol="0">
            <a:spAutoFit/>
          </a:bodyPr>
          <a:lstStyle/>
          <a:p>
            <a:r>
              <a:rPr lang="cs-CZ" sz="2000" dirty="0">
                <a:latin typeface="+mj-lt"/>
                <a:cs typeface="Times New Roman" panose="02020603050405020304" pitchFamily="18" charset="0"/>
              </a:rPr>
              <a:t>S15</a:t>
            </a:r>
          </a:p>
          <a:p>
            <a:r>
              <a:rPr lang="en-US" dirty="0">
                <a:latin typeface="+mj-lt"/>
                <a:cs typeface="Times New Roman" panose="02020603050405020304" pitchFamily="18" charset="0"/>
              </a:rPr>
              <a:t>CYP</a:t>
            </a:r>
            <a:r>
              <a:rPr lang="cs-CZ" dirty="0">
                <a:latin typeface="+mj-lt"/>
                <a:cs typeface="Times New Roman" panose="02020603050405020304" pitchFamily="18" charset="0"/>
              </a:rPr>
              <a:t>2C6</a:t>
            </a:r>
            <a:endParaRPr lang="en-US" dirty="0">
              <a:latin typeface="+mj-lt"/>
              <a:cs typeface="Times New Roman" panose="02020603050405020304" pitchFamily="18" charset="0"/>
            </a:endParaRPr>
          </a:p>
          <a:p>
            <a:r>
              <a:rPr lang="en-US" dirty="0">
                <a:latin typeface="+mj-lt"/>
                <a:cs typeface="Times New Roman" panose="02020603050405020304" pitchFamily="18" charset="0"/>
              </a:rPr>
              <a:t>β-actin</a:t>
            </a:r>
            <a:endParaRPr lang="cs-CZ" dirty="0">
              <a:latin typeface="+mj-lt"/>
              <a:cs typeface="Times New Roman" panose="02020603050405020304" pitchFamily="18" charset="0"/>
            </a:endParaRPr>
          </a:p>
          <a:p>
            <a:endParaRPr lang="cs-CZ" sz="2000" dirty="0">
              <a:latin typeface="+mj-lt"/>
              <a:cs typeface="Times New Roman" panose="02020603050405020304" pitchFamily="18" charset="0"/>
            </a:endParaRPr>
          </a:p>
        </p:txBody>
      </p:sp>
      <p:sp>
        <p:nvSpPr>
          <p:cNvPr id="14" name="TextovéPole 13">
            <a:extLst>
              <a:ext uri="{FF2B5EF4-FFF2-40B4-BE49-F238E27FC236}">
                <a16:creationId xmlns:a16="http://schemas.microsoft.com/office/drawing/2014/main" id="{AC9B397B-D55A-452C-8F0D-E5339702FAEB}"/>
              </a:ext>
            </a:extLst>
          </p:cNvPr>
          <p:cNvSpPr txBox="1"/>
          <p:nvPr/>
        </p:nvSpPr>
        <p:spPr>
          <a:xfrm>
            <a:off x="913332" y="1434010"/>
            <a:ext cx="1185975" cy="954107"/>
          </a:xfrm>
          <a:prstGeom prst="rect">
            <a:avLst/>
          </a:prstGeom>
          <a:noFill/>
        </p:spPr>
        <p:txBody>
          <a:bodyPr wrap="square" rtlCol="0">
            <a:spAutoFit/>
          </a:bodyPr>
          <a:lstStyle/>
          <a:p>
            <a:r>
              <a:rPr lang="cs-CZ" sz="2000" dirty="0">
                <a:latin typeface="+mj-lt"/>
                <a:cs typeface="Times New Roman" panose="02020603050405020304" pitchFamily="18" charset="0"/>
              </a:rPr>
              <a:t>S5</a:t>
            </a:r>
          </a:p>
          <a:p>
            <a:r>
              <a:rPr lang="en-US" dirty="0">
                <a:latin typeface="+mj-lt"/>
                <a:cs typeface="Times New Roman" panose="02020603050405020304" pitchFamily="18" charset="0"/>
              </a:rPr>
              <a:t>CYP</a:t>
            </a:r>
            <a:r>
              <a:rPr lang="cs-CZ" dirty="0">
                <a:latin typeface="+mj-lt"/>
                <a:cs typeface="Times New Roman" panose="02020603050405020304" pitchFamily="18" charset="0"/>
              </a:rPr>
              <a:t>2C6</a:t>
            </a:r>
            <a:endParaRPr lang="en-US" dirty="0">
              <a:latin typeface="+mj-lt"/>
              <a:cs typeface="Times New Roman" panose="02020603050405020304" pitchFamily="18" charset="0"/>
            </a:endParaRPr>
          </a:p>
          <a:p>
            <a:r>
              <a:rPr lang="en-US" dirty="0">
                <a:latin typeface="+mj-lt"/>
                <a:cs typeface="Times New Roman" panose="02020603050405020304" pitchFamily="18" charset="0"/>
              </a:rPr>
              <a:t>β-actin</a:t>
            </a:r>
          </a:p>
        </p:txBody>
      </p:sp>
      <p:sp>
        <p:nvSpPr>
          <p:cNvPr id="15" name="TextovéPole 14">
            <a:extLst>
              <a:ext uri="{FF2B5EF4-FFF2-40B4-BE49-F238E27FC236}">
                <a16:creationId xmlns:a16="http://schemas.microsoft.com/office/drawing/2014/main" id="{66D2C4F2-9899-4B9C-96BA-C518DDCD9A0B}"/>
              </a:ext>
            </a:extLst>
          </p:cNvPr>
          <p:cNvSpPr txBox="1"/>
          <p:nvPr/>
        </p:nvSpPr>
        <p:spPr>
          <a:xfrm>
            <a:off x="913332" y="5129138"/>
            <a:ext cx="1206990" cy="954107"/>
          </a:xfrm>
          <a:prstGeom prst="rect">
            <a:avLst/>
          </a:prstGeom>
          <a:noFill/>
        </p:spPr>
        <p:txBody>
          <a:bodyPr wrap="square" rtlCol="0">
            <a:spAutoFit/>
          </a:bodyPr>
          <a:lstStyle/>
          <a:p>
            <a:r>
              <a:rPr lang="cs-CZ" sz="2000" dirty="0">
                <a:latin typeface="+mj-lt"/>
                <a:cs typeface="Times New Roman" panose="02020603050405020304" pitchFamily="18" charset="0"/>
              </a:rPr>
              <a:t>S45</a:t>
            </a:r>
          </a:p>
          <a:p>
            <a:r>
              <a:rPr lang="en-US" dirty="0">
                <a:latin typeface="+mj-lt"/>
                <a:cs typeface="Times New Roman" panose="02020603050405020304" pitchFamily="18" charset="0"/>
              </a:rPr>
              <a:t>CYP</a:t>
            </a:r>
            <a:r>
              <a:rPr lang="cs-CZ" dirty="0">
                <a:latin typeface="+mj-lt"/>
                <a:cs typeface="Times New Roman" panose="02020603050405020304" pitchFamily="18" charset="0"/>
              </a:rPr>
              <a:t>2C6</a:t>
            </a:r>
            <a:endParaRPr lang="en-US" dirty="0">
              <a:latin typeface="+mj-lt"/>
              <a:cs typeface="Times New Roman" panose="02020603050405020304" pitchFamily="18" charset="0"/>
            </a:endParaRPr>
          </a:p>
          <a:p>
            <a:r>
              <a:rPr lang="en-US" dirty="0">
                <a:latin typeface="+mj-lt"/>
                <a:cs typeface="Times New Roman" panose="02020603050405020304" pitchFamily="18" charset="0"/>
              </a:rPr>
              <a:t>β-actin</a:t>
            </a:r>
          </a:p>
        </p:txBody>
      </p:sp>
      <p:sp>
        <p:nvSpPr>
          <p:cNvPr id="16" name="TextovéPole 15">
            <a:extLst>
              <a:ext uri="{FF2B5EF4-FFF2-40B4-BE49-F238E27FC236}">
                <a16:creationId xmlns:a16="http://schemas.microsoft.com/office/drawing/2014/main" id="{AD8122B1-1837-4301-830D-AF435E8E7E7F}"/>
              </a:ext>
            </a:extLst>
          </p:cNvPr>
          <p:cNvSpPr txBox="1"/>
          <p:nvPr/>
        </p:nvSpPr>
        <p:spPr>
          <a:xfrm>
            <a:off x="2049742" y="1518286"/>
            <a:ext cx="6868202" cy="292388"/>
          </a:xfrm>
          <a:prstGeom prst="rect">
            <a:avLst/>
          </a:prstGeom>
          <a:noFill/>
        </p:spPr>
        <p:txBody>
          <a:bodyPr wrap="square">
            <a:spAutoFit/>
          </a:bodyPr>
          <a:lstStyle/>
          <a:p>
            <a:r>
              <a:rPr lang="cs-CZ" sz="1300" dirty="0">
                <a:latin typeface="+mj-lt"/>
                <a:cs typeface="Times New Roman" panose="02020603050405020304" pitchFamily="18" charset="0"/>
              </a:rPr>
              <a:t>C</a:t>
            </a:r>
            <a:r>
              <a:rPr lang="cs-CZ" sz="1300" i="0" u="none" strike="noStrike" dirty="0">
                <a:effectLst/>
                <a:latin typeface="+mj-lt"/>
                <a:cs typeface="Times New Roman" panose="02020603050405020304" pitchFamily="18" charset="0"/>
              </a:rPr>
              <a:t>1</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S5.1</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S5.2</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  S5.3</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S5.4</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S5.5</a:t>
            </a:r>
            <a:r>
              <a:rPr lang="cs-CZ" sz="1300" dirty="0">
                <a:latin typeface="+mj-lt"/>
                <a:cs typeface="Times New Roman" panose="02020603050405020304" pitchFamily="18" charset="0"/>
              </a:rPr>
              <a:t>      C</a:t>
            </a:r>
            <a:r>
              <a:rPr lang="cs-CZ" sz="1300" i="0" u="none" strike="noStrike" dirty="0">
                <a:effectLst/>
                <a:latin typeface="+mj-lt"/>
                <a:cs typeface="Times New Roman" panose="02020603050405020304" pitchFamily="18" charset="0"/>
              </a:rPr>
              <a:t>1      </a:t>
            </a:r>
            <a:r>
              <a:rPr lang="cs-CZ" sz="1300" dirty="0">
                <a:latin typeface="+mj-lt"/>
                <a:cs typeface="Times New Roman" panose="02020603050405020304" pitchFamily="18" charset="0"/>
              </a:rPr>
              <a:t>C</a:t>
            </a:r>
            <a:r>
              <a:rPr lang="cs-CZ" sz="1300" i="0" u="none" strike="noStrike" dirty="0">
                <a:effectLst/>
                <a:latin typeface="+mj-lt"/>
                <a:cs typeface="Times New Roman" panose="02020603050405020304" pitchFamily="18" charset="0"/>
              </a:rPr>
              <a:t>2     S5.6</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S5.7</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S5.8</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S5.9</a:t>
            </a:r>
            <a:r>
              <a:rPr lang="cs-CZ" sz="1300" dirty="0">
                <a:latin typeface="+mj-lt"/>
                <a:cs typeface="Times New Roman" panose="02020603050405020304" pitchFamily="18" charset="0"/>
              </a:rPr>
              <a:t>    </a:t>
            </a:r>
            <a:r>
              <a:rPr lang="cs-CZ" sz="1300" i="0" u="none" strike="noStrike" dirty="0">
                <a:effectLst/>
                <a:latin typeface="+mj-lt"/>
                <a:cs typeface="Times New Roman" panose="02020603050405020304" pitchFamily="18" charset="0"/>
              </a:rPr>
              <a:t>S5.10    C2</a:t>
            </a:r>
            <a:r>
              <a:rPr lang="cs-CZ" sz="1300" dirty="0">
                <a:latin typeface="+mj-lt"/>
                <a:cs typeface="Times New Roman" panose="02020603050405020304" pitchFamily="18" charset="0"/>
              </a:rPr>
              <a:t> </a:t>
            </a:r>
            <a:endParaRPr lang="en-GB" sz="1300" dirty="0">
              <a:latin typeface="+mj-lt"/>
              <a:cs typeface="Times New Roman" panose="02020603050405020304" pitchFamily="18" charset="0"/>
            </a:endParaRPr>
          </a:p>
        </p:txBody>
      </p:sp>
      <p:sp>
        <p:nvSpPr>
          <p:cNvPr id="17" name="TextovéPole 16">
            <a:extLst>
              <a:ext uri="{FF2B5EF4-FFF2-40B4-BE49-F238E27FC236}">
                <a16:creationId xmlns:a16="http://schemas.microsoft.com/office/drawing/2014/main" id="{B23CE227-A675-4BA2-AB07-34240B9F0856}"/>
              </a:ext>
            </a:extLst>
          </p:cNvPr>
          <p:cNvSpPr txBox="1"/>
          <p:nvPr/>
        </p:nvSpPr>
        <p:spPr>
          <a:xfrm>
            <a:off x="2181883" y="3597429"/>
            <a:ext cx="6698974" cy="292388"/>
          </a:xfrm>
          <a:prstGeom prst="rect">
            <a:avLst/>
          </a:prstGeom>
          <a:noFill/>
        </p:spPr>
        <p:txBody>
          <a:bodyPr wrap="square">
            <a:spAutoFit/>
          </a:bodyPr>
          <a:lstStyle/>
          <a:p>
            <a:r>
              <a:rPr lang="cs-CZ" sz="1300" b="0" i="0" u="none" strike="noStrike" dirty="0">
                <a:effectLst/>
                <a:latin typeface="+mj-lt"/>
                <a:cs typeface="Times New Roman" panose="02020603050405020304" pitchFamily="18" charset="0"/>
              </a:rPr>
              <a:t>C1</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S15.1</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S15.2</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S15.3</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S15.4</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S15.5</a:t>
            </a:r>
            <a:r>
              <a:rPr lang="cs-CZ" sz="1300" dirty="0">
                <a:latin typeface="+mj-lt"/>
                <a:cs typeface="Times New Roman" panose="02020603050405020304" pitchFamily="18" charset="0"/>
              </a:rPr>
              <a:t>   C</a:t>
            </a:r>
            <a:r>
              <a:rPr lang="cs-CZ" sz="1300" i="0" u="none" strike="noStrike" dirty="0">
                <a:effectLst/>
                <a:latin typeface="+mj-lt"/>
                <a:cs typeface="Times New Roman" panose="02020603050405020304" pitchFamily="18" charset="0"/>
              </a:rPr>
              <a:t>1     C2    </a:t>
            </a:r>
            <a:r>
              <a:rPr lang="cs-CZ" sz="1300" b="0" i="0" u="none" strike="noStrike" dirty="0">
                <a:effectLst/>
                <a:latin typeface="+mj-lt"/>
                <a:cs typeface="Times New Roman" panose="02020603050405020304" pitchFamily="18" charset="0"/>
              </a:rPr>
              <a:t>S15.6</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S15.7 </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S15.8</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S15.9</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S15.10</a:t>
            </a:r>
            <a:r>
              <a:rPr lang="cs-CZ" sz="1300" dirty="0">
                <a:latin typeface="+mj-lt"/>
                <a:cs typeface="Times New Roman" panose="02020603050405020304" pitchFamily="18" charset="0"/>
              </a:rPr>
              <a:t>    C</a:t>
            </a:r>
            <a:r>
              <a:rPr lang="cs-CZ" sz="1300" b="0" i="0" u="none" strike="noStrike" dirty="0">
                <a:effectLst/>
                <a:latin typeface="+mj-lt"/>
                <a:cs typeface="Times New Roman" panose="02020603050405020304" pitchFamily="18" charset="0"/>
              </a:rPr>
              <a:t>2</a:t>
            </a:r>
            <a:r>
              <a:rPr lang="cs-CZ" sz="1300" dirty="0">
                <a:latin typeface="+mj-lt"/>
                <a:cs typeface="Times New Roman" panose="02020603050405020304" pitchFamily="18" charset="0"/>
              </a:rPr>
              <a:t> </a:t>
            </a:r>
            <a:endParaRPr lang="en-GB" sz="1300" dirty="0">
              <a:latin typeface="+mj-lt"/>
              <a:cs typeface="Times New Roman" panose="02020603050405020304" pitchFamily="18" charset="0"/>
            </a:endParaRPr>
          </a:p>
        </p:txBody>
      </p:sp>
      <p:sp>
        <p:nvSpPr>
          <p:cNvPr id="18" name="TextovéPole 17">
            <a:extLst>
              <a:ext uri="{FF2B5EF4-FFF2-40B4-BE49-F238E27FC236}">
                <a16:creationId xmlns:a16="http://schemas.microsoft.com/office/drawing/2014/main" id="{37D12BD3-69B9-45A3-BBBF-2A7A4DBBAED4}"/>
              </a:ext>
            </a:extLst>
          </p:cNvPr>
          <p:cNvSpPr txBox="1"/>
          <p:nvPr/>
        </p:nvSpPr>
        <p:spPr>
          <a:xfrm>
            <a:off x="2243081" y="5060545"/>
            <a:ext cx="6839512" cy="292388"/>
          </a:xfrm>
          <a:prstGeom prst="rect">
            <a:avLst/>
          </a:prstGeom>
          <a:noFill/>
        </p:spPr>
        <p:txBody>
          <a:bodyPr wrap="square">
            <a:spAutoFit/>
          </a:bodyPr>
          <a:lstStyle/>
          <a:p>
            <a:r>
              <a:rPr lang="cs-CZ" sz="1300" dirty="0">
                <a:latin typeface="+mj-lt"/>
                <a:cs typeface="Times New Roman" panose="02020603050405020304" pitchFamily="18" charset="0"/>
              </a:rPr>
              <a:t>C</a:t>
            </a:r>
            <a:r>
              <a:rPr lang="cs-CZ" sz="1300" b="0" i="0" u="none" strike="noStrike" dirty="0">
                <a:effectLst/>
                <a:latin typeface="+mj-lt"/>
                <a:cs typeface="Times New Roman" panose="02020603050405020304" pitchFamily="18" charset="0"/>
              </a:rPr>
              <a:t>1</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S45.1 </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S45.2</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S45.3</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S45.4</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S45.5</a:t>
            </a:r>
            <a:r>
              <a:rPr lang="cs-CZ" sz="1300" dirty="0">
                <a:latin typeface="+mj-lt"/>
                <a:cs typeface="Times New Roman" panose="02020603050405020304" pitchFamily="18" charset="0"/>
              </a:rPr>
              <a:t>   C</a:t>
            </a:r>
            <a:r>
              <a:rPr lang="cs-CZ" sz="1300" i="0" u="none" strike="noStrike" dirty="0">
                <a:effectLst/>
                <a:latin typeface="+mj-lt"/>
                <a:cs typeface="Times New Roman" panose="02020603050405020304" pitchFamily="18" charset="0"/>
              </a:rPr>
              <a:t>1      C2      </a:t>
            </a:r>
            <a:r>
              <a:rPr lang="cs-CZ" sz="1300" b="0" i="0" u="none" strike="noStrike" dirty="0">
                <a:effectLst/>
                <a:latin typeface="+mj-lt"/>
                <a:cs typeface="Times New Roman" panose="02020603050405020304" pitchFamily="18" charset="0"/>
              </a:rPr>
              <a:t>S45.6</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S45.7</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S45.8</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S45.9</a:t>
            </a:r>
            <a:r>
              <a:rPr lang="cs-CZ" sz="1300" dirty="0">
                <a:latin typeface="+mj-lt"/>
                <a:cs typeface="Times New Roman" panose="02020603050405020304" pitchFamily="18" charset="0"/>
              </a:rPr>
              <a:t>   </a:t>
            </a:r>
            <a:r>
              <a:rPr lang="cs-CZ" sz="1300" b="0" i="0" u="none" strike="noStrike" dirty="0">
                <a:effectLst/>
                <a:latin typeface="+mj-lt"/>
                <a:cs typeface="Times New Roman" panose="02020603050405020304" pitchFamily="18" charset="0"/>
              </a:rPr>
              <a:t>S45.10   C2</a:t>
            </a:r>
            <a:r>
              <a:rPr lang="cs-CZ" sz="1300" dirty="0">
                <a:latin typeface="+mj-lt"/>
                <a:cs typeface="Times New Roman" panose="02020603050405020304" pitchFamily="18" charset="0"/>
              </a:rPr>
              <a:t> </a:t>
            </a:r>
            <a:endParaRPr lang="en-GB" sz="1300" dirty="0">
              <a:latin typeface="+mj-lt"/>
              <a:cs typeface="Times New Roman" panose="02020603050405020304" pitchFamily="18" charset="0"/>
            </a:endParaRPr>
          </a:p>
        </p:txBody>
      </p:sp>
      <p:pic>
        <p:nvPicPr>
          <p:cNvPr id="24" name="Obrázek 23">
            <a:extLst>
              <a:ext uri="{FF2B5EF4-FFF2-40B4-BE49-F238E27FC236}">
                <a16:creationId xmlns:a16="http://schemas.microsoft.com/office/drawing/2014/main" id="{C8EEF77E-714D-4CC7-9208-0C3BB51F40CF}"/>
              </a:ext>
            </a:extLst>
          </p:cNvPr>
          <p:cNvPicPr>
            <a:picLocks noChangeAspect="1"/>
          </p:cNvPicPr>
          <p:nvPr/>
        </p:nvPicPr>
        <p:blipFill>
          <a:blip r:embed="rId5"/>
          <a:stretch>
            <a:fillRect/>
          </a:stretch>
        </p:blipFill>
        <p:spPr>
          <a:xfrm>
            <a:off x="2181883" y="4113349"/>
            <a:ext cx="6698974" cy="360607"/>
          </a:xfrm>
          <a:prstGeom prst="rect">
            <a:avLst/>
          </a:prstGeom>
        </p:spPr>
      </p:pic>
      <p:pic>
        <p:nvPicPr>
          <p:cNvPr id="26" name="Obrázek 25">
            <a:extLst>
              <a:ext uri="{FF2B5EF4-FFF2-40B4-BE49-F238E27FC236}">
                <a16:creationId xmlns:a16="http://schemas.microsoft.com/office/drawing/2014/main" id="{556581C0-F696-446B-B675-564682B6A752}"/>
              </a:ext>
            </a:extLst>
          </p:cNvPr>
          <p:cNvPicPr>
            <a:picLocks noChangeAspect="1"/>
          </p:cNvPicPr>
          <p:nvPr/>
        </p:nvPicPr>
        <p:blipFill>
          <a:blip r:embed="rId6"/>
          <a:stretch>
            <a:fillRect/>
          </a:stretch>
        </p:blipFill>
        <p:spPr>
          <a:xfrm>
            <a:off x="2204398" y="5630947"/>
            <a:ext cx="6671360" cy="353356"/>
          </a:xfrm>
          <a:prstGeom prst="rect">
            <a:avLst/>
          </a:prstGeom>
        </p:spPr>
      </p:pic>
      <p:pic>
        <p:nvPicPr>
          <p:cNvPr id="28" name="Obrázek 27">
            <a:extLst>
              <a:ext uri="{FF2B5EF4-FFF2-40B4-BE49-F238E27FC236}">
                <a16:creationId xmlns:a16="http://schemas.microsoft.com/office/drawing/2014/main" id="{5EE7D3A4-2C5F-4352-8184-A02F89BB1FD5}"/>
              </a:ext>
            </a:extLst>
          </p:cNvPr>
          <p:cNvPicPr>
            <a:picLocks noChangeAspect="1"/>
          </p:cNvPicPr>
          <p:nvPr/>
        </p:nvPicPr>
        <p:blipFill>
          <a:blip r:embed="rId7"/>
          <a:stretch>
            <a:fillRect/>
          </a:stretch>
        </p:blipFill>
        <p:spPr>
          <a:xfrm>
            <a:off x="2020535" y="2064592"/>
            <a:ext cx="6698974" cy="361745"/>
          </a:xfrm>
          <a:prstGeom prst="rect">
            <a:avLst/>
          </a:prstGeom>
        </p:spPr>
      </p:pic>
    </p:spTree>
    <p:extLst>
      <p:ext uri="{BB962C8B-B14F-4D97-AF65-F5344CB8AC3E}">
        <p14:creationId xmlns:p14="http://schemas.microsoft.com/office/powerpoint/2010/main" val="2413383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6EB2F17-895B-F4B2-A3B8-6C6735FF3F48}"/>
              </a:ext>
            </a:extLst>
          </p:cNvPr>
          <p:cNvSpPr>
            <a:spLocks noGrp="1"/>
          </p:cNvSpPr>
          <p:nvPr>
            <p:ph type="title"/>
          </p:nvPr>
        </p:nvSpPr>
        <p:spPr>
          <a:xfrm>
            <a:off x="421561" y="275768"/>
            <a:ext cx="4646904" cy="1624520"/>
          </a:xfrm>
        </p:spPr>
        <p:txBody>
          <a:bodyPr vert="horz" lIns="91440" tIns="45720" rIns="91440" bIns="45720" rtlCol="0" anchor="b">
            <a:normAutofit/>
          </a:bodyPr>
          <a:lstStyle/>
          <a:p>
            <a:r>
              <a:rPr lang="en-US" dirty="0"/>
              <a:t>Figure S1</a:t>
            </a:r>
          </a:p>
        </p:txBody>
      </p:sp>
      <p:pic>
        <p:nvPicPr>
          <p:cNvPr id="6" name="Zástupný obsah 5" descr="Obsah obrázku text, snímek obrazovky, software, design&#10;&#10;Obsah generovaný pomocí AI může být nesprávný.">
            <a:extLst>
              <a:ext uri="{FF2B5EF4-FFF2-40B4-BE49-F238E27FC236}">
                <a16:creationId xmlns:a16="http://schemas.microsoft.com/office/drawing/2014/main" id="{9ED0C77E-27E6-F5D4-915E-3FA640CFE3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1" y="0"/>
            <a:ext cx="6858000" cy="6858000"/>
          </a:xfrm>
          <a:prstGeom prst="rect">
            <a:avLst/>
          </a:prstGeom>
        </p:spPr>
      </p:pic>
      <p:sp>
        <p:nvSpPr>
          <p:cNvPr id="4" name="Zástupný text 3">
            <a:extLst>
              <a:ext uri="{FF2B5EF4-FFF2-40B4-BE49-F238E27FC236}">
                <a16:creationId xmlns:a16="http://schemas.microsoft.com/office/drawing/2014/main" id="{54DCD1B4-FEA4-3BDF-40D3-CC02FA88838E}"/>
              </a:ext>
            </a:extLst>
          </p:cNvPr>
          <p:cNvSpPr>
            <a:spLocks noGrp="1"/>
          </p:cNvSpPr>
          <p:nvPr>
            <p:ph type="body" sz="half" idx="2"/>
          </p:nvPr>
        </p:nvSpPr>
        <p:spPr>
          <a:xfrm>
            <a:off x="421560" y="2006614"/>
            <a:ext cx="4646905" cy="3613149"/>
          </a:xfrm>
        </p:spPr>
        <p:txBody>
          <a:bodyPr vert="horz" lIns="91440" tIns="45720" rIns="91440" bIns="45720" rtlCol="0" anchor="ctr">
            <a:normAutofit/>
          </a:bodyPr>
          <a:lstStyle/>
          <a:p>
            <a:pPr indent="-228600">
              <a:buFont typeface="Arial" panose="020B0604020202020204" pitchFamily="34" charset="0"/>
              <a:buChar char="•"/>
            </a:pPr>
            <a:r>
              <a:rPr lang="en-GB" dirty="0"/>
              <a:t>Unprocessed Western blot signals used for the quantification of the effect of SAL exposure on the content of CYP1A2 and CYP2C6 (one of triplicates) and also for representative pictures (figure 4 and figure 5</a:t>
            </a:r>
            <a:r>
              <a:rPr lang="cs-CZ" dirty="0"/>
              <a:t> in </a:t>
            </a:r>
            <a:r>
              <a:rPr lang="cs-CZ" dirty="0" err="1"/>
              <a:t>the</a:t>
            </a:r>
            <a:r>
              <a:rPr lang="cs-CZ" dirty="0"/>
              <a:t> </a:t>
            </a:r>
            <a:r>
              <a:rPr lang="cs-CZ" dirty="0" err="1"/>
              <a:t>manuscript</a:t>
            </a:r>
            <a:r>
              <a:rPr lang="en-GB" dirty="0"/>
              <a:t>). The first line on each membrane corresponds to CYP signal (55 kDa), the second line to β-actin signal (43 kDa). </a:t>
            </a:r>
            <a:endParaRPr lang="en-US" sz="2000" dirty="0"/>
          </a:p>
        </p:txBody>
      </p:sp>
    </p:spTree>
    <p:extLst>
      <p:ext uri="{BB962C8B-B14F-4D97-AF65-F5344CB8AC3E}">
        <p14:creationId xmlns:p14="http://schemas.microsoft.com/office/powerpoint/2010/main" val="2105605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C705FD5-AE7C-50CD-CC51-1EF4897E67AE}"/>
              </a:ext>
            </a:extLst>
          </p:cNvPr>
          <p:cNvSpPr>
            <a:spLocks noGrp="1"/>
          </p:cNvSpPr>
          <p:nvPr>
            <p:ph type="title"/>
          </p:nvPr>
        </p:nvSpPr>
        <p:spPr/>
        <p:txBody>
          <a:bodyPr/>
          <a:lstStyle/>
          <a:p>
            <a:r>
              <a:rPr lang="cs-CZ" dirty="0" err="1"/>
              <a:t>Figure</a:t>
            </a:r>
            <a:r>
              <a:rPr lang="cs-CZ" dirty="0"/>
              <a:t> S2</a:t>
            </a:r>
            <a:endParaRPr lang="en-GB" dirty="0"/>
          </a:p>
        </p:txBody>
      </p:sp>
      <p:pic>
        <p:nvPicPr>
          <p:cNvPr id="6" name="Zástupný obsah 5" descr="Obsah obrázku snímek obrazovky, text, design&#10;&#10;Obsah generovaný pomocí AI může být nesprávný.">
            <a:extLst>
              <a:ext uri="{FF2B5EF4-FFF2-40B4-BE49-F238E27FC236}">
                <a16:creationId xmlns:a16="http://schemas.microsoft.com/office/drawing/2014/main" id="{E66856C8-F9A1-5644-4BDC-26807CFF32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47481" y="0"/>
            <a:ext cx="6858000" cy="6858000"/>
          </a:xfrm>
        </p:spPr>
      </p:pic>
      <p:sp>
        <p:nvSpPr>
          <p:cNvPr id="4" name="Zástupný text 3">
            <a:extLst>
              <a:ext uri="{FF2B5EF4-FFF2-40B4-BE49-F238E27FC236}">
                <a16:creationId xmlns:a16="http://schemas.microsoft.com/office/drawing/2014/main" id="{D968B7ED-CF2A-BCED-7618-189E2D26B573}"/>
              </a:ext>
            </a:extLst>
          </p:cNvPr>
          <p:cNvSpPr>
            <a:spLocks noGrp="1"/>
          </p:cNvSpPr>
          <p:nvPr>
            <p:ph type="body" sz="half" idx="2"/>
          </p:nvPr>
        </p:nvSpPr>
        <p:spPr>
          <a:xfrm>
            <a:off x="839788" y="2387600"/>
            <a:ext cx="4407693" cy="3481388"/>
          </a:xfrm>
        </p:spPr>
        <p:txBody>
          <a:bodyPr vert="horz" lIns="91440" tIns="45720" rIns="91440" bIns="45720" rtlCol="0" anchor="ctr">
            <a:normAutofit/>
          </a:bodyPr>
          <a:lstStyle/>
          <a:p>
            <a:pPr indent="-228600">
              <a:buChar char="•"/>
            </a:pPr>
            <a:r>
              <a:rPr lang="en-GB" dirty="0"/>
              <a:t>Unprocessed Western blot signals used for the quantification of the effect of SAL exposure on the content of β-actin (one of triplicates) and also for representative pictures (figure 4 and figure 5</a:t>
            </a:r>
            <a:r>
              <a:rPr lang="cs-CZ" dirty="0"/>
              <a:t> in  </a:t>
            </a:r>
            <a:r>
              <a:rPr lang="cs-CZ" dirty="0" err="1"/>
              <a:t>the</a:t>
            </a:r>
            <a:r>
              <a:rPr lang="cs-CZ" dirty="0"/>
              <a:t> </a:t>
            </a:r>
            <a:r>
              <a:rPr lang="cs-CZ" dirty="0" err="1"/>
              <a:t>manuscript</a:t>
            </a:r>
            <a:r>
              <a:rPr lang="en-GB" dirty="0"/>
              <a:t>). The first line on each membrane corresponds to CYP signal (55 kDa), the second line to β-actin signal (43 kDa). </a:t>
            </a:r>
          </a:p>
        </p:txBody>
      </p:sp>
    </p:spTree>
    <p:extLst>
      <p:ext uri="{BB962C8B-B14F-4D97-AF65-F5344CB8AC3E}">
        <p14:creationId xmlns:p14="http://schemas.microsoft.com/office/powerpoint/2010/main" val="2377765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0BA26B-1109-37B0-A0A7-EB7526927492}"/>
              </a:ext>
            </a:extLst>
          </p:cNvPr>
          <p:cNvSpPr>
            <a:spLocks noGrp="1"/>
          </p:cNvSpPr>
          <p:nvPr>
            <p:ph type="title"/>
          </p:nvPr>
        </p:nvSpPr>
        <p:spPr/>
        <p:txBody>
          <a:bodyPr/>
          <a:lstStyle/>
          <a:p>
            <a:r>
              <a:rPr lang="cs-CZ" dirty="0" err="1"/>
              <a:t>Figure</a:t>
            </a:r>
            <a:r>
              <a:rPr lang="cs-CZ" dirty="0"/>
              <a:t> S3</a:t>
            </a:r>
            <a:endParaRPr lang="en-GB" dirty="0"/>
          </a:p>
        </p:txBody>
      </p:sp>
      <p:sp>
        <p:nvSpPr>
          <p:cNvPr id="4" name="Zástupný text 3">
            <a:extLst>
              <a:ext uri="{FF2B5EF4-FFF2-40B4-BE49-F238E27FC236}">
                <a16:creationId xmlns:a16="http://schemas.microsoft.com/office/drawing/2014/main" id="{222CA2FB-916E-66A2-1EEC-9BBBD43F7E11}"/>
              </a:ext>
            </a:extLst>
          </p:cNvPr>
          <p:cNvSpPr>
            <a:spLocks noGrp="1"/>
          </p:cNvSpPr>
          <p:nvPr>
            <p:ph type="body" sz="half" idx="2"/>
          </p:nvPr>
        </p:nvSpPr>
        <p:spPr/>
        <p:txBody>
          <a:bodyPr vert="horz" lIns="91440" tIns="45720" rIns="91440" bIns="45720" rtlCol="0" anchor="ctr">
            <a:normAutofit/>
          </a:bodyPr>
          <a:lstStyle/>
          <a:p>
            <a:pPr indent="-228600">
              <a:buChar char="•"/>
            </a:pPr>
            <a:r>
              <a:rPr lang="en-GB" dirty="0"/>
              <a:t>Merged picture of Western blot membranes and signals used for quantification of the effect of SAL exposure on the content of CYP1A2, CYP2C6 and β-actin and for representative pictures (figure 4 and figure 5</a:t>
            </a:r>
            <a:r>
              <a:rPr lang="cs-CZ" dirty="0"/>
              <a:t> in </a:t>
            </a:r>
            <a:r>
              <a:rPr lang="cs-CZ" dirty="0" err="1"/>
              <a:t>the</a:t>
            </a:r>
            <a:r>
              <a:rPr lang="cs-CZ" dirty="0"/>
              <a:t> </a:t>
            </a:r>
            <a:r>
              <a:rPr lang="cs-CZ" dirty="0" err="1"/>
              <a:t>manuscript</a:t>
            </a:r>
            <a:r>
              <a:rPr lang="en-GB" dirty="0"/>
              <a:t>). The first line on each membrane corresponds to CYP signal (55 kDa), the second line to β-actin signal (43 kDa). </a:t>
            </a:r>
          </a:p>
        </p:txBody>
      </p:sp>
      <p:pic>
        <p:nvPicPr>
          <p:cNvPr id="10" name="Zástupný obsah 9" descr="Obsah obrázku skica, černobílá, kresba, umění&#10;&#10;Obsah generovaný pomocí AI může být nesprávný.">
            <a:extLst>
              <a:ext uri="{FF2B5EF4-FFF2-40B4-BE49-F238E27FC236}">
                <a16:creationId xmlns:a16="http://schemas.microsoft.com/office/drawing/2014/main" id="{C022FB5A-8A98-AA36-A78F-A589DA3B7D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75024" y="0"/>
            <a:ext cx="6816976" cy="6858000"/>
          </a:xfrm>
        </p:spPr>
      </p:pic>
      <p:sp>
        <p:nvSpPr>
          <p:cNvPr id="12" name="TextovéPole 11">
            <a:extLst>
              <a:ext uri="{FF2B5EF4-FFF2-40B4-BE49-F238E27FC236}">
                <a16:creationId xmlns:a16="http://schemas.microsoft.com/office/drawing/2014/main" id="{01089CFB-21BB-130C-6BA5-ED84C9A950D2}"/>
              </a:ext>
            </a:extLst>
          </p:cNvPr>
          <p:cNvSpPr txBox="1"/>
          <p:nvPr/>
        </p:nvSpPr>
        <p:spPr>
          <a:xfrm>
            <a:off x="10810240" y="786172"/>
            <a:ext cx="1381760" cy="369332"/>
          </a:xfrm>
          <a:prstGeom prst="rect">
            <a:avLst/>
          </a:prstGeom>
          <a:solidFill>
            <a:schemeClr val="bg1">
              <a:lumMod val="75000"/>
            </a:schemeClr>
          </a:solidFill>
        </p:spPr>
        <p:txBody>
          <a:bodyPr wrap="square" rtlCol="0">
            <a:spAutoFit/>
          </a:bodyPr>
          <a:lstStyle/>
          <a:p>
            <a:r>
              <a:rPr lang="cs-CZ" b="1" dirty="0">
                <a:solidFill>
                  <a:srgbClr val="FFFF00"/>
                </a:solidFill>
              </a:rPr>
              <a:t>CYP1A2 S5</a:t>
            </a:r>
            <a:endParaRPr lang="en-GB" b="1" dirty="0">
              <a:solidFill>
                <a:srgbClr val="FFFF00"/>
              </a:solidFill>
            </a:endParaRPr>
          </a:p>
        </p:txBody>
      </p:sp>
      <p:sp>
        <p:nvSpPr>
          <p:cNvPr id="14" name="TextovéPole 13">
            <a:extLst>
              <a:ext uri="{FF2B5EF4-FFF2-40B4-BE49-F238E27FC236}">
                <a16:creationId xmlns:a16="http://schemas.microsoft.com/office/drawing/2014/main" id="{50335C9B-DE9C-934C-F78C-A014769C113F}"/>
              </a:ext>
            </a:extLst>
          </p:cNvPr>
          <p:cNvSpPr txBox="1"/>
          <p:nvPr/>
        </p:nvSpPr>
        <p:spPr>
          <a:xfrm>
            <a:off x="10728960" y="1870947"/>
            <a:ext cx="1463040" cy="369332"/>
          </a:xfrm>
          <a:prstGeom prst="rect">
            <a:avLst/>
          </a:prstGeom>
          <a:solidFill>
            <a:schemeClr val="bg1">
              <a:lumMod val="75000"/>
            </a:schemeClr>
          </a:solidFill>
        </p:spPr>
        <p:txBody>
          <a:bodyPr wrap="square" rtlCol="0">
            <a:spAutoFit/>
          </a:bodyPr>
          <a:lstStyle/>
          <a:p>
            <a:r>
              <a:rPr lang="cs-CZ" b="1" dirty="0">
                <a:solidFill>
                  <a:srgbClr val="FFFF00"/>
                </a:solidFill>
              </a:rPr>
              <a:t>CYP1A2 S15</a:t>
            </a:r>
            <a:endParaRPr lang="en-GB" b="1" dirty="0">
              <a:solidFill>
                <a:srgbClr val="FFFF00"/>
              </a:solidFill>
            </a:endParaRPr>
          </a:p>
        </p:txBody>
      </p:sp>
      <p:sp>
        <p:nvSpPr>
          <p:cNvPr id="15" name="TextovéPole 14">
            <a:extLst>
              <a:ext uri="{FF2B5EF4-FFF2-40B4-BE49-F238E27FC236}">
                <a16:creationId xmlns:a16="http://schemas.microsoft.com/office/drawing/2014/main" id="{016B0593-0CD4-4DB6-EACE-D66BCE26430A}"/>
              </a:ext>
            </a:extLst>
          </p:cNvPr>
          <p:cNvSpPr txBox="1"/>
          <p:nvPr/>
        </p:nvSpPr>
        <p:spPr>
          <a:xfrm>
            <a:off x="10728960" y="2992873"/>
            <a:ext cx="1463040" cy="369332"/>
          </a:xfrm>
          <a:prstGeom prst="rect">
            <a:avLst/>
          </a:prstGeom>
          <a:solidFill>
            <a:schemeClr val="bg1">
              <a:lumMod val="75000"/>
            </a:schemeClr>
          </a:solidFill>
        </p:spPr>
        <p:txBody>
          <a:bodyPr wrap="square" rtlCol="0">
            <a:spAutoFit/>
          </a:bodyPr>
          <a:lstStyle/>
          <a:p>
            <a:r>
              <a:rPr lang="cs-CZ" b="1" dirty="0">
                <a:solidFill>
                  <a:srgbClr val="FFFF00"/>
                </a:solidFill>
              </a:rPr>
              <a:t>CYP1A2 S45</a:t>
            </a:r>
            <a:endParaRPr lang="en-GB" b="1" dirty="0">
              <a:solidFill>
                <a:srgbClr val="FFFF00"/>
              </a:solidFill>
            </a:endParaRPr>
          </a:p>
        </p:txBody>
      </p:sp>
      <p:sp>
        <p:nvSpPr>
          <p:cNvPr id="16" name="TextovéPole 15">
            <a:extLst>
              <a:ext uri="{FF2B5EF4-FFF2-40B4-BE49-F238E27FC236}">
                <a16:creationId xmlns:a16="http://schemas.microsoft.com/office/drawing/2014/main" id="{DEAF43DC-7B7D-54DA-760B-B199B5D546D9}"/>
              </a:ext>
            </a:extLst>
          </p:cNvPr>
          <p:cNvSpPr txBox="1"/>
          <p:nvPr/>
        </p:nvSpPr>
        <p:spPr>
          <a:xfrm>
            <a:off x="10728960" y="4111226"/>
            <a:ext cx="1463040" cy="369332"/>
          </a:xfrm>
          <a:prstGeom prst="rect">
            <a:avLst/>
          </a:prstGeom>
          <a:solidFill>
            <a:schemeClr val="bg1">
              <a:lumMod val="75000"/>
            </a:schemeClr>
          </a:solidFill>
        </p:spPr>
        <p:txBody>
          <a:bodyPr wrap="square" rtlCol="0">
            <a:spAutoFit/>
          </a:bodyPr>
          <a:lstStyle/>
          <a:p>
            <a:r>
              <a:rPr lang="cs-CZ" b="1" dirty="0">
                <a:solidFill>
                  <a:srgbClr val="FFFF00"/>
                </a:solidFill>
              </a:rPr>
              <a:t>CYP2C6 S5</a:t>
            </a:r>
            <a:endParaRPr lang="en-GB" b="1" dirty="0">
              <a:solidFill>
                <a:srgbClr val="FFFF00"/>
              </a:solidFill>
            </a:endParaRPr>
          </a:p>
        </p:txBody>
      </p:sp>
      <p:sp>
        <p:nvSpPr>
          <p:cNvPr id="17" name="TextovéPole 16">
            <a:extLst>
              <a:ext uri="{FF2B5EF4-FFF2-40B4-BE49-F238E27FC236}">
                <a16:creationId xmlns:a16="http://schemas.microsoft.com/office/drawing/2014/main" id="{01189137-6DE8-4457-BC7C-F0DEA2A49191}"/>
              </a:ext>
            </a:extLst>
          </p:cNvPr>
          <p:cNvSpPr txBox="1"/>
          <p:nvPr/>
        </p:nvSpPr>
        <p:spPr>
          <a:xfrm>
            <a:off x="10728960" y="5204936"/>
            <a:ext cx="1463040" cy="369332"/>
          </a:xfrm>
          <a:prstGeom prst="rect">
            <a:avLst/>
          </a:prstGeom>
          <a:solidFill>
            <a:schemeClr val="bg1">
              <a:lumMod val="75000"/>
            </a:schemeClr>
          </a:solidFill>
        </p:spPr>
        <p:txBody>
          <a:bodyPr wrap="square" rtlCol="0">
            <a:spAutoFit/>
          </a:bodyPr>
          <a:lstStyle/>
          <a:p>
            <a:r>
              <a:rPr lang="cs-CZ" b="1" dirty="0">
                <a:solidFill>
                  <a:srgbClr val="FFFF00"/>
                </a:solidFill>
              </a:rPr>
              <a:t>CYP2C6 S15</a:t>
            </a:r>
            <a:endParaRPr lang="en-GB" b="1" dirty="0">
              <a:solidFill>
                <a:srgbClr val="FFFF00"/>
              </a:solidFill>
            </a:endParaRPr>
          </a:p>
        </p:txBody>
      </p:sp>
      <p:sp>
        <p:nvSpPr>
          <p:cNvPr id="18" name="TextovéPole 17">
            <a:extLst>
              <a:ext uri="{FF2B5EF4-FFF2-40B4-BE49-F238E27FC236}">
                <a16:creationId xmlns:a16="http://schemas.microsoft.com/office/drawing/2014/main" id="{B6D73DCB-C4F9-B2C9-237A-9EE60FE23344}"/>
              </a:ext>
            </a:extLst>
          </p:cNvPr>
          <p:cNvSpPr txBox="1"/>
          <p:nvPr/>
        </p:nvSpPr>
        <p:spPr>
          <a:xfrm>
            <a:off x="10728960" y="6298646"/>
            <a:ext cx="1463040" cy="369332"/>
          </a:xfrm>
          <a:prstGeom prst="rect">
            <a:avLst/>
          </a:prstGeom>
          <a:solidFill>
            <a:schemeClr val="bg1">
              <a:lumMod val="75000"/>
            </a:schemeClr>
          </a:solidFill>
        </p:spPr>
        <p:txBody>
          <a:bodyPr wrap="square" rtlCol="0">
            <a:spAutoFit/>
          </a:bodyPr>
          <a:lstStyle/>
          <a:p>
            <a:r>
              <a:rPr lang="cs-CZ" b="1" dirty="0">
                <a:solidFill>
                  <a:srgbClr val="FFFF00"/>
                </a:solidFill>
              </a:rPr>
              <a:t>CYP2C6 S45</a:t>
            </a:r>
            <a:endParaRPr lang="en-GB" b="1" dirty="0">
              <a:solidFill>
                <a:srgbClr val="FFFF00"/>
              </a:solidFill>
            </a:endParaRPr>
          </a:p>
        </p:txBody>
      </p:sp>
    </p:spTree>
    <p:extLst>
      <p:ext uri="{BB962C8B-B14F-4D97-AF65-F5344CB8AC3E}">
        <p14:creationId xmlns:p14="http://schemas.microsoft.com/office/powerpoint/2010/main" val="3018297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666EF05-9387-9BC0-9F4E-33FBB68BE689}"/>
              </a:ext>
            </a:extLst>
          </p:cNvPr>
          <p:cNvSpPr>
            <a:spLocks noGrp="1"/>
          </p:cNvSpPr>
          <p:nvPr>
            <p:ph type="title"/>
          </p:nvPr>
        </p:nvSpPr>
        <p:spPr/>
        <p:txBody>
          <a:bodyPr/>
          <a:lstStyle/>
          <a:p>
            <a:r>
              <a:rPr lang="cs-CZ" dirty="0" err="1"/>
              <a:t>Figure</a:t>
            </a:r>
            <a:r>
              <a:rPr lang="cs-CZ" dirty="0"/>
              <a:t> S4</a:t>
            </a:r>
            <a:endParaRPr lang="en-GB" dirty="0"/>
          </a:p>
        </p:txBody>
      </p:sp>
      <p:pic>
        <p:nvPicPr>
          <p:cNvPr id="10" name="Zástupný obsah 9" descr="Obsah obrázku černobílá, černobílý, Černobílá fotografie&#10;&#10;Obsah generovaný pomocí AI může být nesprávný.">
            <a:extLst>
              <a:ext uri="{FF2B5EF4-FFF2-40B4-BE49-F238E27FC236}">
                <a16:creationId xmlns:a16="http://schemas.microsoft.com/office/drawing/2014/main" id="{8F9BECDF-9EA0-67E4-4068-9E4B0ACDB6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74188" y="0"/>
            <a:ext cx="6846471" cy="6858000"/>
          </a:xfrm>
        </p:spPr>
      </p:pic>
      <p:sp>
        <p:nvSpPr>
          <p:cNvPr id="4" name="Zástupný text 3">
            <a:extLst>
              <a:ext uri="{FF2B5EF4-FFF2-40B4-BE49-F238E27FC236}">
                <a16:creationId xmlns:a16="http://schemas.microsoft.com/office/drawing/2014/main" id="{1397AD14-31A8-B769-0520-B27118EA9B7A}"/>
              </a:ext>
            </a:extLst>
          </p:cNvPr>
          <p:cNvSpPr>
            <a:spLocks noGrp="1"/>
          </p:cNvSpPr>
          <p:nvPr>
            <p:ph type="body" sz="half" idx="2"/>
          </p:nvPr>
        </p:nvSpPr>
        <p:spPr/>
        <p:txBody>
          <a:bodyPr vert="horz" lIns="91440" tIns="45720" rIns="91440" bIns="45720" rtlCol="0" anchor="ctr">
            <a:normAutofit/>
          </a:bodyPr>
          <a:lstStyle/>
          <a:p>
            <a:pPr indent="-228600">
              <a:buChar char="•"/>
            </a:pPr>
            <a:r>
              <a:rPr lang="en-GB" dirty="0"/>
              <a:t>Merged picture of Western blot membranes and signals used for quantification of the effect of SAL exposure on the content of CYP1A2, CYP2C6 and β-actin (one of triplicates). The first line on each membrane corresponds to CYP signal (55 kDa), the second line to β-actin signal (43 kDa). </a:t>
            </a:r>
          </a:p>
        </p:txBody>
      </p:sp>
      <p:sp>
        <p:nvSpPr>
          <p:cNvPr id="11" name="TextovéPole 10">
            <a:extLst>
              <a:ext uri="{FF2B5EF4-FFF2-40B4-BE49-F238E27FC236}">
                <a16:creationId xmlns:a16="http://schemas.microsoft.com/office/drawing/2014/main" id="{6592A24F-0926-2333-4F81-ADC62550AE5B}"/>
              </a:ext>
            </a:extLst>
          </p:cNvPr>
          <p:cNvSpPr txBox="1"/>
          <p:nvPr/>
        </p:nvSpPr>
        <p:spPr>
          <a:xfrm>
            <a:off x="10869379" y="589280"/>
            <a:ext cx="1351280" cy="369332"/>
          </a:xfrm>
          <a:prstGeom prst="rect">
            <a:avLst/>
          </a:prstGeom>
          <a:solidFill>
            <a:schemeClr val="bg1">
              <a:lumMod val="75000"/>
            </a:schemeClr>
          </a:solidFill>
        </p:spPr>
        <p:txBody>
          <a:bodyPr wrap="square" rtlCol="0">
            <a:spAutoFit/>
          </a:bodyPr>
          <a:lstStyle/>
          <a:p>
            <a:r>
              <a:rPr lang="cs-CZ" b="1" dirty="0">
                <a:solidFill>
                  <a:srgbClr val="FFFF00"/>
                </a:solidFill>
              </a:rPr>
              <a:t>CYP1A2 S5</a:t>
            </a:r>
            <a:endParaRPr lang="en-GB" b="1" dirty="0">
              <a:solidFill>
                <a:srgbClr val="FFFF00"/>
              </a:solidFill>
            </a:endParaRPr>
          </a:p>
        </p:txBody>
      </p:sp>
      <p:sp>
        <p:nvSpPr>
          <p:cNvPr id="12" name="TextovéPole 11">
            <a:extLst>
              <a:ext uri="{FF2B5EF4-FFF2-40B4-BE49-F238E27FC236}">
                <a16:creationId xmlns:a16="http://schemas.microsoft.com/office/drawing/2014/main" id="{E01D461C-A278-5168-598E-AAE0AEC1A859}"/>
              </a:ext>
            </a:extLst>
          </p:cNvPr>
          <p:cNvSpPr txBox="1"/>
          <p:nvPr/>
        </p:nvSpPr>
        <p:spPr>
          <a:xfrm>
            <a:off x="10676572" y="4111228"/>
            <a:ext cx="1351280" cy="369332"/>
          </a:xfrm>
          <a:prstGeom prst="rect">
            <a:avLst/>
          </a:prstGeom>
          <a:solidFill>
            <a:schemeClr val="bg1">
              <a:lumMod val="75000"/>
            </a:schemeClr>
          </a:solidFill>
        </p:spPr>
        <p:txBody>
          <a:bodyPr wrap="square" rtlCol="0">
            <a:spAutoFit/>
          </a:bodyPr>
          <a:lstStyle/>
          <a:p>
            <a:r>
              <a:rPr lang="cs-CZ" b="1" dirty="0">
                <a:solidFill>
                  <a:srgbClr val="FFFF00"/>
                </a:solidFill>
              </a:rPr>
              <a:t>CYP2C6 S5</a:t>
            </a:r>
            <a:endParaRPr lang="en-GB" b="1" dirty="0">
              <a:solidFill>
                <a:srgbClr val="FFFF00"/>
              </a:solidFill>
            </a:endParaRPr>
          </a:p>
        </p:txBody>
      </p:sp>
      <p:cxnSp>
        <p:nvCxnSpPr>
          <p:cNvPr id="14" name="Přímá spojnice 13">
            <a:extLst>
              <a:ext uri="{FF2B5EF4-FFF2-40B4-BE49-F238E27FC236}">
                <a16:creationId xmlns:a16="http://schemas.microsoft.com/office/drawing/2014/main" id="{2FC140DC-434B-D045-B103-6832EE4A6086}"/>
              </a:ext>
            </a:extLst>
          </p:cNvPr>
          <p:cNvCxnSpPr/>
          <p:nvPr/>
        </p:nvCxnSpPr>
        <p:spPr>
          <a:xfrm flipV="1">
            <a:off x="7356291" y="1068388"/>
            <a:ext cx="3513088" cy="205232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5" name="Přímá spojnice 14">
            <a:extLst>
              <a:ext uri="{FF2B5EF4-FFF2-40B4-BE49-F238E27FC236}">
                <a16:creationId xmlns:a16="http://schemas.microsoft.com/office/drawing/2014/main" id="{4E669151-2CE3-AFD1-94CF-98BE4518E904}"/>
              </a:ext>
            </a:extLst>
          </p:cNvPr>
          <p:cNvCxnSpPr/>
          <p:nvPr/>
        </p:nvCxnSpPr>
        <p:spPr>
          <a:xfrm flipV="1">
            <a:off x="7264400" y="4643120"/>
            <a:ext cx="3513088" cy="205232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8361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8D638C6-525F-4553-A5AE-8C2562CEC4D0}"/>
              </a:ext>
            </a:extLst>
          </p:cNvPr>
          <p:cNvSpPr>
            <a:spLocks noGrp="1"/>
          </p:cNvSpPr>
          <p:nvPr>
            <p:ph type="title"/>
          </p:nvPr>
        </p:nvSpPr>
        <p:spPr/>
        <p:txBody>
          <a:bodyPr/>
          <a:lstStyle/>
          <a:p>
            <a:r>
              <a:rPr lang="cs-CZ" dirty="0" err="1"/>
              <a:t>Figure</a:t>
            </a:r>
            <a:r>
              <a:rPr lang="cs-CZ" dirty="0"/>
              <a:t> S5</a:t>
            </a:r>
            <a:endParaRPr lang="en-GB" dirty="0"/>
          </a:p>
        </p:txBody>
      </p:sp>
      <p:pic>
        <p:nvPicPr>
          <p:cNvPr id="12" name="Zástupný obsah 11" descr="Obsah obrázku text, snímek obrazovky, černobílá, Obdélník&#10;&#10;Obsah generovaný pomocí AI může být nesprávný.">
            <a:extLst>
              <a:ext uri="{FF2B5EF4-FFF2-40B4-BE49-F238E27FC236}">
                <a16:creationId xmlns:a16="http://schemas.microsoft.com/office/drawing/2014/main" id="{48427384-C4B5-4FC6-F09F-56CFF383B1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51273" y="0"/>
            <a:ext cx="6840727" cy="6858000"/>
          </a:xfrm>
        </p:spPr>
      </p:pic>
      <p:sp>
        <p:nvSpPr>
          <p:cNvPr id="4" name="Zástupný text 3">
            <a:extLst>
              <a:ext uri="{FF2B5EF4-FFF2-40B4-BE49-F238E27FC236}">
                <a16:creationId xmlns:a16="http://schemas.microsoft.com/office/drawing/2014/main" id="{5203CE4E-9131-006E-11D9-5D5A31F718CE}"/>
              </a:ext>
            </a:extLst>
          </p:cNvPr>
          <p:cNvSpPr>
            <a:spLocks noGrp="1"/>
          </p:cNvSpPr>
          <p:nvPr>
            <p:ph type="body" sz="half" idx="2"/>
          </p:nvPr>
        </p:nvSpPr>
        <p:spPr/>
        <p:txBody>
          <a:bodyPr vert="horz" lIns="91440" tIns="45720" rIns="91440" bIns="45720" rtlCol="0" anchor="ctr">
            <a:normAutofit/>
          </a:bodyPr>
          <a:lstStyle/>
          <a:p>
            <a:pPr indent="-228600">
              <a:buChar char="•"/>
            </a:pPr>
            <a:r>
              <a:rPr lang="en-GB" dirty="0"/>
              <a:t>Merged picture of Western blot membranes and signals used for quantification of the effect of SAL exposure on the content of CYP1A2 and β-actin (one of triplicates). The first line on each membrane corresponds to CYP signal (55 kDa), the second line to β-actin signal (43 kDa). </a:t>
            </a:r>
          </a:p>
        </p:txBody>
      </p:sp>
      <p:sp>
        <p:nvSpPr>
          <p:cNvPr id="13" name="TextovéPole 12">
            <a:extLst>
              <a:ext uri="{FF2B5EF4-FFF2-40B4-BE49-F238E27FC236}">
                <a16:creationId xmlns:a16="http://schemas.microsoft.com/office/drawing/2014/main" id="{556E10C5-83CA-91E9-1100-0F1E4BE6C4E1}"/>
              </a:ext>
            </a:extLst>
          </p:cNvPr>
          <p:cNvSpPr txBox="1"/>
          <p:nvPr/>
        </p:nvSpPr>
        <p:spPr>
          <a:xfrm>
            <a:off x="10661332" y="457200"/>
            <a:ext cx="1381760" cy="369332"/>
          </a:xfrm>
          <a:prstGeom prst="rect">
            <a:avLst/>
          </a:prstGeom>
          <a:solidFill>
            <a:schemeClr val="bg1">
              <a:lumMod val="75000"/>
            </a:schemeClr>
          </a:solidFill>
        </p:spPr>
        <p:txBody>
          <a:bodyPr wrap="square" rtlCol="0">
            <a:spAutoFit/>
          </a:bodyPr>
          <a:lstStyle/>
          <a:p>
            <a:r>
              <a:rPr lang="cs-CZ" b="1" dirty="0">
                <a:solidFill>
                  <a:srgbClr val="FFFF00"/>
                </a:solidFill>
              </a:rPr>
              <a:t>CYP1A2 S5</a:t>
            </a:r>
            <a:endParaRPr lang="en-GB" b="1" dirty="0">
              <a:solidFill>
                <a:srgbClr val="FFFF00"/>
              </a:solidFill>
            </a:endParaRPr>
          </a:p>
        </p:txBody>
      </p:sp>
      <p:sp>
        <p:nvSpPr>
          <p:cNvPr id="14" name="TextovéPole 13">
            <a:extLst>
              <a:ext uri="{FF2B5EF4-FFF2-40B4-BE49-F238E27FC236}">
                <a16:creationId xmlns:a16="http://schemas.microsoft.com/office/drawing/2014/main" id="{973C1526-E010-BBAC-C8DF-30F965763E1D}"/>
              </a:ext>
            </a:extLst>
          </p:cNvPr>
          <p:cNvSpPr txBox="1"/>
          <p:nvPr/>
        </p:nvSpPr>
        <p:spPr>
          <a:xfrm>
            <a:off x="10732452" y="1605280"/>
            <a:ext cx="1459548" cy="369332"/>
          </a:xfrm>
          <a:prstGeom prst="rect">
            <a:avLst/>
          </a:prstGeom>
          <a:solidFill>
            <a:schemeClr val="bg1">
              <a:lumMod val="75000"/>
            </a:schemeClr>
          </a:solidFill>
        </p:spPr>
        <p:txBody>
          <a:bodyPr wrap="square" rtlCol="0">
            <a:spAutoFit/>
          </a:bodyPr>
          <a:lstStyle/>
          <a:p>
            <a:r>
              <a:rPr lang="cs-CZ" b="1" dirty="0">
                <a:solidFill>
                  <a:srgbClr val="FFFF00"/>
                </a:solidFill>
              </a:rPr>
              <a:t>CYP1A2 S15</a:t>
            </a:r>
            <a:endParaRPr lang="en-GB" b="1" dirty="0">
              <a:solidFill>
                <a:srgbClr val="FFFF00"/>
              </a:solidFill>
            </a:endParaRPr>
          </a:p>
        </p:txBody>
      </p:sp>
      <p:sp>
        <p:nvSpPr>
          <p:cNvPr id="15" name="TextovéPole 14">
            <a:extLst>
              <a:ext uri="{FF2B5EF4-FFF2-40B4-BE49-F238E27FC236}">
                <a16:creationId xmlns:a16="http://schemas.microsoft.com/office/drawing/2014/main" id="{5BACCCBA-7BA4-0819-3CC9-38DA904096D1}"/>
              </a:ext>
            </a:extLst>
          </p:cNvPr>
          <p:cNvSpPr txBox="1"/>
          <p:nvPr/>
        </p:nvSpPr>
        <p:spPr>
          <a:xfrm>
            <a:off x="10732452" y="2753360"/>
            <a:ext cx="1459548" cy="369332"/>
          </a:xfrm>
          <a:prstGeom prst="rect">
            <a:avLst/>
          </a:prstGeom>
          <a:solidFill>
            <a:schemeClr val="bg1">
              <a:lumMod val="75000"/>
            </a:schemeClr>
          </a:solidFill>
        </p:spPr>
        <p:txBody>
          <a:bodyPr wrap="square" rtlCol="0">
            <a:spAutoFit/>
          </a:bodyPr>
          <a:lstStyle/>
          <a:p>
            <a:r>
              <a:rPr lang="cs-CZ" b="1" dirty="0">
                <a:solidFill>
                  <a:srgbClr val="FFFF00"/>
                </a:solidFill>
              </a:rPr>
              <a:t>CYP1A2 S45</a:t>
            </a:r>
            <a:endParaRPr lang="en-GB" b="1" dirty="0">
              <a:solidFill>
                <a:srgbClr val="FFFF00"/>
              </a:solidFill>
            </a:endParaRPr>
          </a:p>
        </p:txBody>
      </p:sp>
      <p:sp>
        <p:nvSpPr>
          <p:cNvPr id="16" name="TextovéPole 15">
            <a:extLst>
              <a:ext uri="{FF2B5EF4-FFF2-40B4-BE49-F238E27FC236}">
                <a16:creationId xmlns:a16="http://schemas.microsoft.com/office/drawing/2014/main" id="{891C8499-858A-7251-1469-5B3E78FCAB36}"/>
              </a:ext>
            </a:extLst>
          </p:cNvPr>
          <p:cNvSpPr txBox="1"/>
          <p:nvPr/>
        </p:nvSpPr>
        <p:spPr>
          <a:xfrm>
            <a:off x="10732452" y="4436348"/>
            <a:ext cx="1459548" cy="369332"/>
          </a:xfrm>
          <a:prstGeom prst="rect">
            <a:avLst/>
          </a:prstGeom>
          <a:solidFill>
            <a:schemeClr val="bg1">
              <a:lumMod val="75000"/>
            </a:schemeClr>
          </a:solidFill>
        </p:spPr>
        <p:txBody>
          <a:bodyPr wrap="square" rtlCol="0">
            <a:spAutoFit/>
          </a:bodyPr>
          <a:lstStyle/>
          <a:p>
            <a:r>
              <a:rPr lang="cs-CZ" b="1" dirty="0">
                <a:solidFill>
                  <a:srgbClr val="FFFF00"/>
                </a:solidFill>
              </a:rPr>
              <a:t>CYP1A2 S15</a:t>
            </a:r>
            <a:endParaRPr lang="en-GB" b="1" dirty="0">
              <a:solidFill>
                <a:srgbClr val="FFFF00"/>
              </a:solidFill>
            </a:endParaRPr>
          </a:p>
        </p:txBody>
      </p:sp>
      <p:sp>
        <p:nvSpPr>
          <p:cNvPr id="17" name="TextovéPole 16">
            <a:extLst>
              <a:ext uri="{FF2B5EF4-FFF2-40B4-BE49-F238E27FC236}">
                <a16:creationId xmlns:a16="http://schemas.microsoft.com/office/drawing/2014/main" id="{8C6BB95F-5B30-CA45-0613-253C38F9FFA0}"/>
              </a:ext>
            </a:extLst>
          </p:cNvPr>
          <p:cNvSpPr txBox="1"/>
          <p:nvPr/>
        </p:nvSpPr>
        <p:spPr>
          <a:xfrm>
            <a:off x="10746104" y="5750004"/>
            <a:ext cx="1459548" cy="369332"/>
          </a:xfrm>
          <a:prstGeom prst="rect">
            <a:avLst/>
          </a:prstGeom>
          <a:solidFill>
            <a:schemeClr val="bg1">
              <a:lumMod val="75000"/>
            </a:schemeClr>
          </a:solidFill>
        </p:spPr>
        <p:txBody>
          <a:bodyPr wrap="square" rtlCol="0">
            <a:spAutoFit/>
          </a:bodyPr>
          <a:lstStyle/>
          <a:p>
            <a:r>
              <a:rPr lang="cs-CZ" b="1" dirty="0">
                <a:solidFill>
                  <a:srgbClr val="FFFF00"/>
                </a:solidFill>
              </a:rPr>
              <a:t>CYP1A2 S45</a:t>
            </a:r>
            <a:endParaRPr lang="en-GB" b="1" dirty="0">
              <a:solidFill>
                <a:srgbClr val="FFFF00"/>
              </a:solidFill>
            </a:endParaRPr>
          </a:p>
        </p:txBody>
      </p:sp>
    </p:spTree>
    <p:extLst>
      <p:ext uri="{BB962C8B-B14F-4D97-AF65-F5344CB8AC3E}">
        <p14:creationId xmlns:p14="http://schemas.microsoft.com/office/powerpoint/2010/main" val="2247766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1F82BA-5980-8232-26C6-CFE1AF29D9CF}"/>
              </a:ext>
            </a:extLst>
          </p:cNvPr>
          <p:cNvSpPr>
            <a:spLocks noGrp="1"/>
          </p:cNvSpPr>
          <p:nvPr>
            <p:ph type="title"/>
          </p:nvPr>
        </p:nvSpPr>
        <p:spPr/>
        <p:txBody>
          <a:bodyPr/>
          <a:lstStyle/>
          <a:p>
            <a:r>
              <a:rPr lang="cs-CZ" dirty="0" err="1"/>
              <a:t>Figure</a:t>
            </a:r>
            <a:r>
              <a:rPr lang="cs-CZ" dirty="0"/>
              <a:t> S6</a:t>
            </a:r>
            <a:endParaRPr lang="en-GB" dirty="0"/>
          </a:p>
        </p:txBody>
      </p:sp>
      <p:pic>
        <p:nvPicPr>
          <p:cNvPr id="6" name="Zástupný obsah 5" descr="Obsah obrázku černobílá, umění, bílé, černobílý&#10;&#10;Obsah generovaný pomocí AI může být nesprávný.">
            <a:extLst>
              <a:ext uri="{FF2B5EF4-FFF2-40B4-BE49-F238E27FC236}">
                <a16:creationId xmlns:a16="http://schemas.microsoft.com/office/drawing/2014/main" id="{F0EAC84A-F857-BF51-8046-E490C15F39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64163" y="15657"/>
            <a:ext cx="6827837" cy="6826685"/>
          </a:xfrm>
        </p:spPr>
      </p:pic>
      <p:sp>
        <p:nvSpPr>
          <p:cNvPr id="4" name="Zástupný text 3">
            <a:extLst>
              <a:ext uri="{FF2B5EF4-FFF2-40B4-BE49-F238E27FC236}">
                <a16:creationId xmlns:a16="http://schemas.microsoft.com/office/drawing/2014/main" id="{B9A555D8-99DE-A430-94BB-36832BB9D0BF}"/>
              </a:ext>
            </a:extLst>
          </p:cNvPr>
          <p:cNvSpPr>
            <a:spLocks noGrp="1"/>
          </p:cNvSpPr>
          <p:nvPr>
            <p:ph type="body" sz="half" idx="2"/>
          </p:nvPr>
        </p:nvSpPr>
        <p:spPr/>
        <p:txBody>
          <a:bodyPr vert="horz" lIns="91440" tIns="45720" rIns="91440" bIns="45720" rtlCol="0" anchor="ctr">
            <a:normAutofit/>
          </a:bodyPr>
          <a:lstStyle/>
          <a:p>
            <a:pPr indent="-228600">
              <a:buChar char="•"/>
            </a:pPr>
            <a:r>
              <a:rPr lang="en-GB" dirty="0"/>
              <a:t>Merged picture of Western blot membranes and signals used for quantification of the effect of SAL exposure on the content of CYP2C6 and β-actin (one of triplicates). The first line on each membrane corresponds to CYP signal (55 kDa), the second line to β-actin signal (43 kDa). </a:t>
            </a:r>
          </a:p>
        </p:txBody>
      </p:sp>
      <p:sp>
        <p:nvSpPr>
          <p:cNvPr id="7" name="TextovéPole 6">
            <a:extLst>
              <a:ext uri="{FF2B5EF4-FFF2-40B4-BE49-F238E27FC236}">
                <a16:creationId xmlns:a16="http://schemas.microsoft.com/office/drawing/2014/main" id="{C6962D75-FBA4-70DB-A917-7645E8869000}"/>
              </a:ext>
            </a:extLst>
          </p:cNvPr>
          <p:cNvSpPr txBox="1"/>
          <p:nvPr/>
        </p:nvSpPr>
        <p:spPr>
          <a:xfrm>
            <a:off x="10728960" y="2170666"/>
            <a:ext cx="1463040" cy="369332"/>
          </a:xfrm>
          <a:prstGeom prst="rect">
            <a:avLst/>
          </a:prstGeom>
          <a:solidFill>
            <a:schemeClr val="bg1">
              <a:lumMod val="75000"/>
            </a:schemeClr>
          </a:solidFill>
        </p:spPr>
        <p:txBody>
          <a:bodyPr wrap="square" rtlCol="0">
            <a:spAutoFit/>
          </a:bodyPr>
          <a:lstStyle/>
          <a:p>
            <a:r>
              <a:rPr lang="cs-CZ" b="1" dirty="0">
                <a:solidFill>
                  <a:srgbClr val="FFFF00"/>
                </a:solidFill>
              </a:rPr>
              <a:t>CYP2C6 S5</a:t>
            </a:r>
            <a:endParaRPr lang="en-GB" b="1" dirty="0">
              <a:solidFill>
                <a:srgbClr val="FFFF00"/>
              </a:solidFill>
            </a:endParaRPr>
          </a:p>
        </p:txBody>
      </p:sp>
      <p:sp>
        <p:nvSpPr>
          <p:cNvPr id="8" name="TextovéPole 7">
            <a:extLst>
              <a:ext uri="{FF2B5EF4-FFF2-40B4-BE49-F238E27FC236}">
                <a16:creationId xmlns:a16="http://schemas.microsoft.com/office/drawing/2014/main" id="{92969CF8-6914-FC8C-B794-BDEFAEBFC7AF}"/>
              </a:ext>
            </a:extLst>
          </p:cNvPr>
          <p:cNvSpPr txBox="1"/>
          <p:nvPr/>
        </p:nvSpPr>
        <p:spPr>
          <a:xfrm>
            <a:off x="10728960" y="3264376"/>
            <a:ext cx="1463040" cy="369332"/>
          </a:xfrm>
          <a:prstGeom prst="rect">
            <a:avLst/>
          </a:prstGeom>
          <a:solidFill>
            <a:schemeClr val="bg1">
              <a:lumMod val="75000"/>
            </a:schemeClr>
          </a:solidFill>
        </p:spPr>
        <p:txBody>
          <a:bodyPr wrap="square" rtlCol="0">
            <a:spAutoFit/>
          </a:bodyPr>
          <a:lstStyle/>
          <a:p>
            <a:r>
              <a:rPr lang="cs-CZ" b="1" dirty="0">
                <a:solidFill>
                  <a:srgbClr val="FFFF00"/>
                </a:solidFill>
              </a:rPr>
              <a:t>CYP2C6 S15</a:t>
            </a:r>
            <a:endParaRPr lang="en-GB" b="1" dirty="0">
              <a:solidFill>
                <a:srgbClr val="FFFF00"/>
              </a:solidFill>
            </a:endParaRPr>
          </a:p>
        </p:txBody>
      </p:sp>
      <p:sp>
        <p:nvSpPr>
          <p:cNvPr id="9" name="TextovéPole 8">
            <a:extLst>
              <a:ext uri="{FF2B5EF4-FFF2-40B4-BE49-F238E27FC236}">
                <a16:creationId xmlns:a16="http://schemas.microsoft.com/office/drawing/2014/main" id="{719E56E8-FABF-D79E-5C90-303FF0FCF602}"/>
              </a:ext>
            </a:extLst>
          </p:cNvPr>
          <p:cNvSpPr txBox="1"/>
          <p:nvPr/>
        </p:nvSpPr>
        <p:spPr>
          <a:xfrm>
            <a:off x="10728960" y="4510341"/>
            <a:ext cx="1463040" cy="369332"/>
          </a:xfrm>
          <a:prstGeom prst="rect">
            <a:avLst/>
          </a:prstGeom>
          <a:solidFill>
            <a:schemeClr val="bg1">
              <a:lumMod val="75000"/>
            </a:schemeClr>
          </a:solidFill>
        </p:spPr>
        <p:txBody>
          <a:bodyPr wrap="square" rtlCol="0">
            <a:spAutoFit/>
          </a:bodyPr>
          <a:lstStyle/>
          <a:p>
            <a:r>
              <a:rPr lang="cs-CZ" b="1" dirty="0">
                <a:solidFill>
                  <a:srgbClr val="FFFF00"/>
                </a:solidFill>
              </a:rPr>
              <a:t>CYP2C6 S45</a:t>
            </a:r>
            <a:endParaRPr lang="en-GB" b="1" dirty="0">
              <a:solidFill>
                <a:srgbClr val="FFFF00"/>
              </a:solidFill>
            </a:endParaRPr>
          </a:p>
        </p:txBody>
      </p:sp>
    </p:spTree>
    <p:extLst>
      <p:ext uri="{BB962C8B-B14F-4D97-AF65-F5344CB8AC3E}">
        <p14:creationId xmlns:p14="http://schemas.microsoft.com/office/powerpoint/2010/main" val="1981215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C6684B0-7963-9F8C-15B0-26027DF782CA}"/>
              </a:ext>
            </a:extLst>
          </p:cNvPr>
          <p:cNvSpPr>
            <a:spLocks noGrp="1"/>
          </p:cNvSpPr>
          <p:nvPr>
            <p:ph type="title"/>
          </p:nvPr>
        </p:nvSpPr>
        <p:spPr/>
        <p:txBody>
          <a:bodyPr/>
          <a:lstStyle/>
          <a:p>
            <a:r>
              <a:rPr lang="cs-CZ" dirty="0" err="1"/>
              <a:t>Figure</a:t>
            </a:r>
            <a:r>
              <a:rPr lang="cs-CZ" dirty="0"/>
              <a:t> S7</a:t>
            </a:r>
            <a:endParaRPr lang="en-GB" dirty="0"/>
          </a:p>
        </p:txBody>
      </p:sp>
      <p:pic>
        <p:nvPicPr>
          <p:cNvPr id="6" name="Zástupný obsah 5" descr="Obsah obrázku černobílá, černobílý, umění&#10;&#10;Obsah generovaný pomocí AI může být nesprávný.">
            <a:extLst>
              <a:ext uri="{FF2B5EF4-FFF2-40B4-BE49-F238E27FC236}">
                <a16:creationId xmlns:a16="http://schemas.microsoft.com/office/drawing/2014/main" id="{229E8562-3D10-8175-2721-41CB40BF64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55610" y="0"/>
            <a:ext cx="6836390" cy="6858000"/>
          </a:xfrm>
        </p:spPr>
      </p:pic>
      <p:sp>
        <p:nvSpPr>
          <p:cNvPr id="4" name="Zástupný text 3">
            <a:extLst>
              <a:ext uri="{FF2B5EF4-FFF2-40B4-BE49-F238E27FC236}">
                <a16:creationId xmlns:a16="http://schemas.microsoft.com/office/drawing/2014/main" id="{A4AC0CE0-0D3D-8D7C-4771-337E93C7B6E6}"/>
              </a:ext>
            </a:extLst>
          </p:cNvPr>
          <p:cNvSpPr>
            <a:spLocks noGrp="1"/>
          </p:cNvSpPr>
          <p:nvPr>
            <p:ph type="body" sz="half" idx="2"/>
          </p:nvPr>
        </p:nvSpPr>
        <p:spPr/>
        <p:txBody>
          <a:bodyPr vert="horz" lIns="91440" tIns="45720" rIns="91440" bIns="45720" rtlCol="0" anchor="ctr">
            <a:normAutofit/>
          </a:bodyPr>
          <a:lstStyle/>
          <a:p>
            <a:pPr indent="-228600">
              <a:buChar char="•"/>
            </a:pPr>
            <a:r>
              <a:rPr lang="en-GB" dirty="0"/>
              <a:t>Merged picture of Western blot membranes and signals used for quantification of the effect of SAL exposure on the content of CYP2C6 and β-actin (one of triplicates). The first line on each membrane corresponds to CYP signal (55 kDa), the second line to β-actin signal (43 kDa). </a:t>
            </a:r>
          </a:p>
        </p:txBody>
      </p:sp>
      <p:sp>
        <p:nvSpPr>
          <p:cNvPr id="7" name="TextovéPole 6">
            <a:extLst>
              <a:ext uri="{FF2B5EF4-FFF2-40B4-BE49-F238E27FC236}">
                <a16:creationId xmlns:a16="http://schemas.microsoft.com/office/drawing/2014/main" id="{4736DEE3-3D4F-CEDD-F2C0-748C4B53BC9A}"/>
              </a:ext>
            </a:extLst>
          </p:cNvPr>
          <p:cNvSpPr txBox="1"/>
          <p:nvPr/>
        </p:nvSpPr>
        <p:spPr>
          <a:xfrm>
            <a:off x="10728960" y="2786856"/>
            <a:ext cx="1463040" cy="369332"/>
          </a:xfrm>
          <a:prstGeom prst="rect">
            <a:avLst/>
          </a:prstGeom>
          <a:solidFill>
            <a:schemeClr val="bg1">
              <a:lumMod val="75000"/>
            </a:schemeClr>
          </a:solidFill>
        </p:spPr>
        <p:txBody>
          <a:bodyPr wrap="square" rtlCol="0">
            <a:spAutoFit/>
          </a:bodyPr>
          <a:lstStyle/>
          <a:p>
            <a:r>
              <a:rPr lang="cs-CZ" b="1" dirty="0">
                <a:solidFill>
                  <a:srgbClr val="FFFF00"/>
                </a:solidFill>
              </a:rPr>
              <a:t>CYP2C6 S15</a:t>
            </a:r>
            <a:endParaRPr lang="en-GB" b="1" dirty="0">
              <a:solidFill>
                <a:srgbClr val="FFFF00"/>
              </a:solidFill>
            </a:endParaRPr>
          </a:p>
        </p:txBody>
      </p:sp>
      <p:sp>
        <p:nvSpPr>
          <p:cNvPr id="8" name="TextovéPole 7">
            <a:extLst>
              <a:ext uri="{FF2B5EF4-FFF2-40B4-BE49-F238E27FC236}">
                <a16:creationId xmlns:a16="http://schemas.microsoft.com/office/drawing/2014/main" id="{C8B0BEB5-3DD5-E180-F854-0DE89B2F5829}"/>
              </a:ext>
            </a:extLst>
          </p:cNvPr>
          <p:cNvSpPr txBox="1"/>
          <p:nvPr/>
        </p:nvSpPr>
        <p:spPr>
          <a:xfrm>
            <a:off x="10728960" y="4032821"/>
            <a:ext cx="1463040" cy="369332"/>
          </a:xfrm>
          <a:prstGeom prst="rect">
            <a:avLst/>
          </a:prstGeom>
          <a:solidFill>
            <a:schemeClr val="bg1">
              <a:lumMod val="75000"/>
            </a:schemeClr>
          </a:solidFill>
        </p:spPr>
        <p:txBody>
          <a:bodyPr wrap="square" rtlCol="0">
            <a:spAutoFit/>
          </a:bodyPr>
          <a:lstStyle/>
          <a:p>
            <a:r>
              <a:rPr lang="cs-CZ" b="1" dirty="0">
                <a:solidFill>
                  <a:srgbClr val="FFFF00"/>
                </a:solidFill>
              </a:rPr>
              <a:t>CYP2C6 S45</a:t>
            </a:r>
            <a:endParaRPr lang="en-GB" b="1" dirty="0">
              <a:solidFill>
                <a:srgbClr val="FFFF00"/>
              </a:solidFill>
            </a:endParaRPr>
          </a:p>
        </p:txBody>
      </p:sp>
    </p:spTree>
    <p:extLst>
      <p:ext uri="{BB962C8B-B14F-4D97-AF65-F5344CB8AC3E}">
        <p14:creationId xmlns:p14="http://schemas.microsoft.com/office/powerpoint/2010/main" val="479198351"/>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42</TotalTime>
  <Words>681</Words>
  <Application>Microsoft Office PowerPoint</Application>
  <PresentationFormat>Širokoúhlá obrazovka</PresentationFormat>
  <Paragraphs>72</Paragraphs>
  <Slides>10</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10</vt:i4>
      </vt:variant>
    </vt:vector>
  </HeadingPairs>
  <TitlesOfParts>
    <vt:vector size="15" baseType="lpstr">
      <vt:lpstr>Aptos</vt:lpstr>
      <vt:lpstr>Aptos Display</vt:lpstr>
      <vt:lpstr>Arial</vt:lpstr>
      <vt:lpstr>Times New Roman</vt:lpstr>
      <vt:lpstr>Motiv Office</vt:lpstr>
      <vt:lpstr>The effect of salidroside, an active component of Rhodiola rosea, on the metabolic activity of rat and human cytochromes P450 in preclinical studies  Eva Klásková, Jan Jurica, Przemysław Jan Danek, Natalie Mlcuchova, Saltuk Mustafa Eyrilmez, Petra Borilova Linhartova, David Bednář, Rajamanikkam Kamaraj, Władyslawa Anna Daniel, Ondrej Zendulka</vt:lpstr>
      <vt:lpstr>CYP1A2 representative picture - whole line of bands was used for quantification</vt:lpstr>
      <vt:lpstr>CYP2C6 representative picture - whole line of bands was used for quantification</vt:lpstr>
      <vt:lpstr>Figure S1</vt:lpstr>
      <vt:lpstr>Figure S2</vt:lpstr>
      <vt:lpstr>Figure S3</vt:lpstr>
      <vt:lpstr>Figure S4</vt:lpstr>
      <vt:lpstr>Figure S5</vt:lpstr>
      <vt:lpstr>Figure S6</vt:lpstr>
      <vt:lpstr>Figure S7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Eva Klásková</dc:creator>
  <cp:lastModifiedBy>Eva Klásková</cp:lastModifiedBy>
  <cp:revision>10</cp:revision>
  <dcterms:created xsi:type="dcterms:W3CDTF">2025-10-30T11:56:28Z</dcterms:created>
  <dcterms:modified xsi:type="dcterms:W3CDTF">2025-10-31T07:00:57Z</dcterms:modified>
</cp:coreProperties>
</file>