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49" r:id="rId2"/>
    <p:sldId id="454" r:id="rId3"/>
  </p:sldIdLst>
  <p:sldSz cx="7556500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296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738" y="1749795"/>
            <a:ext cx="6423025" cy="3722335"/>
          </a:xfrm>
        </p:spPr>
        <p:txBody>
          <a:bodyPr anchor="b"/>
          <a:lstStyle>
            <a:lvl1pPr algn="ctr">
              <a:defRPr sz="495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563" y="5615678"/>
            <a:ext cx="5667375" cy="2581379"/>
          </a:xfrm>
        </p:spPr>
        <p:txBody>
          <a:bodyPr/>
          <a:lstStyle>
            <a:lvl1pPr marL="0" indent="0" algn="ctr">
              <a:buNone/>
              <a:defRPr sz="1983"/>
            </a:lvl1pPr>
            <a:lvl2pPr marL="377830" indent="0" algn="ctr">
              <a:buNone/>
              <a:defRPr sz="1653"/>
            </a:lvl2pPr>
            <a:lvl3pPr marL="755660" indent="0" algn="ctr">
              <a:buNone/>
              <a:defRPr sz="1488"/>
            </a:lvl3pPr>
            <a:lvl4pPr marL="1133490" indent="0" algn="ctr">
              <a:buNone/>
              <a:defRPr sz="1322"/>
            </a:lvl4pPr>
            <a:lvl5pPr marL="1511320" indent="0" algn="ctr">
              <a:buNone/>
              <a:defRPr sz="1322"/>
            </a:lvl5pPr>
            <a:lvl6pPr marL="1889150" indent="0" algn="ctr">
              <a:buNone/>
              <a:defRPr sz="1322"/>
            </a:lvl6pPr>
            <a:lvl7pPr marL="2266980" indent="0" algn="ctr">
              <a:buNone/>
              <a:defRPr sz="1322"/>
            </a:lvl7pPr>
            <a:lvl8pPr marL="2644811" indent="0" algn="ctr">
              <a:buNone/>
              <a:defRPr sz="1322"/>
            </a:lvl8pPr>
            <a:lvl9pPr marL="3022641" indent="0" algn="ctr">
              <a:buNone/>
              <a:defRPr sz="132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CF485-9C34-4995-8BBB-F7C55E26BD58}" type="datetimeFigureOut">
              <a:rPr lang="en-IN" smtClean="0"/>
              <a:t>05-08-2024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EAA41-23BD-46EF-AA32-BA9BC9F293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9386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CF485-9C34-4995-8BBB-F7C55E26BD58}" type="datetimeFigureOut">
              <a:rPr lang="en-IN" smtClean="0"/>
              <a:t>05-08-2024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EAA41-23BD-46EF-AA32-BA9BC9F293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79122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7621" y="569240"/>
            <a:ext cx="1629370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510" y="569240"/>
            <a:ext cx="4793655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CF485-9C34-4995-8BBB-F7C55E26BD58}" type="datetimeFigureOut">
              <a:rPr lang="en-IN" smtClean="0"/>
              <a:t>05-08-2024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EAA41-23BD-46EF-AA32-BA9BC9F293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47233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CF485-9C34-4995-8BBB-F7C55E26BD58}" type="datetimeFigureOut">
              <a:rPr lang="en-IN" smtClean="0"/>
              <a:t>05-08-2024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EAA41-23BD-46EF-AA32-BA9BC9F293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8788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574" y="2665532"/>
            <a:ext cx="6517481" cy="4447496"/>
          </a:xfrm>
        </p:spPr>
        <p:txBody>
          <a:bodyPr anchor="b"/>
          <a:lstStyle>
            <a:lvl1pPr>
              <a:defRPr sz="495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574" y="7155103"/>
            <a:ext cx="6517481" cy="2338833"/>
          </a:xfrm>
        </p:spPr>
        <p:txBody>
          <a:bodyPr/>
          <a:lstStyle>
            <a:lvl1pPr marL="0" indent="0">
              <a:buNone/>
              <a:defRPr sz="1983">
                <a:solidFill>
                  <a:schemeClr val="tx1"/>
                </a:solidFill>
              </a:defRPr>
            </a:lvl1pPr>
            <a:lvl2pPr marL="377830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660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490" indent="0">
              <a:buNone/>
              <a:defRPr sz="1322">
                <a:solidFill>
                  <a:schemeClr val="tx1">
                    <a:tint val="75000"/>
                  </a:schemeClr>
                </a:solidFill>
              </a:defRPr>
            </a:lvl4pPr>
            <a:lvl5pPr marL="1511320" indent="0">
              <a:buNone/>
              <a:defRPr sz="1322">
                <a:solidFill>
                  <a:schemeClr val="tx1">
                    <a:tint val="75000"/>
                  </a:schemeClr>
                </a:solidFill>
              </a:defRPr>
            </a:lvl5pPr>
            <a:lvl6pPr marL="1889150" indent="0">
              <a:buNone/>
              <a:defRPr sz="1322">
                <a:solidFill>
                  <a:schemeClr val="tx1">
                    <a:tint val="75000"/>
                  </a:schemeClr>
                </a:solidFill>
              </a:defRPr>
            </a:lvl6pPr>
            <a:lvl7pPr marL="2266980" indent="0">
              <a:buNone/>
              <a:defRPr sz="1322">
                <a:solidFill>
                  <a:schemeClr val="tx1">
                    <a:tint val="75000"/>
                  </a:schemeClr>
                </a:solidFill>
              </a:defRPr>
            </a:lvl7pPr>
            <a:lvl8pPr marL="2644811" indent="0">
              <a:buNone/>
              <a:defRPr sz="1322">
                <a:solidFill>
                  <a:schemeClr val="tx1">
                    <a:tint val="75000"/>
                  </a:schemeClr>
                </a:solidFill>
              </a:defRPr>
            </a:lvl8pPr>
            <a:lvl9pPr marL="3022641" indent="0">
              <a:buNone/>
              <a:defRPr sz="132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CF485-9C34-4995-8BBB-F7C55E26BD58}" type="datetimeFigureOut">
              <a:rPr lang="en-IN" smtClean="0"/>
              <a:t>05-08-2024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EAA41-23BD-46EF-AA32-BA9BC9F293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0943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509" y="2846200"/>
            <a:ext cx="3211513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5478" y="2846200"/>
            <a:ext cx="3211513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CF485-9C34-4995-8BBB-F7C55E26BD58}" type="datetimeFigureOut">
              <a:rPr lang="en-IN" smtClean="0"/>
              <a:t>05-08-2024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EAA41-23BD-46EF-AA32-BA9BC9F293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00725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494" y="569242"/>
            <a:ext cx="6517481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495" y="2620980"/>
            <a:ext cx="3196753" cy="1284502"/>
          </a:xfrm>
        </p:spPr>
        <p:txBody>
          <a:bodyPr anchor="b"/>
          <a:lstStyle>
            <a:lvl1pPr marL="0" indent="0">
              <a:buNone/>
              <a:defRPr sz="1983" b="1"/>
            </a:lvl1pPr>
            <a:lvl2pPr marL="377830" indent="0">
              <a:buNone/>
              <a:defRPr sz="1653" b="1"/>
            </a:lvl2pPr>
            <a:lvl3pPr marL="755660" indent="0">
              <a:buNone/>
              <a:defRPr sz="1488" b="1"/>
            </a:lvl3pPr>
            <a:lvl4pPr marL="1133490" indent="0">
              <a:buNone/>
              <a:defRPr sz="1322" b="1"/>
            </a:lvl4pPr>
            <a:lvl5pPr marL="1511320" indent="0">
              <a:buNone/>
              <a:defRPr sz="1322" b="1"/>
            </a:lvl5pPr>
            <a:lvl6pPr marL="1889150" indent="0">
              <a:buNone/>
              <a:defRPr sz="1322" b="1"/>
            </a:lvl6pPr>
            <a:lvl7pPr marL="2266980" indent="0">
              <a:buNone/>
              <a:defRPr sz="1322" b="1"/>
            </a:lvl7pPr>
            <a:lvl8pPr marL="2644811" indent="0">
              <a:buNone/>
              <a:defRPr sz="1322" b="1"/>
            </a:lvl8pPr>
            <a:lvl9pPr marL="3022641" indent="0">
              <a:buNone/>
              <a:defRPr sz="132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495" y="3905482"/>
            <a:ext cx="3196753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5478" y="2620980"/>
            <a:ext cx="3212497" cy="1284502"/>
          </a:xfrm>
        </p:spPr>
        <p:txBody>
          <a:bodyPr anchor="b"/>
          <a:lstStyle>
            <a:lvl1pPr marL="0" indent="0">
              <a:buNone/>
              <a:defRPr sz="1983" b="1"/>
            </a:lvl1pPr>
            <a:lvl2pPr marL="377830" indent="0">
              <a:buNone/>
              <a:defRPr sz="1653" b="1"/>
            </a:lvl2pPr>
            <a:lvl3pPr marL="755660" indent="0">
              <a:buNone/>
              <a:defRPr sz="1488" b="1"/>
            </a:lvl3pPr>
            <a:lvl4pPr marL="1133490" indent="0">
              <a:buNone/>
              <a:defRPr sz="1322" b="1"/>
            </a:lvl4pPr>
            <a:lvl5pPr marL="1511320" indent="0">
              <a:buNone/>
              <a:defRPr sz="1322" b="1"/>
            </a:lvl5pPr>
            <a:lvl6pPr marL="1889150" indent="0">
              <a:buNone/>
              <a:defRPr sz="1322" b="1"/>
            </a:lvl6pPr>
            <a:lvl7pPr marL="2266980" indent="0">
              <a:buNone/>
              <a:defRPr sz="1322" b="1"/>
            </a:lvl7pPr>
            <a:lvl8pPr marL="2644811" indent="0">
              <a:buNone/>
              <a:defRPr sz="1322" b="1"/>
            </a:lvl8pPr>
            <a:lvl9pPr marL="3022641" indent="0">
              <a:buNone/>
              <a:defRPr sz="132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5478" y="3905482"/>
            <a:ext cx="321249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CF485-9C34-4995-8BBB-F7C55E26BD58}" type="datetimeFigureOut">
              <a:rPr lang="en-IN" smtClean="0"/>
              <a:t>05-08-2024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EAA41-23BD-46EF-AA32-BA9BC9F293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39924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CF485-9C34-4995-8BBB-F7C55E26BD58}" type="datetimeFigureOut">
              <a:rPr lang="en-IN" smtClean="0"/>
              <a:t>05-08-2024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EAA41-23BD-46EF-AA32-BA9BC9F293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78318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CF485-9C34-4995-8BBB-F7C55E26BD58}" type="datetimeFigureOut">
              <a:rPr lang="en-IN" smtClean="0"/>
              <a:t>05-08-2024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EAA41-23BD-46EF-AA32-BA9BC9F293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09771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494" y="712788"/>
            <a:ext cx="2437168" cy="2494756"/>
          </a:xfrm>
        </p:spPr>
        <p:txBody>
          <a:bodyPr anchor="b"/>
          <a:lstStyle>
            <a:lvl1pPr>
              <a:defRPr sz="264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2497" y="1539425"/>
            <a:ext cx="3825478" cy="7598117"/>
          </a:xfrm>
        </p:spPr>
        <p:txBody>
          <a:bodyPr/>
          <a:lstStyle>
            <a:lvl1pPr>
              <a:defRPr sz="2644"/>
            </a:lvl1pPr>
            <a:lvl2pPr>
              <a:defRPr sz="2314"/>
            </a:lvl2pPr>
            <a:lvl3pPr>
              <a:defRPr sz="1983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494" y="3207544"/>
            <a:ext cx="2437168" cy="5942372"/>
          </a:xfrm>
        </p:spPr>
        <p:txBody>
          <a:bodyPr/>
          <a:lstStyle>
            <a:lvl1pPr marL="0" indent="0">
              <a:buNone/>
              <a:defRPr sz="1322"/>
            </a:lvl1pPr>
            <a:lvl2pPr marL="377830" indent="0">
              <a:buNone/>
              <a:defRPr sz="1157"/>
            </a:lvl2pPr>
            <a:lvl3pPr marL="755660" indent="0">
              <a:buNone/>
              <a:defRPr sz="992"/>
            </a:lvl3pPr>
            <a:lvl4pPr marL="1133490" indent="0">
              <a:buNone/>
              <a:defRPr sz="826"/>
            </a:lvl4pPr>
            <a:lvl5pPr marL="1511320" indent="0">
              <a:buNone/>
              <a:defRPr sz="826"/>
            </a:lvl5pPr>
            <a:lvl6pPr marL="1889150" indent="0">
              <a:buNone/>
              <a:defRPr sz="826"/>
            </a:lvl6pPr>
            <a:lvl7pPr marL="2266980" indent="0">
              <a:buNone/>
              <a:defRPr sz="826"/>
            </a:lvl7pPr>
            <a:lvl8pPr marL="2644811" indent="0">
              <a:buNone/>
              <a:defRPr sz="826"/>
            </a:lvl8pPr>
            <a:lvl9pPr marL="3022641" indent="0">
              <a:buNone/>
              <a:defRPr sz="82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CF485-9C34-4995-8BBB-F7C55E26BD58}" type="datetimeFigureOut">
              <a:rPr lang="en-IN" smtClean="0"/>
              <a:t>05-08-2024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EAA41-23BD-46EF-AA32-BA9BC9F293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25794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494" y="712788"/>
            <a:ext cx="2437168" cy="2494756"/>
          </a:xfrm>
        </p:spPr>
        <p:txBody>
          <a:bodyPr anchor="b"/>
          <a:lstStyle>
            <a:lvl1pPr>
              <a:defRPr sz="264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2497" y="1539425"/>
            <a:ext cx="3825478" cy="7598117"/>
          </a:xfrm>
        </p:spPr>
        <p:txBody>
          <a:bodyPr anchor="t"/>
          <a:lstStyle>
            <a:lvl1pPr marL="0" indent="0">
              <a:buNone/>
              <a:defRPr sz="2644"/>
            </a:lvl1pPr>
            <a:lvl2pPr marL="377830" indent="0">
              <a:buNone/>
              <a:defRPr sz="2314"/>
            </a:lvl2pPr>
            <a:lvl3pPr marL="755660" indent="0">
              <a:buNone/>
              <a:defRPr sz="1983"/>
            </a:lvl3pPr>
            <a:lvl4pPr marL="1133490" indent="0">
              <a:buNone/>
              <a:defRPr sz="1653"/>
            </a:lvl4pPr>
            <a:lvl5pPr marL="1511320" indent="0">
              <a:buNone/>
              <a:defRPr sz="1653"/>
            </a:lvl5pPr>
            <a:lvl6pPr marL="1889150" indent="0">
              <a:buNone/>
              <a:defRPr sz="1653"/>
            </a:lvl6pPr>
            <a:lvl7pPr marL="2266980" indent="0">
              <a:buNone/>
              <a:defRPr sz="1653"/>
            </a:lvl7pPr>
            <a:lvl8pPr marL="2644811" indent="0">
              <a:buNone/>
              <a:defRPr sz="1653"/>
            </a:lvl8pPr>
            <a:lvl9pPr marL="3022641" indent="0">
              <a:buNone/>
              <a:defRPr sz="165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494" y="3207544"/>
            <a:ext cx="2437168" cy="5942372"/>
          </a:xfrm>
        </p:spPr>
        <p:txBody>
          <a:bodyPr/>
          <a:lstStyle>
            <a:lvl1pPr marL="0" indent="0">
              <a:buNone/>
              <a:defRPr sz="1322"/>
            </a:lvl1pPr>
            <a:lvl2pPr marL="377830" indent="0">
              <a:buNone/>
              <a:defRPr sz="1157"/>
            </a:lvl2pPr>
            <a:lvl3pPr marL="755660" indent="0">
              <a:buNone/>
              <a:defRPr sz="992"/>
            </a:lvl3pPr>
            <a:lvl4pPr marL="1133490" indent="0">
              <a:buNone/>
              <a:defRPr sz="826"/>
            </a:lvl4pPr>
            <a:lvl5pPr marL="1511320" indent="0">
              <a:buNone/>
              <a:defRPr sz="826"/>
            </a:lvl5pPr>
            <a:lvl6pPr marL="1889150" indent="0">
              <a:buNone/>
              <a:defRPr sz="826"/>
            </a:lvl6pPr>
            <a:lvl7pPr marL="2266980" indent="0">
              <a:buNone/>
              <a:defRPr sz="826"/>
            </a:lvl7pPr>
            <a:lvl8pPr marL="2644811" indent="0">
              <a:buNone/>
              <a:defRPr sz="826"/>
            </a:lvl8pPr>
            <a:lvl9pPr marL="3022641" indent="0">
              <a:buNone/>
              <a:defRPr sz="82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CF485-9C34-4995-8BBB-F7C55E26BD58}" type="datetimeFigureOut">
              <a:rPr lang="en-IN" smtClean="0"/>
              <a:t>05-08-2024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EAA41-23BD-46EF-AA32-BA9BC9F293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4436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510" y="569242"/>
            <a:ext cx="6517481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510" y="2846200"/>
            <a:ext cx="6517481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509" y="9909729"/>
            <a:ext cx="1700213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CF485-9C34-4995-8BBB-F7C55E26BD58}" type="datetimeFigureOut">
              <a:rPr lang="en-IN" smtClean="0"/>
              <a:t>05-08-2024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3091" y="9909729"/>
            <a:ext cx="2550319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6778" y="9909729"/>
            <a:ext cx="1700213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EAA41-23BD-46EF-AA32-BA9BC9F293F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26873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660" rtl="0" eaLnBrk="1" latinLnBrk="0" hangingPunct="1">
        <a:lnSpc>
          <a:spcPct val="90000"/>
        </a:lnSpc>
        <a:spcBef>
          <a:spcPct val="0"/>
        </a:spcBef>
        <a:buNone/>
        <a:defRPr sz="363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15" indent="-188915" algn="l" defTabSz="755660" rtl="0" eaLnBrk="1" latinLnBrk="0" hangingPunct="1">
        <a:lnSpc>
          <a:spcPct val="90000"/>
        </a:lnSpc>
        <a:spcBef>
          <a:spcPts val="826"/>
        </a:spcBef>
        <a:buFont typeface="Arial" panose="020B0604020202020204" pitchFamily="34" charset="0"/>
        <a:buChar char="•"/>
        <a:defRPr sz="2314" kern="1200">
          <a:solidFill>
            <a:schemeClr val="tx1"/>
          </a:solidFill>
          <a:latin typeface="+mn-lt"/>
          <a:ea typeface="+mn-ea"/>
          <a:cs typeface="+mn-cs"/>
        </a:defRPr>
      </a:lvl1pPr>
      <a:lvl2pPr marL="566745" indent="-188915" algn="l" defTabSz="75566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3" kern="1200">
          <a:solidFill>
            <a:schemeClr val="tx1"/>
          </a:solidFill>
          <a:latin typeface="+mn-lt"/>
          <a:ea typeface="+mn-ea"/>
          <a:cs typeface="+mn-cs"/>
        </a:defRPr>
      </a:lvl2pPr>
      <a:lvl3pPr marL="944575" indent="-188915" algn="l" defTabSz="75566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405" indent="-188915" algn="l" defTabSz="75566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235" indent="-188915" algn="l" defTabSz="75566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065" indent="-188915" algn="l" defTabSz="75566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5896" indent="-188915" algn="l" defTabSz="75566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3726" indent="-188915" algn="l" defTabSz="75566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1556" indent="-188915" algn="l" defTabSz="75566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66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830" algn="l" defTabSz="75566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660" algn="l" defTabSz="75566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490" algn="l" defTabSz="75566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320" algn="l" defTabSz="75566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150" algn="l" defTabSz="75566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6980" algn="l" defTabSz="75566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4811" algn="l" defTabSz="75566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2641" algn="l" defTabSz="75566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743D66D-894F-01C8-7736-17603C428755}"/>
              </a:ext>
            </a:extLst>
          </p:cNvPr>
          <p:cNvGraphicFramePr>
            <a:graphicFrameLocks noGrp="1"/>
          </p:cNvGraphicFramePr>
          <p:nvPr/>
        </p:nvGraphicFramePr>
        <p:xfrm>
          <a:off x="291453" y="3589426"/>
          <a:ext cx="6385510" cy="400302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90820">
                  <a:extLst>
                    <a:ext uri="{9D8B030D-6E8A-4147-A177-3AD203B41FA5}">
                      <a16:colId xmlns:a16="http://schemas.microsoft.com/office/drawing/2014/main" val="2367951046"/>
                    </a:ext>
                  </a:extLst>
                </a:gridCol>
                <a:gridCol w="997542">
                  <a:extLst>
                    <a:ext uri="{9D8B030D-6E8A-4147-A177-3AD203B41FA5}">
                      <a16:colId xmlns:a16="http://schemas.microsoft.com/office/drawing/2014/main" val="1919467383"/>
                    </a:ext>
                  </a:extLst>
                </a:gridCol>
                <a:gridCol w="870416">
                  <a:extLst>
                    <a:ext uri="{9D8B030D-6E8A-4147-A177-3AD203B41FA5}">
                      <a16:colId xmlns:a16="http://schemas.microsoft.com/office/drawing/2014/main" val="3424278642"/>
                    </a:ext>
                  </a:extLst>
                </a:gridCol>
                <a:gridCol w="962733">
                  <a:extLst>
                    <a:ext uri="{9D8B030D-6E8A-4147-A177-3AD203B41FA5}">
                      <a16:colId xmlns:a16="http://schemas.microsoft.com/office/drawing/2014/main" val="974041692"/>
                    </a:ext>
                  </a:extLst>
                </a:gridCol>
                <a:gridCol w="764911">
                  <a:extLst>
                    <a:ext uri="{9D8B030D-6E8A-4147-A177-3AD203B41FA5}">
                      <a16:colId xmlns:a16="http://schemas.microsoft.com/office/drawing/2014/main" val="1095626669"/>
                    </a:ext>
                  </a:extLst>
                </a:gridCol>
                <a:gridCol w="949544">
                  <a:extLst>
                    <a:ext uri="{9D8B030D-6E8A-4147-A177-3AD203B41FA5}">
                      <a16:colId xmlns:a16="http://schemas.microsoft.com/office/drawing/2014/main" val="2173036929"/>
                    </a:ext>
                  </a:extLst>
                </a:gridCol>
                <a:gridCol w="949544">
                  <a:extLst>
                    <a:ext uri="{9D8B030D-6E8A-4147-A177-3AD203B41FA5}">
                      <a16:colId xmlns:a16="http://schemas.microsoft.com/office/drawing/2014/main" val="3226020662"/>
                    </a:ext>
                  </a:extLst>
                </a:gridCol>
              </a:tblGrid>
              <a:tr h="37322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 ID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Isoelectric point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Instability index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Aliphatic index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GRAVY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Subcellular localization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-glycosylation site</a:t>
                      </a:r>
                      <a:endParaRPr lang="en-IN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17" marR="7617" marT="7617" marB="0" anchor="ctr"/>
                </a:tc>
                <a:extLst>
                  <a:ext uri="{0D108BD9-81ED-4DB2-BD59-A6C34878D82A}">
                    <a16:rowId xmlns:a16="http://schemas.microsoft.com/office/drawing/2014/main" val="627698021"/>
                  </a:ext>
                </a:extLst>
              </a:tr>
              <a:tr h="31749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MiCKX5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6.08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32.13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89.87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-0.197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Cytoplasm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7" marR="7617" marT="7617" marB="0" anchor="ctr"/>
                </a:tc>
                <a:extLst>
                  <a:ext uri="{0D108BD9-81ED-4DB2-BD59-A6C34878D82A}">
                    <a16:rowId xmlns:a16="http://schemas.microsoft.com/office/drawing/2014/main" val="13237725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MiCKX7.A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5.51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37.58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83.01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-0.28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Chloroplast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617" marR="7617" marT="7617" marB="0" anchor="ctr"/>
                </a:tc>
                <a:extLst>
                  <a:ext uri="{0D108BD9-81ED-4DB2-BD59-A6C34878D82A}">
                    <a16:rowId xmlns:a16="http://schemas.microsoft.com/office/drawing/2014/main" val="2401070365"/>
                  </a:ext>
                </a:extLst>
              </a:tr>
              <a:tr h="31749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MiCKX7.B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5.51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37.83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83.4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-0.271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Chloroplast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617" marR="7617" marT="7617" marB="0" anchor="ctr"/>
                </a:tc>
                <a:extLst>
                  <a:ext uri="{0D108BD9-81ED-4DB2-BD59-A6C34878D82A}">
                    <a16:rowId xmlns:a16="http://schemas.microsoft.com/office/drawing/2014/main" val="1501735269"/>
                  </a:ext>
                </a:extLst>
              </a:tr>
              <a:tr h="31749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MiCKX6.A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6.22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39.76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95.41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-0.106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Plasma membrane; Vacuole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617" marR="7617" marT="7617" marB="0" anchor="ctr"/>
                </a:tc>
                <a:extLst>
                  <a:ext uri="{0D108BD9-81ED-4DB2-BD59-A6C34878D82A}">
                    <a16:rowId xmlns:a16="http://schemas.microsoft.com/office/drawing/2014/main" val="2428330836"/>
                  </a:ext>
                </a:extLst>
              </a:tr>
              <a:tr h="31749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MiCKX6.B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6.47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40.77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93.92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-0.15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75566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Plasma membrane; Vacuole</a:t>
                      </a:r>
                    </a:p>
                    <a:p>
                      <a:pPr algn="ctr" fontAlgn="b"/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617" marR="7617" marT="7617" marB="0" anchor="ctr"/>
                </a:tc>
                <a:extLst>
                  <a:ext uri="{0D108BD9-81ED-4DB2-BD59-A6C34878D82A}">
                    <a16:rowId xmlns:a16="http://schemas.microsoft.com/office/drawing/2014/main" val="3182507481"/>
                  </a:ext>
                </a:extLst>
              </a:tr>
              <a:tr h="31749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MiCKX3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7.71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34.25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91.72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-0.164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Chloroplast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7" marR="7617" marT="7617" marB="0" anchor="ctr"/>
                </a:tc>
                <a:extLst>
                  <a:ext uri="{0D108BD9-81ED-4DB2-BD59-A6C34878D82A}">
                    <a16:rowId xmlns:a16="http://schemas.microsoft.com/office/drawing/2014/main" val="2995549600"/>
                  </a:ext>
                </a:extLst>
              </a:tr>
              <a:tr h="31749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MiCKX4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6.09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36.42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89.08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-0.255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Plasma membrane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617" marR="7617" marT="7617" marB="0" anchor="ctr"/>
                </a:tc>
                <a:extLst>
                  <a:ext uri="{0D108BD9-81ED-4DB2-BD59-A6C34878D82A}">
                    <a16:rowId xmlns:a16="http://schemas.microsoft.com/office/drawing/2014/main" val="3853964692"/>
                  </a:ext>
                </a:extLst>
              </a:tr>
              <a:tr h="31749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MiCKX1.A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8.53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38.14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91.1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-0.25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Cytoplasm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617" marR="7617" marT="7617" marB="0" anchor="ctr"/>
                </a:tc>
                <a:extLst>
                  <a:ext uri="{0D108BD9-81ED-4DB2-BD59-A6C34878D82A}">
                    <a16:rowId xmlns:a16="http://schemas.microsoft.com/office/drawing/2014/main" val="1971288578"/>
                  </a:ext>
                </a:extLst>
              </a:tr>
              <a:tr h="31749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MiCKX1.B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8.53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38.14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91.1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-0.25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Cytoplasm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617" marR="7617" marT="7617" marB="0" anchor="ctr"/>
                </a:tc>
                <a:extLst>
                  <a:ext uri="{0D108BD9-81ED-4DB2-BD59-A6C34878D82A}">
                    <a16:rowId xmlns:a16="http://schemas.microsoft.com/office/drawing/2014/main" val="232487548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FCE62CA-26FF-DC36-C888-E8F0017B12E4}"/>
              </a:ext>
            </a:extLst>
          </p:cNvPr>
          <p:cNvSpPr txBox="1"/>
          <p:nvPr/>
        </p:nvSpPr>
        <p:spPr>
          <a:xfrm>
            <a:off x="504832" y="3245096"/>
            <a:ext cx="6268763" cy="276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S1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Information of CKX protein parameters</a:t>
            </a:r>
          </a:p>
        </p:txBody>
      </p:sp>
    </p:spTree>
    <p:extLst>
      <p:ext uri="{BB962C8B-B14F-4D97-AF65-F5344CB8AC3E}">
        <p14:creationId xmlns:p14="http://schemas.microsoft.com/office/powerpoint/2010/main" val="1530812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3C16254-04C2-BBD3-5AD3-B3B521C835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950303"/>
              </p:ext>
            </p:extLst>
          </p:nvPr>
        </p:nvGraphicFramePr>
        <p:xfrm>
          <a:off x="1187551" y="770164"/>
          <a:ext cx="4940426" cy="767774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50851">
                  <a:extLst>
                    <a:ext uri="{9D8B030D-6E8A-4147-A177-3AD203B41FA5}">
                      <a16:colId xmlns:a16="http://schemas.microsoft.com/office/drawing/2014/main" val="2367951046"/>
                    </a:ext>
                  </a:extLst>
                </a:gridCol>
                <a:gridCol w="3789575">
                  <a:extLst>
                    <a:ext uri="{9D8B030D-6E8A-4147-A177-3AD203B41FA5}">
                      <a16:colId xmlns:a16="http://schemas.microsoft.com/office/drawing/2014/main" val="3226020662"/>
                    </a:ext>
                  </a:extLst>
                </a:gridCol>
              </a:tblGrid>
              <a:tr h="38908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 ID</a:t>
                      </a:r>
                    </a:p>
                  </a:txBody>
                  <a:tcPr marL="7617" marR="7617" marT="76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Sequences</a:t>
                      </a:r>
                    </a:p>
                  </a:txBody>
                  <a:tcPr marL="7617" marR="7617" marT="7617" marB="0" anchor="ctr"/>
                </a:tc>
                <a:extLst>
                  <a:ext uri="{0D108BD9-81ED-4DB2-BD59-A6C34878D82A}">
                    <a16:rowId xmlns:a16="http://schemas.microsoft.com/office/drawing/2014/main" val="627698021"/>
                  </a:ext>
                </a:extLst>
              </a:tr>
              <a:tr h="330988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MiCKX6.A/B</a:t>
                      </a:r>
                    </a:p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5’ GTCATCAGCATGGAATCTCTCA 3’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23772546"/>
                  </a:ext>
                </a:extLst>
              </a:tr>
              <a:tr h="337921">
                <a:tc vMerge="1">
                  <a:txBody>
                    <a:bodyPr/>
                    <a:lstStyle/>
                    <a:p>
                      <a:pPr algn="l" fontAlgn="b"/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5’ GTAGTCAGTCCATGATTTTGGG 3’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01070365"/>
                  </a:ext>
                </a:extLst>
              </a:tr>
              <a:tr h="330988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MiCKX4</a:t>
                      </a:r>
                    </a:p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RT</a:t>
                      </a:r>
                      <a:endParaRPr lang="en-IN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5’  CTAGTATTGCTCCAAGAGGC 3’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01735269"/>
                  </a:ext>
                </a:extLst>
              </a:tr>
              <a:tr h="330988">
                <a:tc vMerge="1">
                  <a:txBody>
                    <a:bodyPr/>
                    <a:lstStyle/>
                    <a:p>
                      <a:pPr algn="ctr" fontAlgn="b"/>
                      <a:endParaRPr lang="en-IN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5’  TCCAACATCAACATAAGGACC 3’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28330836"/>
                  </a:ext>
                </a:extLst>
              </a:tr>
              <a:tr h="330988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MiCKX1.A/B</a:t>
                      </a:r>
                    </a:p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RT</a:t>
                      </a:r>
                      <a:endParaRPr lang="en-IN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5’  CACACCATTTCCTTCCATCA 3’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82507481"/>
                  </a:ext>
                </a:extLst>
              </a:tr>
              <a:tr h="330988">
                <a:tc vMerge="1">
                  <a:txBody>
                    <a:bodyPr/>
                    <a:lstStyle/>
                    <a:p>
                      <a:pPr algn="ctr" fontAlgn="b"/>
                      <a:endParaRPr lang="en-IN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5’  GATAACCACACCTTGATGGG 3’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95549600"/>
                  </a:ext>
                </a:extLst>
              </a:tr>
              <a:tr h="330988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MiCKX3</a:t>
                      </a:r>
                    </a:p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RT</a:t>
                      </a:r>
                      <a:endParaRPr lang="en-IN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5’  AACATGGCCGCTCTCAAAA 3’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53964692"/>
                  </a:ext>
                </a:extLst>
              </a:tr>
              <a:tr h="330988">
                <a:tc vMerge="1">
                  <a:txBody>
                    <a:bodyPr/>
                    <a:lstStyle/>
                    <a:p>
                      <a:pPr algn="ctr" fontAlgn="b"/>
                      <a:endParaRPr lang="en-IN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5’  AGGTAGAGGTAGTCGGTCCA 3’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71288578"/>
                  </a:ext>
                </a:extLst>
              </a:tr>
              <a:tr h="330988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MiCKX7.A/B</a:t>
                      </a:r>
                    </a:p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RT</a:t>
                      </a:r>
                      <a:endParaRPr lang="en-IN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5’  ACCGATTACTTAAGCCTAACTG 3’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24875483"/>
                  </a:ext>
                </a:extLst>
              </a:tr>
              <a:tr h="330988">
                <a:tc vMerge="1">
                  <a:txBody>
                    <a:bodyPr/>
                    <a:lstStyle/>
                    <a:p>
                      <a:pPr algn="ctr" fontAlgn="b"/>
                      <a:endParaRPr lang="en-IN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5’  TCCGAGGACGGAGAAAAATAG 3’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08680944"/>
                  </a:ext>
                </a:extLst>
              </a:tr>
              <a:tr h="330988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MiCKX5</a:t>
                      </a:r>
                    </a:p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RT</a:t>
                      </a:r>
                      <a:endParaRPr lang="en-IN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5’  GTTGGCAAGGGTGAGCTC 3’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78968452"/>
                  </a:ext>
                </a:extLst>
              </a:tr>
              <a:tr h="330988">
                <a:tc vMerge="1">
                  <a:txBody>
                    <a:bodyPr/>
                    <a:lstStyle/>
                    <a:p>
                      <a:pPr algn="ctr" fontAlgn="b"/>
                      <a:endParaRPr lang="en-IN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5’  TGAGGAGAAATTGGAATACAGTA 3’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67930884"/>
                  </a:ext>
                </a:extLst>
              </a:tr>
              <a:tr h="330988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MiCKX6.A/B </a:t>
                      </a:r>
                    </a:p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TOPO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5’ CACCATGATCTTATTATTCCTCTTCACTTG 3’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74406170"/>
                  </a:ext>
                </a:extLst>
              </a:tr>
              <a:tr h="330988">
                <a:tc vMerge="1">
                  <a:txBody>
                    <a:bodyPr/>
                    <a:lstStyle/>
                    <a:p>
                      <a:pPr algn="ctr" fontAlgn="b"/>
                      <a:endParaRPr lang="en-IN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5’ TTATGAGGAAGACAAGTGTATAATACTGTT 3’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42716931"/>
                  </a:ext>
                </a:extLst>
              </a:tr>
              <a:tr h="330988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MiCKX4 </a:t>
                      </a:r>
                    </a:p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TOPO</a:t>
                      </a:r>
                      <a:endParaRPr lang="en-IN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5’ CACCATGGGTAATTTCATCCTCGTAGTAA 3’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97880587"/>
                  </a:ext>
                </a:extLst>
              </a:tr>
              <a:tr h="330988">
                <a:tc vMerge="1">
                  <a:txBody>
                    <a:bodyPr/>
                    <a:lstStyle/>
                    <a:p>
                      <a:pPr algn="ctr" fontAlgn="b"/>
                      <a:endParaRPr lang="en-IN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5’ CTACAAATTACTGAAAATTTTCTGTCCCG 3’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67530175"/>
                  </a:ext>
                </a:extLst>
              </a:tr>
              <a:tr h="330988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MiCKX3 </a:t>
                      </a:r>
                    </a:p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TOPO</a:t>
                      </a:r>
                      <a:endParaRPr lang="en-IN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5’ CACCATGGCCGAAAATATTCTAAACGC 3’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645040432"/>
                  </a:ext>
                </a:extLst>
              </a:tr>
              <a:tr h="330988">
                <a:tc vMerge="1">
                  <a:txBody>
                    <a:bodyPr/>
                    <a:lstStyle/>
                    <a:p>
                      <a:pPr algn="ctr" fontAlgn="b"/>
                      <a:endParaRPr lang="en-IN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5’ CTAGTTGAAAATTCTCTGTCCTGGTG 3’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74331103"/>
                  </a:ext>
                </a:extLst>
              </a:tr>
              <a:tr h="330988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IN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MiCKX7.A/B </a:t>
                      </a:r>
                    </a:p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TOPO</a:t>
                      </a:r>
                      <a:endParaRPr lang="en-IN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5’ CACCATGATAGCTTACCTCGGGC 3’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07026950"/>
                  </a:ext>
                </a:extLst>
              </a:tr>
              <a:tr h="330988">
                <a:tc vMerge="1">
                  <a:txBody>
                    <a:bodyPr/>
                    <a:lstStyle/>
                    <a:p>
                      <a:pPr algn="ctr" fontAlgn="b"/>
                      <a:endParaRPr lang="en-IN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5’ CTAGGATTGAGGAATCCTGGAGAAA 3’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05675150"/>
                  </a:ext>
                </a:extLst>
              </a:tr>
              <a:tr h="330988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MiACT</a:t>
                      </a:r>
                      <a:endParaRPr lang="en-US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RT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5’ GGCATCACTTAGCACCTTCCA 3’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19183105"/>
                  </a:ext>
                </a:extLst>
              </a:tr>
              <a:tr h="330988">
                <a:tc vMerge="1">
                  <a:txBody>
                    <a:bodyPr/>
                    <a:lstStyle/>
                    <a:p>
                      <a:pPr algn="ctr" fontAlgn="b"/>
                      <a:endParaRPr lang="en-IN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5’ AATTGAAGGCCCGGACTCA 3’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9324682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9C05C15-A301-9A9A-5051-39FB72571F66}"/>
              </a:ext>
            </a:extLst>
          </p:cNvPr>
          <p:cNvSpPr txBox="1"/>
          <p:nvPr/>
        </p:nvSpPr>
        <p:spPr>
          <a:xfrm>
            <a:off x="1353798" y="493165"/>
            <a:ext cx="34827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S2 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Primers in this study</a:t>
            </a:r>
          </a:p>
        </p:txBody>
      </p:sp>
    </p:spTree>
    <p:extLst>
      <p:ext uri="{BB962C8B-B14F-4D97-AF65-F5344CB8AC3E}">
        <p14:creationId xmlns:p14="http://schemas.microsoft.com/office/powerpoint/2010/main" val="9961929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</TotalTime>
  <Words>273</Words>
  <Application>Microsoft Office PowerPoint</Application>
  <PresentationFormat>Custom</PresentationFormat>
  <Paragraphs>118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Chanchal singhal</dc:creator>
  <cp:lastModifiedBy>黄盼盼</cp:lastModifiedBy>
  <cp:revision>4</cp:revision>
  <dcterms:created xsi:type="dcterms:W3CDTF">2024-04-01T12:22:14Z</dcterms:created>
  <dcterms:modified xsi:type="dcterms:W3CDTF">2024-08-05T09:35:41Z</dcterms:modified>
</cp:coreProperties>
</file>